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70" r:id="rId8"/>
  </p:sldIdLst>
  <p:sldSz cx="9144000" cy="5143500" type="screen16x9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951570"/>
            <a:ext cx="7406640" cy="2052228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>
                <a:solidFill>
                  <a:schemeClr val="accent5">
                    <a:lumMod val="75000"/>
                  </a:schemeClr>
                </a:solidFill>
                <a:effectLst/>
              </a:rPr>
              <a:t>STREAM </a:t>
            </a:r>
            <a:r>
              <a:rPr lang="bg-BG" i="1" dirty="0">
                <a:solidFill>
                  <a:schemeClr val="accent5">
                    <a:lumMod val="75000"/>
                  </a:schemeClr>
                </a:solidFill>
                <a:effectLst/>
              </a:rPr>
              <a:t>в предучилищното образование – предизвикателства и практически насоки </a:t>
            </a:r>
            <a:endParaRPr lang="bg-B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23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67594"/>
            <a:ext cx="7498080" cy="351039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bg-BG" sz="5400" b="1" dirty="0">
                <a:solidFill>
                  <a:srgbClr val="C00000"/>
                </a:solidFill>
              </a:rPr>
              <a:t>ИЗСЛЕДОВАТЕЛСКИ ПОДХОД И </a:t>
            </a:r>
            <a:r>
              <a:rPr lang="en-US" sz="5400" b="1" dirty="0">
                <a:solidFill>
                  <a:srgbClr val="C00000"/>
                </a:solidFill>
              </a:rPr>
              <a:t>STEM</a:t>
            </a:r>
            <a:endParaRPr lang="bg-BG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88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g-BG" sz="2800" b="1" dirty="0">
                <a:solidFill>
                  <a:schemeClr val="accent3"/>
                </a:solidFill>
              </a:rPr>
              <a:t>ЕТАПИ НА НАУЧНОТО ИЗСЛЕДВАНЕ</a:t>
            </a:r>
            <a:endParaRPr lang="bg-BG" sz="2800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</a:pPr>
            <a:r>
              <a:rPr lang="ru-RU" dirty="0"/>
              <a:t>Формулиране на темата (заглавието) на изследването и поставяне на изследователски въпрос.</a:t>
            </a:r>
          </a:p>
          <a:p>
            <a:pPr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</a:pPr>
            <a:r>
              <a:rPr lang="ru-RU" dirty="0"/>
              <a:t>Уточняване на обекта и предмета на изследването.</a:t>
            </a:r>
          </a:p>
          <a:p>
            <a:pPr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</a:pPr>
            <a:r>
              <a:rPr lang="ru-RU" dirty="0"/>
              <a:t>Поставяне на реални цели.</a:t>
            </a:r>
          </a:p>
          <a:p>
            <a:pPr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</a:pPr>
            <a:r>
              <a:rPr lang="ru-RU" dirty="0"/>
              <a:t>Дефиниране на задачите за постигане на целите.</a:t>
            </a:r>
          </a:p>
          <a:p>
            <a:pPr>
              <a:buSzPct val="90000"/>
              <a:buFont typeface="Arial" panose="020B0604020202020204" pitchFamily="34" charset="0"/>
              <a:buChar char="•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96149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97564"/>
            <a:ext cx="7498080" cy="3132348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Формулиране на научна хипотеза.</a:t>
            </a:r>
          </a:p>
          <a:p>
            <a:pPr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Изясняване на използваните научни понятия.</a:t>
            </a:r>
          </a:p>
          <a:p>
            <a:pPr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Избор на изследователска стратегия – експериментална или неекспериментална (наблюдателна).</a:t>
            </a:r>
          </a:p>
        </p:txBody>
      </p:sp>
    </p:spTree>
    <p:extLst>
      <p:ext uri="{BB962C8B-B14F-4D97-AF65-F5344CB8AC3E}">
        <p14:creationId xmlns:p14="http://schemas.microsoft.com/office/powerpoint/2010/main" val="3492665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961854"/>
          </a:xfrm>
        </p:spPr>
        <p:txBody>
          <a:bodyPr>
            <a:noAutofit/>
          </a:bodyPr>
          <a:lstStyle/>
          <a:p>
            <a:pPr algn="ctr"/>
            <a:r>
              <a:rPr lang="bg-BG" sz="3000" b="1" dirty="0">
                <a:solidFill>
                  <a:schemeClr val="accent3"/>
                </a:solidFill>
              </a:rPr>
              <a:t>ЧЕТИРИ НИВА НА ИЗСЛЕДОВАТЕЛСКИЯ ПОДХОД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4504544" cy="3497580"/>
          </a:xfrm>
        </p:spPr>
        <p:txBody>
          <a:bodyPr/>
          <a:lstStyle/>
          <a:p>
            <a:pPr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потвърждаващо изследване</a:t>
            </a:r>
          </a:p>
          <a:p>
            <a:pPr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структурирано изследване</a:t>
            </a:r>
          </a:p>
          <a:p>
            <a:pPr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водено изследване</a:t>
            </a:r>
          </a:p>
          <a:p>
            <a:pPr>
              <a:buClr>
                <a:schemeClr val="accent3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отворено изследване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062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g-BG" sz="3000" dirty="0">
                <a:solidFill>
                  <a:schemeClr val="accent3"/>
                </a:solidFill>
              </a:rPr>
              <a:t>ЛАБОРАТОРЕН ДНЕВНИК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85850"/>
            <a:ext cx="7498080" cy="1647918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bg-BG" dirty="0"/>
              <a:t>Хронологично описание на провеждания експеримент, резултатите от измерванията, наблюденията, анализ на данните и др.</a:t>
            </a:r>
          </a:p>
        </p:txBody>
      </p:sp>
      <p:pic>
        <p:nvPicPr>
          <p:cNvPr id="2050" name="Picture 2" descr="Y:\2023\stem_ Radka\shutterstock_607230710 AlesiaKan дете с микроскоп, лупа, конструктор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668933"/>
            <a:ext cx="4319156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20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599642"/>
            <a:ext cx="7930128" cy="1134126"/>
          </a:xfrm>
        </p:spPr>
        <p:txBody>
          <a:bodyPr>
            <a:normAutofit/>
          </a:bodyPr>
          <a:lstStyle/>
          <a:p>
            <a:r>
              <a:rPr lang="bg-BG" dirty="0">
                <a:solidFill>
                  <a:schemeClr val="accent5">
                    <a:lumMod val="75000"/>
                  </a:schemeClr>
                </a:solidFill>
              </a:rPr>
              <a:t>БЛАГОДАРЯ ЗА ВНИМАНИЕТО!</a:t>
            </a:r>
          </a:p>
        </p:txBody>
      </p:sp>
    </p:spTree>
    <p:extLst>
      <p:ext uri="{BB962C8B-B14F-4D97-AF65-F5344CB8AC3E}">
        <p14:creationId xmlns:p14="http://schemas.microsoft.com/office/powerpoint/2010/main" val="2559227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111</Words>
  <Application>Microsoft Office PowerPoint</Application>
  <PresentationFormat>On-screen Show (16:9)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STREAM в предучилищното образование – предизвикателства и практически насоки </vt:lpstr>
      <vt:lpstr>PowerPoint Presentation</vt:lpstr>
      <vt:lpstr>ЕТАПИ НА НАУЧНОТО ИЗСЛЕДВАНЕ</vt:lpstr>
      <vt:lpstr>PowerPoint Presentation</vt:lpstr>
      <vt:lpstr>ЧЕТИРИ НИВА НА ИЗСЛЕДОВАТЕЛСКИЯ ПОДХОД</vt:lpstr>
      <vt:lpstr>ЛАБОРАТОРЕН ДНЕВНИК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STREАM в предучилищното образование – предизвикателства и практически насоки</dc:title>
  <dc:creator>Radka</dc:creator>
  <cp:lastModifiedBy>Radka</cp:lastModifiedBy>
  <cp:revision>20</cp:revision>
  <dcterms:created xsi:type="dcterms:W3CDTF">2023-12-14T08:41:52Z</dcterms:created>
  <dcterms:modified xsi:type="dcterms:W3CDTF">2023-12-15T13:53:54Z</dcterms:modified>
</cp:coreProperties>
</file>