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8" r:id="rId11"/>
    <p:sldId id="270" r:id="rId12"/>
  </p:sldIdLst>
  <p:sldSz cx="9144000" cy="5143500" type="screen16x9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57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8" name="Rectangle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997165A-9600-4BB4-AD4D-DCF665408BD2}" type="datetimeFigureOut">
              <a:rPr lang="bg-BG" smtClean="0"/>
              <a:t>15.12.2023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377E4012-E3CD-4E63-AD45-141260242F59}" type="slidenum">
              <a:rPr lang="bg-BG" smtClean="0"/>
              <a:t>‹#›</a:t>
            </a:fld>
            <a:endParaRPr lang="bg-BG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560" y="951570"/>
            <a:ext cx="7406640" cy="2052228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>
                <a:effectLst/>
              </a:rPr>
              <a:t>STREAM </a:t>
            </a:r>
            <a:r>
              <a:rPr lang="bg-BG" i="1" dirty="0">
                <a:effectLst/>
              </a:rPr>
              <a:t>в предучилищното образование – предизвикателства и практически насоки 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2823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250704" cy="572963"/>
          </a:xfrm>
        </p:spPr>
        <p:txBody>
          <a:bodyPr>
            <a:normAutofit fontScale="90000"/>
          </a:bodyPr>
          <a:lstStyle/>
          <a:p>
            <a:r>
              <a:rPr lang="bg-BG" dirty="0"/>
              <a:t>ВРЕМЕ Е ЗА ДОМАШНА РАБОТА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789552"/>
            <a:ext cx="7283152" cy="432048"/>
          </a:xfrm>
        </p:spPr>
        <p:txBody>
          <a:bodyPr>
            <a:noAutofit/>
          </a:bodyPr>
          <a:lstStyle/>
          <a:p>
            <a:r>
              <a:rPr lang="en-US" sz="2800" dirty="0"/>
              <a:t>STEM </a:t>
            </a:r>
            <a:r>
              <a:rPr lang="bg-BG" sz="2800" dirty="0"/>
              <a:t>ПЕДАГОГИЧЕСКА СИТУАЦИЯ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7" t="15574" r="26102" b="5336"/>
          <a:stretch/>
        </p:blipFill>
        <p:spPr bwMode="auto">
          <a:xfrm>
            <a:off x="2051720" y="1221601"/>
            <a:ext cx="5383282" cy="3775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41157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599642"/>
            <a:ext cx="7930128" cy="1134126"/>
          </a:xfrm>
        </p:spPr>
        <p:txBody>
          <a:bodyPr>
            <a:normAutofit/>
          </a:bodyPr>
          <a:lstStyle/>
          <a:p>
            <a:r>
              <a:rPr lang="bg-BG" dirty="0"/>
              <a:t>БЛАГОДАРЯ ЗА ВНИМАНИЕТО!</a:t>
            </a:r>
          </a:p>
        </p:txBody>
      </p:sp>
    </p:spTree>
    <p:extLst>
      <p:ext uri="{BB962C8B-B14F-4D97-AF65-F5344CB8AC3E}">
        <p14:creationId xmlns:p14="http://schemas.microsoft.com/office/powerpoint/2010/main" val="2559227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rgbClr val="00B050"/>
                </a:solidFill>
              </a:rPr>
              <a:t/>
            </a:r>
            <a:br>
              <a:rPr lang="en-US" sz="3100" b="1" dirty="0">
                <a:solidFill>
                  <a:srgbClr val="00B050"/>
                </a:solidFill>
              </a:rPr>
            </a:br>
            <a:r>
              <a:rPr lang="en-US" sz="4900" b="1" dirty="0">
                <a:solidFill>
                  <a:srgbClr val="7030A0"/>
                </a:solidFill>
              </a:rPr>
              <a:t>STEM    STEAM    STREAM</a:t>
            </a:r>
            <a:r>
              <a:rPr lang="bg-BG" sz="4400" b="1" dirty="0"/>
              <a:t/>
            </a:r>
            <a:br>
              <a:rPr lang="bg-BG" sz="4400" b="1" dirty="0"/>
            </a:b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67594"/>
            <a:ext cx="7498080" cy="3510390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buNone/>
            </a:pPr>
            <a:r>
              <a:rPr lang="bg-BG" sz="3000" b="1" dirty="0">
                <a:solidFill>
                  <a:srgbClr val="00B050"/>
                </a:solidFill>
              </a:rPr>
              <a:t>НАУКА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00B0F0"/>
                </a:solidFill>
              </a:rPr>
              <a:t>ТЕХНОЛОГИИ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FF0000"/>
                </a:solidFill>
              </a:rPr>
              <a:t>ИНЖЕНЕРСТВО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chemeClr val="accent3"/>
                </a:solidFill>
              </a:rPr>
              <a:t>МАТЕМАТИКА</a:t>
            </a:r>
            <a:r>
              <a:rPr lang="en-US" sz="3000" b="1" dirty="0"/>
              <a:t> = STEM</a:t>
            </a:r>
            <a:endParaRPr lang="bg-BG" sz="3000" b="1" dirty="0"/>
          </a:p>
          <a:p>
            <a:pPr marL="82296" indent="0" algn="ctr">
              <a:buNone/>
            </a:pPr>
            <a:endParaRPr lang="en-US" sz="3000" b="1" dirty="0"/>
          </a:p>
          <a:p>
            <a:pPr marL="82296" indent="0" algn="ctr">
              <a:buNone/>
            </a:pPr>
            <a:r>
              <a:rPr lang="bg-BG" sz="3000" b="1" dirty="0">
                <a:solidFill>
                  <a:srgbClr val="00B050"/>
                </a:solidFill>
              </a:rPr>
              <a:t>НАУКА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00B0F0"/>
                </a:solidFill>
              </a:rPr>
              <a:t>ТЕХНОЛОГИИ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FF0000"/>
                </a:solidFill>
              </a:rPr>
              <a:t>ИНЖЕНЕРСТВО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FFC000"/>
                </a:solidFill>
              </a:rPr>
              <a:t>ИЗКУСТВО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chemeClr val="accent3"/>
                </a:solidFill>
              </a:rPr>
              <a:t>МАТЕМАТИКА</a:t>
            </a:r>
            <a:r>
              <a:rPr lang="en-US" sz="3000" b="1" dirty="0"/>
              <a:t> = STEAM</a:t>
            </a:r>
            <a:endParaRPr lang="bg-BG" sz="3000" b="1" dirty="0"/>
          </a:p>
          <a:p>
            <a:pPr marL="82296" indent="0" algn="ctr">
              <a:buNone/>
            </a:pPr>
            <a:endParaRPr lang="en-US" sz="3000" b="1" dirty="0"/>
          </a:p>
          <a:p>
            <a:pPr marL="82296" indent="0" algn="ctr">
              <a:buNone/>
            </a:pPr>
            <a:r>
              <a:rPr lang="bg-BG" sz="3000" b="1" dirty="0">
                <a:solidFill>
                  <a:srgbClr val="00B050"/>
                </a:solidFill>
              </a:rPr>
              <a:t>НАУКА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00B0F0"/>
                </a:solidFill>
              </a:rPr>
              <a:t>ТЕХНОЛОГИИ</a:t>
            </a:r>
            <a:r>
              <a:rPr lang="bg-BG" sz="3000" b="1" dirty="0"/>
              <a:t> +</a:t>
            </a:r>
            <a:r>
              <a:rPr lang="en-US" sz="3000" b="1" dirty="0"/>
              <a:t> </a:t>
            </a:r>
            <a:r>
              <a:rPr lang="bg-BG" sz="3000" b="1" dirty="0"/>
              <a:t>ЧЕТЕНЕ + </a:t>
            </a:r>
            <a:r>
              <a:rPr lang="bg-BG" sz="3000" b="1" dirty="0">
                <a:solidFill>
                  <a:srgbClr val="FF0000"/>
                </a:solidFill>
              </a:rPr>
              <a:t>ИНЖЕНЕРСТВО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rgbClr val="FFC000"/>
                </a:solidFill>
              </a:rPr>
              <a:t>ИЗКУСТВО</a:t>
            </a:r>
            <a:r>
              <a:rPr lang="bg-BG" sz="3000" b="1" dirty="0"/>
              <a:t> + </a:t>
            </a:r>
            <a:r>
              <a:rPr lang="bg-BG" sz="3000" b="1" dirty="0">
                <a:solidFill>
                  <a:schemeClr val="accent3"/>
                </a:solidFill>
              </a:rPr>
              <a:t>МАТЕМАТИКА</a:t>
            </a:r>
            <a:r>
              <a:rPr lang="en-US" sz="3000" b="1" dirty="0"/>
              <a:t> = STREAM</a:t>
            </a:r>
            <a:endParaRPr lang="bg-BG" sz="3000" dirty="0"/>
          </a:p>
        </p:txBody>
      </p:sp>
    </p:spTree>
    <p:extLst>
      <p:ext uri="{BB962C8B-B14F-4D97-AF65-F5344CB8AC3E}">
        <p14:creationId xmlns:p14="http://schemas.microsoft.com/office/powerpoint/2010/main" val="3010889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2800" b="1" dirty="0">
                <a:solidFill>
                  <a:srgbClr val="7030A0"/>
                </a:solidFill>
              </a:rPr>
              <a:t>КАКВИ КЛЮЧОВИ ПРЕДИМСТВА ОСИГУРЯВА </a:t>
            </a:r>
            <a:r>
              <a:rPr lang="en-US" sz="2800" b="1" dirty="0">
                <a:solidFill>
                  <a:srgbClr val="7030A0"/>
                </a:solidFill>
              </a:rPr>
              <a:t>STEM/STEAM/STREAM </a:t>
            </a:r>
            <a:r>
              <a:rPr lang="bg-BG" sz="2800" b="1" dirty="0">
                <a:solidFill>
                  <a:srgbClr val="7030A0"/>
                </a:solidFill>
              </a:rPr>
              <a:t>ОБУЧЕНИЕТО?</a:t>
            </a:r>
            <a:endParaRPr lang="bg-BG" sz="28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Вдъхновено е от реалния свят.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Знанията, които децата усвояват, са приложими в света, в който живеем.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Всяка една </a:t>
            </a:r>
            <a:r>
              <a:rPr lang="bg-BG" dirty="0" err="1"/>
              <a:t>STEАM</a:t>
            </a:r>
            <a:r>
              <a:rPr lang="bg-BG" dirty="0"/>
              <a:t> дейност е приспособима и креативна.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Добрата комуникация и работата в екип са сред основните неща, до които води иновативният модел на обучение</a:t>
            </a:r>
            <a:r>
              <a:rPr lang="ru-RU" dirty="0"/>
              <a:t>.</a:t>
            </a:r>
          </a:p>
          <a:p>
            <a:pPr>
              <a:buSzPct val="90000"/>
              <a:buFont typeface="Arial" panose="020B0604020202020204" pitchFamily="34" charset="0"/>
              <a:buChar char="•"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96149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897564"/>
            <a:ext cx="7498080" cy="313234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Всички деца имат свободата да мислят творчески и иновативно.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Независимо от това, че децата допускат немалко грешки, те не се наказват.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Твърди се, че STEАM и </a:t>
            </a:r>
            <a:r>
              <a:rPr lang="en-US" dirty="0"/>
              <a:t>STREAM </a:t>
            </a:r>
            <a:r>
              <a:rPr lang="ru-RU" dirty="0"/>
              <a:t>спомагат и за намаляването на стреса и напрежението по време на обучението.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492665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961854"/>
          </a:xfrm>
        </p:spPr>
        <p:txBody>
          <a:bodyPr>
            <a:noAutofit/>
          </a:bodyPr>
          <a:lstStyle/>
          <a:p>
            <a:pPr algn="ctr"/>
            <a:r>
              <a:rPr lang="bg-BG" sz="3000" dirty="0">
                <a:solidFill>
                  <a:srgbClr val="7030A0"/>
                </a:solidFill>
              </a:rPr>
              <a:t>КАКВИ ДРУГИ УМЕНИЯ РАЗВИВАТ ДЕЦАТА ЧРЕЗ </a:t>
            </a:r>
            <a:r>
              <a:rPr lang="en-US" sz="3000" b="1" dirty="0">
                <a:solidFill>
                  <a:srgbClr val="7030A0"/>
                </a:solidFill>
              </a:rPr>
              <a:t>STEM/STEAM/STREAM</a:t>
            </a:r>
            <a:r>
              <a:rPr lang="bg-BG" sz="3000" b="1" dirty="0">
                <a:solidFill>
                  <a:srgbClr val="7030A0"/>
                </a:solidFill>
              </a:rPr>
              <a:t> ПОДХОДА?</a:t>
            </a:r>
            <a:endParaRPr lang="bg-BG" sz="3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Да наблюдават.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Да развиват креативното и логическото мислене.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Да поемат рискове.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Да приемат провалите с усмивка.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Да работят с желание.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1977628"/>
            <a:ext cx="3657600" cy="1828800"/>
          </a:xfrm>
        </p:spPr>
      </p:pic>
    </p:spTree>
    <p:extLst>
      <p:ext uri="{BB962C8B-B14F-4D97-AF65-F5344CB8AC3E}">
        <p14:creationId xmlns:p14="http://schemas.microsoft.com/office/powerpoint/2010/main" val="4169062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000" dirty="0">
                <a:solidFill>
                  <a:srgbClr val="7030A0"/>
                </a:solidFill>
              </a:rPr>
              <a:t>КАК УСПЕШНО ДА ПРИЛАГАТЕ </a:t>
            </a:r>
            <a:br>
              <a:rPr lang="bg-BG" sz="3000" dirty="0">
                <a:solidFill>
                  <a:srgbClr val="7030A0"/>
                </a:solidFill>
              </a:rPr>
            </a:br>
            <a:r>
              <a:rPr lang="en-US" sz="3000" dirty="0">
                <a:solidFill>
                  <a:srgbClr val="7030A0"/>
                </a:solidFill>
              </a:rPr>
              <a:t>STEM </a:t>
            </a:r>
            <a:r>
              <a:rPr lang="bg-BG" sz="3000" dirty="0">
                <a:solidFill>
                  <a:srgbClr val="7030A0"/>
                </a:solidFill>
              </a:rPr>
              <a:t>ПОДХОДА?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Разчупете рамката.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Не пренебрегвайте възрастта на децата и техните умения.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Не подценявайте предварителната подготовка.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ru-RU" dirty="0"/>
              <a:t>Осигурете среда, която е възможно най-близка до реалната.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Организирайте работа в групи.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Осигурете необходимата техника и оборудване.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54209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bg-BG" sz="3000" dirty="0">
                <a:solidFill>
                  <a:srgbClr val="7030A0"/>
                </a:solidFill>
              </a:rPr>
              <a:t>КОГА ТРЯБВА ДА ЗАПОЧНЕ </a:t>
            </a:r>
            <a:r>
              <a:rPr lang="en-US" sz="3000" b="1" dirty="0">
                <a:solidFill>
                  <a:srgbClr val="7030A0"/>
                </a:solidFill>
              </a:rPr>
              <a:t>STEM/STEAM/STREAM</a:t>
            </a:r>
            <a:r>
              <a:rPr lang="bg-BG" sz="3000" b="1" dirty="0">
                <a:solidFill>
                  <a:srgbClr val="7030A0"/>
                </a:solidFill>
              </a:rPr>
              <a:t> ОБУЧЕНИЕТО?</a:t>
            </a:r>
            <a:endParaRPr lang="bg-B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Преживяванията, които децата имат в ранните си години, са изключително важни.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Обучението чрез игра и симулиране на реални ситуации е обект на множество образователни принципи. </a:t>
            </a:r>
          </a:p>
          <a:p>
            <a:pPr>
              <a:buClr>
                <a:srgbClr val="7030A0"/>
              </a:buClr>
              <a:buSzPct val="90000"/>
              <a:buFont typeface="Arial" panose="020B0604020202020204" pitchFamily="34" charset="0"/>
              <a:buChar char="•"/>
            </a:pPr>
            <a:r>
              <a:rPr lang="bg-BG" dirty="0"/>
              <a:t>От ранна възраст насърчавайте децата да задават въпроси, да изследват и да играят. </a:t>
            </a:r>
          </a:p>
        </p:txBody>
      </p:sp>
    </p:spTree>
    <p:extLst>
      <p:ext uri="{BB962C8B-B14F-4D97-AF65-F5344CB8AC3E}">
        <p14:creationId xmlns:p14="http://schemas.microsoft.com/office/powerpoint/2010/main" val="1177663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000" dirty="0">
                <a:solidFill>
                  <a:srgbClr val="7030A0"/>
                </a:solidFill>
              </a:rPr>
              <a:t>НЯКОИ ПРОБЛЕМИ</a:t>
            </a:r>
            <a:endParaRPr lang="bg-BG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rgbClr val="7030A0"/>
              </a:buClr>
              <a:buSzPct val="90000"/>
            </a:pPr>
            <a:r>
              <a:rPr lang="bg-BG" dirty="0"/>
              <a:t>Липса на ресурси</a:t>
            </a:r>
          </a:p>
          <a:p>
            <a:pPr>
              <a:buClr>
                <a:srgbClr val="7030A0"/>
              </a:buClr>
              <a:buSzPct val="90000"/>
            </a:pPr>
            <a:r>
              <a:rPr lang="bg-BG" dirty="0"/>
              <a:t>Недостиг на учебно време</a:t>
            </a:r>
          </a:p>
          <a:p>
            <a:pPr>
              <a:buClr>
                <a:srgbClr val="7030A0"/>
              </a:buClr>
              <a:buSzPct val="90000"/>
            </a:pPr>
            <a:r>
              <a:rPr lang="bg-BG" dirty="0"/>
              <a:t>Липса на добре оборудвана материална база</a:t>
            </a:r>
          </a:p>
          <a:p>
            <a:pPr>
              <a:buClr>
                <a:srgbClr val="7030A0"/>
              </a:buClr>
              <a:buSzPct val="90000"/>
            </a:pPr>
            <a:r>
              <a:rPr lang="bg-BG" dirty="0"/>
              <a:t>Липса на средства за закупуване на необходими материали</a:t>
            </a:r>
          </a:p>
          <a:p>
            <a:pPr>
              <a:buClr>
                <a:srgbClr val="7030A0"/>
              </a:buClr>
              <a:buSzPct val="90000"/>
            </a:pPr>
            <a:r>
              <a:rPr lang="bg-BG" dirty="0"/>
              <a:t>Липса на подготвени учители</a:t>
            </a:r>
          </a:p>
          <a:p>
            <a:pPr>
              <a:buClr>
                <a:srgbClr val="7030A0"/>
              </a:buClr>
              <a:buSzPct val="90000"/>
            </a:pPr>
            <a:r>
              <a:rPr lang="bg-BG" dirty="0"/>
              <a:t>Липса на учебни помагала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755609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b="1" dirty="0">
                <a:solidFill>
                  <a:srgbClr val="7030A0"/>
                </a:solidFill>
              </a:rPr>
              <a:t>STEM</a:t>
            </a:r>
            <a:r>
              <a:rPr lang="bg-BG" sz="4400" b="1" dirty="0">
                <a:solidFill>
                  <a:srgbClr val="7030A0"/>
                </a:solidFill>
              </a:rPr>
              <a:t>, </a:t>
            </a:r>
            <a:r>
              <a:rPr lang="en-US" sz="4400" b="1" dirty="0">
                <a:solidFill>
                  <a:srgbClr val="7030A0"/>
                </a:solidFill>
              </a:rPr>
              <a:t>STEAM</a:t>
            </a:r>
            <a:r>
              <a:rPr lang="bg-BG" sz="4400" b="1" dirty="0">
                <a:solidFill>
                  <a:srgbClr val="7030A0"/>
                </a:solidFill>
              </a:rPr>
              <a:t> или </a:t>
            </a:r>
            <a:r>
              <a:rPr lang="en-US" sz="4400" b="1" dirty="0">
                <a:solidFill>
                  <a:srgbClr val="7030A0"/>
                </a:solidFill>
              </a:rPr>
              <a:t>STREAM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67594"/>
            <a:ext cx="7498080" cy="3510390"/>
          </a:xfrm>
        </p:spPr>
        <p:txBody>
          <a:bodyPr>
            <a:normAutofit fontScale="70000" lnSpcReduction="20000"/>
          </a:bodyPr>
          <a:lstStyle/>
          <a:p>
            <a:pPr marL="82296" indent="0" algn="ctr">
              <a:buNone/>
            </a:pPr>
            <a:r>
              <a:rPr lang="bg-BG" dirty="0"/>
              <a:t>Независимо от различните предпочитания за </a:t>
            </a:r>
            <a:r>
              <a:rPr lang="bg-BG" dirty="0" err="1"/>
              <a:t>STEM</a:t>
            </a:r>
            <a:r>
              <a:rPr lang="bg-BG" dirty="0"/>
              <a:t>, </a:t>
            </a:r>
            <a:r>
              <a:rPr lang="bg-BG" dirty="0" err="1"/>
              <a:t>STEAM</a:t>
            </a:r>
            <a:r>
              <a:rPr lang="bg-BG" dirty="0"/>
              <a:t> или </a:t>
            </a:r>
            <a:r>
              <a:rPr lang="bg-BG" dirty="0" err="1"/>
              <a:t>STREAM</a:t>
            </a:r>
            <a:r>
              <a:rPr lang="bg-BG" dirty="0"/>
              <a:t> образование, ключовият фактор е един:</a:t>
            </a:r>
          </a:p>
          <a:p>
            <a:pPr marL="82296" indent="0" algn="ctr">
              <a:buNone/>
            </a:pPr>
            <a:r>
              <a:rPr lang="bg-BG" dirty="0"/>
              <a:t>използването на </a:t>
            </a:r>
            <a:r>
              <a:rPr lang="bg-BG" b="1" dirty="0"/>
              <a:t>практически опит</a:t>
            </a:r>
            <a:r>
              <a:rPr lang="bg-BG" dirty="0"/>
              <a:t>.</a:t>
            </a:r>
          </a:p>
          <a:p>
            <a:pPr marL="82296" indent="0" algn="ctr">
              <a:buNone/>
            </a:pPr>
            <a:endParaRPr lang="ru-RU" dirty="0"/>
          </a:p>
          <a:p>
            <a:pPr marL="82296" indent="0" algn="ctr">
              <a:buNone/>
            </a:pPr>
            <a:endParaRPr lang="ru-RU" dirty="0"/>
          </a:p>
          <a:p>
            <a:pPr marL="82296" indent="0">
              <a:buNone/>
            </a:pPr>
            <a:r>
              <a:rPr lang="bg-BG" dirty="0"/>
              <a:t>Благодарение на тези иновативни методи за обучение малки и големи се научават да приемат провалите, да мислят логически и креативно и най-вече да не се отказват. Те работят със страст и желание – правилната формула, отвеждаща към целта и към успеха.</a:t>
            </a:r>
          </a:p>
          <a:p>
            <a:pPr marL="82296" indent="0">
              <a:buNone/>
            </a:pPr>
            <a:endParaRPr lang="bg-BG" dirty="0"/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72609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175</TotalTime>
  <Words>385</Words>
  <Application>Microsoft Office PowerPoint</Application>
  <PresentationFormat>On-screen Show (16:9)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Solstice</vt:lpstr>
      <vt:lpstr>STREAM в предучилищното образование – предизвикателства и практически насоки </vt:lpstr>
      <vt:lpstr> STEM    STEAM    STREAM </vt:lpstr>
      <vt:lpstr>КАКВИ КЛЮЧОВИ ПРЕДИМСТВА ОСИГУРЯВА STEM/STEAM/STREAM ОБУЧЕНИЕТО?</vt:lpstr>
      <vt:lpstr>PowerPoint Presentation</vt:lpstr>
      <vt:lpstr>КАКВИ ДРУГИ УМЕНИЯ РАЗВИВАТ ДЕЦАТА ЧРЕЗ STEM/STEAM/STREAM ПОДХОДА?</vt:lpstr>
      <vt:lpstr>КАК УСПЕШНО ДА ПРИЛАГАТЕ  STEM ПОДХОДА?</vt:lpstr>
      <vt:lpstr>КОГА ТРЯБВА ДА ЗАПОЧНЕ STEM/STEAM/STREAM ОБУЧЕНИЕТО?</vt:lpstr>
      <vt:lpstr>НЯКОИ ПРОБЛЕМИ</vt:lpstr>
      <vt:lpstr>STEM, STEAM или STREAM</vt:lpstr>
      <vt:lpstr>ВРЕМЕ Е ЗА ДОМАШНА РАБОТА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STREАM в предучилищното образование – предизвикателства и практически насоки</dc:title>
  <dc:creator>Radka</dc:creator>
  <cp:lastModifiedBy>Radka</cp:lastModifiedBy>
  <cp:revision>14</cp:revision>
  <dcterms:created xsi:type="dcterms:W3CDTF">2023-12-14T08:41:52Z</dcterms:created>
  <dcterms:modified xsi:type="dcterms:W3CDTF">2023-12-15T13:55:11Z</dcterms:modified>
</cp:coreProperties>
</file>