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7" r:id="rId2"/>
    <p:sldId id="298" r:id="rId3"/>
    <p:sldId id="299" r:id="rId4"/>
    <p:sldId id="301" r:id="rId5"/>
    <p:sldId id="320" r:id="rId6"/>
    <p:sldId id="302" r:id="rId7"/>
    <p:sldId id="307" r:id="rId8"/>
    <p:sldId id="308" r:id="rId9"/>
    <p:sldId id="309" r:id="rId10"/>
    <p:sldId id="310" r:id="rId11"/>
    <p:sldId id="313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04" r:id="rId31"/>
    <p:sldId id="315" r:id="rId32"/>
    <p:sldId id="331" r:id="rId33"/>
    <p:sldId id="332" r:id="rId34"/>
    <p:sldId id="333" r:id="rId35"/>
    <p:sldId id="305" r:id="rId36"/>
    <p:sldId id="316" r:id="rId37"/>
    <p:sldId id="347" r:id="rId38"/>
    <p:sldId id="317" r:id="rId39"/>
    <p:sldId id="318" r:id="rId40"/>
    <p:sldId id="319" r:id="rId41"/>
    <p:sldId id="266" r:id="rId4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8FD14538-7B80-4163-8474-F02737388494}">
          <p14:sldIdLst>
            <p14:sldId id="297"/>
            <p14:sldId id="298"/>
          </p14:sldIdLst>
        </p14:section>
        <p14:section name="Учебно съдържание" id="{82867373-8883-4157-8F7D-8375F49838D8}">
          <p14:sldIdLst>
            <p14:sldId id="299"/>
            <p14:sldId id="301"/>
            <p14:sldId id="320"/>
            <p14:sldId id="302"/>
            <p14:sldId id="307"/>
            <p14:sldId id="308"/>
            <p14:sldId id="309"/>
            <p14:sldId id="310"/>
            <p14:sldId id="313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  <p14:section name="Методически бележки" id="{AAA329DA-AAB3-41E3-9A20-99C36A507FEC}">
          <p14:sldIdLst>
            <p14:sldId id="304"/>
            <p14:sldId id="315"/>
            <p14:sldId id="331"/>
            <p14:sldId id="332"/>
            <p14:sldId id="333"/>
          </p14:sldIdLst>
        </p14:section>
        <p14:section name="Проверка и оценка на постиженията" id="{89C9B548-DE40-435A-B429-17C15E20E4C9}">
          <p14:sldIdLst>
            <p14:sldId id="305"/>
            <p14:sldId id="316"/>
            <p14:sldId id="347"/>
            <p14:sldId id="317"/>
            <p14:sldId id="318"/>
            <p14:sldId id="319"/>
          </p14:sldIdLst>
        </p14:section>
        <p14:section name="Край" id="{A5B9EC67-1923-4615-9D2A-37113740CF05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57"/>
    <a:srgbClr val="1F3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926" autoAdjust="0"/>
  </p:normalViewPr>
  <p:slideViewPr>
    <p:cSldViewPr snapToGrid="0">
      <p:cViewPr varScale="1">
        <p:scale>
          <a:sx n="81" d="100"/>
          <a:sy n="81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E217-82DE-4DF4-9110-AA8D108AA394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3A329-1E6E-444C-BB1F-52B8FEDC00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28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Отпадат: </a:t>
            </a:r>
            <a:r>
              <a:rPr lang="ru-RU" sz="1800" b="0" i="0" u="none" strike="noStrike" baseline="0" dirty="0">
                <a:solidFill>
                  <a:srgbClr val="000000"/>
                </a:solidFill>
              </a:rPr>
              <a:t>Суперкомпютри, грид и облачни технологии</a:t>
            </a:r>
            <a:r>
              <a:rPr lang="bg-BG" dirty="0"/>
              <a:t> 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034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Да видят</a:t>
            </a:r>
            <a:r>
              <a:rPr lang="bg-BG" baseline="0" dirty="0"/>
              <a:t> кое приложение какви ресурси консумира</a:t>
            </a:r>
          </a:p>
          <a:p>
            <a:r>
              <a:rPr lang="bg-BG" baseline="0" dirty="0"/>
              <a:t>Да видят кои са системните приложения / услуги</a:t>
            </a:r>
            <a:endParaRPr lang="en-US" baseline="0" dirty="0"/>
          </a:p>
          <a:p>
            <a:r>
              <a:rPr lang="bg-BG" baseline="0" dirty="0"/>
              <a:t>Каква е натовареността на отделните компоненти</a:t>
            </a:r>
          </a:p>
          <a:p>
            <a:r>
              <a:rPr lang="bg-BG" baseline="0" dirty="0"/>
              <a:t>Да затворят някое отворено приложение (от потребителските) от там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629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Урокът е от старите УП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/>
              <a:t>Тук учениците ще научат…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7144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Новите понятия са…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066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Задание</a:t>
            </a:r>
            <a:r>
              <a:rPr lang="bg-BG" baseline="0" dirty="0"/>
              <a:t>:</a:t>
            </a:r>
          </a:p>
          <a:p>
            <a:r>
              <a:rPr lang="bg-BG" baseline="0" dirty="0"/>
              <a:t>Да изброят начини за прехвърляне на информация от мобилно устройство на мобилно устройство и от мобилно устройство – на </a:t>
            </a:r>
            <a:r>
              <a:rPr lang="bg-BG" baseline="0" dirty="0" err="1"/>
              <a:t>комп</a:t>
            </a:r>
            <a:endParaRPr lang="bg-BG" baseline="0" dirty="0"/>
          </a:p>
          <a:p>
            <a:r>
              <a:rPr lang="bg-BG" dirty="0"/>
              <a:t>Задача: Да направят с телефоните си (може да се даде и служебен таблет) снимка на групата и да я качат в Групата на курса</a:t>
            </a:r>
            <a:r>
              <a:rPr lang="bg-BG" baseline="0" dirty="0"/>
              <a:t> си (където са я направили миналото занятие)</a:t>
            </a:r>
          </a:p>
          <a:p>
            <a:r>
              <a:rPr lang="bg-BG" baseline="0" dirty="0"/>
              <a:t>Внимание: Да им се каже предупреждение за ползване на отворени </a:t>
            </a:r>
            <a:r>
              <a:rPr lang="en-US" baseline="0" dirty="0" err="1"/>
              <a:t>Wi-fi</a:t>
            </a:r>
            <a:r>
              <a:rPr lang="en-US" baseline="0" dirty="0"/>
              <a:t> </a:t>
            </a:r>
            <a:r>
              <a:rPr lang="bg-BG" baseline="0" dirty="0"/>
              <a:t>мрежи – да се ползва сигурна връзка, да избягват сайтове, които не са с </a:t>
            </a:r>
            <a:r>
              <a:rPr lang="en-US" baseline="0" dirty="0"/>
              <a:t>https</a:t>
            </a:r>
            <a:r>
              <a:rPr lang="bg-BG" baseline="0" dirty="0"/>
              <a:t>: протокол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304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Примерна</a:t>
            </a:r>
            <a:r>
              <a:rPr lang="bg-BG" baseline="0" dirty="0"/>
              <a:t> задача – да проверят кое поколение през коя година се е появило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2442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Задание – за всяка ОС да напишат как се казва магазина, от който се свалят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954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Урокът е от старите УП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8716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5615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Задание:</a:t>
            </a:r>
          </a:p>
          <a:p>
            <a:r>
              <a:rPr lang="bg-BG" dirty="0"/>
              <a:t>С какви устройства</a:t>
            </a:r>
            <a:r>
              <a:rPr lang="bg-BG" baseline="0" dirty="0"/>
              <a:t> разполагате в училище, с чиято помощ да проиграете инсталацията?</a:t>
            </a:r>
          </a:p>
          <a:p>
            <a:r>
              <a:rPr lang="bg-BG" baseline="0" dirty="0"/>
              <a:t>Внимание: Ползвайте виртуалните машини!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9765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Урокът е от старите УП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798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0" dirty="0"/>
              <a:t>Темата за „Съвременни компютърни системи“ е разгледана в 2 урока: история и компоненти</a:t>
            </a:r>
          </a:p>
          <a:p>
            <a:r>
              <a:rPr lang="bg-BG" dirty="0"/>
              <a:t>В тази тема учениците ще научат …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9673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/>
              <a:t>Потребителската</a:t>
            </a:r>
            <a:r>
              <a:rPr lang="bg-BG" baseline="0" dirty="0"/>
              <a:t> компонента трябва да е видима от поне 4 сателита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baseline="0" dirty="0"/>
              <a:t>На база на разстоянието до тях (изчислява се чрез триангулация спрямо контролната компонента), се образуват и решават четири уравнения с 4 неизвестни: дължина, ширина, надморска височина, атомарно време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7744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0398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 да си</a:t>
            </a:r>
            <a:r>
              <a:rPr lang="bg-BG" baseline="0" dirty="0"/>
              <a:t> изберат полет (като щракнат на </a:t>
            </a:r>
            <a:r>
              <a:rPr lang="bg-BG" baseline="0" dirty="0" err="1"/>
              <a:t>самолетче</a:t>
            </a:r>
            <a:r>
              <a:rPr lang="bg-BG" baseline="0" dirty="0"/>
              <a:t> и го видят) или да проверят на сайта на някое летище и да си изберат номер на полет от там</a:t>
            </a:r>
            <a:endParaRPr lang="en-US" baseline="0" dirty="0"/>
          </a:p>
          <a:p>
            <a:endParaRPr lang="en-US" baseline="0" dirty="0"/>
          </a:p>
          <a:p>
            <a:r>
              <a:rPr lang="bg-BG" baseline="0" dirty="0"/>
              <a:t>Да разгледат приложението и да видят как могат да намерят информация (и визуализация) за закъсняващите полети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4514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Могат</a:t>
            </a:r>
            <a:r>
              <a:rPr lang="bg-BG" baseline="0" dirty="0"/>
              <a:t> да добавят в </a:t>
            </a:r>
            <a:r>
              <a:rPr lang="en-US" baseline="0" dirty="0"/>
              <a:t>Moodle </a:t>
            </a:r>
            <a:r>
              <a:rPr lang="bg-BG" baseline="0" dirty="0"/>
              <a:t>и други адреси на интерактивни карти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737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Обсъдете</a:t>
            </a:r>
            <a:r>
              <a:rPr lang="bg-BG" baseline="0" dirty="0"/>
              <a:t> различни ситуации, в които може да се случи, възможни причини и решения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1914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/>
              <a:t>За моите карти – като се стигне до </a:t>
            </a:r>
            <a:r>
              <a:rPr lang="en-US" dirty="0"/>
              <a:t>My Maps</a:t>
            </a:r>
            <a:r>
              <a:rPr lang="bg-BG" dirty="0"/>
              <a:t>,</a:t>
            </a:r>
            <a:r>
              <a:rPr lang="en-US" dirty="0"/>
              <a:t> </a:t>
            </a:r>
            <a:r>
              <a:rPr lang="bg-BG" dirty="0"/>
              <a:t>се следват указанията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358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/>
              <a:t>Да се проиграе с поне едно</a:t>
            </a:r>
            <a:r>
              <a:rPr lang="bg-BG" baseline="0" dirty="0"/>
              <a:t> от приложенията и собствени снимки от телефоните. Ако няма, може да се </a:t>
            </a:r>
            <a:r>
              <a:rPr lang="bg-BG" baseline="0" dirty="0" err="1"/>
              <a:t>направятт</a:t>
            </a:r>
            <a:r>
              <a:rPr lang="bg-BG" baseline="0" dirty="0"/>
              <a:t> общи снимки на групата или на парка пред ФМИ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0891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5869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Когато се работи с едни и същи машини, тестването е инсталиране/деинсталиране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3924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Урок</a:t>
            </a:r>
            <a:r>
              <a:rPr lang="bg-BG" baseline="0" dirty="0"/>
              <a:t> 2.1.1. История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551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Мисия – история …</a:t>
            </a:r>
          </a:p>
          <a:p>
            <a:r>
              <a:rPr lang="bg-BG" b="1" dirty="0"/>
              <a:t>Препоръка</a:t>
            </a:r>
            <a:r>
              <a:rPr lang="bg-BG" dirty="0"/>
              <a:t>:</a:t>
            </a:r>
            <a:r>
              <a:rPr lang="bg-BG" baseline="0" dirty="0"/>
              <a:t> Вместо да се разказва съдържанието, учениците да го поднесат чрез представяне на резултатите от проучването си.</a:t>
            </a:r>
          </a:p>
          <a:p>
            <a:r>
              <a:rPr lang="bg-BG" b="1" baseline="0" dirty="0"/>
              <a:t>Биха могли </a:t>
            </a:r>
            <a:r>
              <a:rPr lang="bg-BG" baseline="0" dirty="0"/>
              <a:t>също да се разделят на групи и всяка група да има за задача да проучи един етап.</a:t>
            </a:r>
          </a:p>
          <a:p>
            <a:r>
              <a:rPr lang="bg-BG" baseline="0" dirty="0"/>
              <a:t>Задачите от рубриката "</a:t>
            </a:r>
            <a:r>
              <a:rPr lang="bg-BG" b="1" baseline="0" dirty="0"/>
              <a:t>Потърсете…" </a:t>
            </a:r>
            <a:r>
              <a:rPr lang="bg-BG" baseline="0" dirty="0"/>
              <a:t>могат да се използват като упътвания към отделните етапи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6155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В последното</a:t>
            </a:r>
            <a:r>
              <a:rPr lang="bg-BG" baseline="0" dirty="0"/>
              <a:t> занятие за упражнение</a:t>
            </a:r>
          </a:p>
          <a:p>
            <a:r>
              <a:rPr lang="bg-BG" baseline="0" dirty="0"/>
              <a:t>Предоставени (на диска) инструменти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9871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28796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2090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</a:t>
            </a:r>
            <a:r>
              <a:rPr lang="bg-BG" baseline="0" dirty="0"/>
              <a:t> да го решите заедно или да се пробват сами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730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Може</a:t>
            </a:r>
            <a:r>
              <a:rPr lang="bg-BG" baseline="0" dirty="0"/>
              <a:t> да го решите заедно или да се пробват сами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4779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Един</a:t>
            </a:r>
            <a:r>
              <a:rPr lang="bg-BG" baseline="0" dirty="0"/>
              <a:t> от проектите, по избор на ученика се оценява според </a:t>
            </a:r>
            <a:r>
              <a:rPr lang="bg-BG" baseline="0" dirty="0" err="1"/>
              <a:t>критериалната</a:t>
            </a:r>
            <a:r>
              <a:rPr lang="bg-BG" baseline="0" dirty="0"/>
              <a:t> матрица и се запазва до края на годината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39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6243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EDB4-3066-4179-8B74-3886F74DE828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8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Препоръка</a:t>
            </a:r>
            <a:r>
              <a:rPr lang="bg-BG" dirty="0"/>
              <a:t>:</a:t>
            </a:r>
            <a:r>
              <a:rPr lang="en-US" dirty="0"/>
              <a:t> </a:t>
            </a:r>
            <a:r>
              <a:rPr lang="bg-BG" dirty="0"/>
              <a:t>Да</a:t>
            </a:r>
            <a:r>
              <a:rPr lang="bg-BG" baseline="0" dirty="0"/>
              <a:t> се направи анализ чрез работа с целия клас / група какви са изискванията към всяка от двете машини. </a:t>
            </a:r>
            <a:r>
              <a:rPr lang="bg-BG" b="1" baseline="0" dirty="0"/>
              <a:t>Може</a:t>
            </a:r>
            <a:r>
              <a:rPr lang="bg-BG" baseline="0" dirty="0"/>
              <a:t> да се направи таблица с 2 колони на дъската и да се опишат паралелно изискванията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573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Задание за ученици </a:t>
            </a:r>
            <a:r>
              <a:rPr lang="bg-BG" dirty="0"/>
              <a:t>– да си </a:t>
            </a:r>
            <a:r>
              <a:rPr lang="bg-BG" b="1" dirty="0"/>
              <a:t>припомнят от 7-ми клас:</a:t>
            </a:r>
            <a:endParaRPr lang="en-US" b="1" dirty="0"/>
          </a:p>
          <a:p>
            <a:pPr marL="228600" indent="-228600">
              <a:buAutoNum type="arabicParenR"/>
            </a:pPr>
            <a:r>
              <a:rPr lang="bg-BG" dirty="0"/>
              <a:t>Какво е предназначението на всяка компонента</a:t>
            </a:r>
          </a:p>
          <a:p>
            <a:pPr marL="228600" indent="-228600">
              <a:buAutoNum type="arabicParenR"/>
            </a:pPr>
            <a:r>
              <a:rPr lang="bg-BG" baseline="0" dirty="0"/>
              <a:t>Какво отношение има към архитектурата на Фон Нойман</a:t>
            </a:r>
          </a:p>
          <a:p>
            <a:pPr marL="228600" indent="-228600">
              <a:buAutoNum type="arabicParenR"/>
            </a:pPr>
            <a:r>
              <a:rPr lang="bg-BG" baseline="0" dirty="0"/>
              <a:t>Какви основни характеристики има</a:t>
            </a:r>
          </a:p>
          <a:p>
            <a:pPr marL="0" indent="0">
              <a:buNone/>
            </a:pPr>
            <a:r>
              <a:rPr lang="bg-BG" b="1" baseline="0" dirty="0"/>
              <a:t>Задание за ученици</a:t>
            </a:r>
          </a:p>
          <a:p>
            <a:pPr marL="0" indent="0">
              <a:buNone/>
            </a:pPr>
            <a:r>
              <a:rPr lang="bg-BG" baseline="0" dirty="0"/>
              <a:t>Разгледайте отворения компютър. Кои компоненти разпознавате? Кой е производителят? Какви са характеристиките им?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387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Урокът е от старите УП</a:t>
            </a:r>
            <a:endParaRPr lang="en-US" dirty="0"/>
          </a:p>
          <a:p>
            <a:r>
              <a:rPr lang="bg-BG" dirty="0"/>
              <a:t>Тук учениците ще научат…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3091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Новите понятия в тази тема са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745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Програмите са избрани</a:t>
            </a:r>
            <a:r>
              <a:rPr lang="bg-BG" baseline="0" dirty="0"/>
              <a:t> така, че да имат отношение към </a:t>
            </a:r>
            <a:r>
              <a:rPr lang="bg-BG" baseline="0" dirty="0" err="1"/>
              <a:t>Тем</a:t>
            </a:r>
            <a:r>
              <a:rPr lang="bg-BG" baseline="0" dirty="0"/>
              <a:t>  - уеб сайт</a:t>
            </a:r>
          </a:p>
          <a:p>
            <a:r>
              <a:rPr lang="bg-BG" baseline="0" dirty="0"/>
              <a:t>За да се реши заданието, трябва да се проучи за какви ОС са достъпни и какви са характеристиките на техните ОС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774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Демонстрация</a:t>
            </a:r>
            <a:r>
              <a:rPr lang="en-US" dirty="0"/>
              <a:t> / </a:t>
            </a:r>
            <a:r>
              <a:rPr lang="bg-BG" dirty="0"/>
              <a:t>упражнение</a:t>
            </a:r>
            <a:r>
              <a:rPr lang="bg-BG" baseline="0" dirty="0"/>
              <a:t> – да го намерят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3A329-1E6E-444C-BB1F-52B8FEDC002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048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Щракнете за редакция стил </a:t>
            </a:r>
            <a:r>
              <a:rPr lang="bg-BG" dirty="0" err="1"/>
              <a:t>подзагл</a:t>
            </a:r>
            <a:r>
              <a:rPr lang="bg-BG" dirty="0"/>
              <a:t>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6966857" y="1119491"/>
            <a:ext cx="3701143" cy="2396754"/>
          </a:xfrm>
          <a:prstGeom prst="rect">
            <a:avLst/>
          </a:prstGeom>
        </p:spPr>
      </p:pic>
      <p:sp>
        <p:nvSpPr>
          <p:cNvPr id="8" name="Правоъгълник 7"/>
          <p:cNvSpPr/>
          <p:nvPr userDrawn="1"/>
        </p:nvSpPr>
        <p:spPr>
          <a:xfrm>
            <a:off x="1524000" y="1119491"/>
            <a:ext cx="7387771" cy="2396754"/>
          </a:xfrm>
          <a:prstGeom prst="rect">
            <a:avLst/>
          </a:prstGeom>
          <a:solidFill>
            <a:srgbClr val="1F3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19492"/>
            <a:ext cx="8461829" cy="2390472"/>
          </a:xfrm>
          <a:solidFill>
            <a:srgbClr val="1F3D7C"/>
          </a:solidFill>
        </p:spPr>
        <p:txBody>
          <a:bodyPr anchor="b"/>
          <a:lstStyle>
            <a:lvl1pPr algn="ctr">
              <a:defRPr sz="6000">
                <a:solidFill>
                  <a:srgbClr val="FFC000"/>
                </a:solidFill>
              </a:defRPr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53002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558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48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2837-4DFE-41CE-B0DA-0F1BF38632D5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6E8B-5EB7-4E2F-98F3-F22EED1444FC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176187" y="2875425"/>
            <a:ext cx="10515600" cy="708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b="1" dirty="0">
              <a:solidFill>
                <a:srgbClr val="F7A6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8169994" y="2822285"/>
            <a:ext cx="3923327" cy="2540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2285"/>
            <a:ext cx="11451265" cy="2540634"/>
          </a:xfrm>
          <a:solidFill>
            <a:srgbClr val="1F3D7C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648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134196" y="451201"/>
            <a:ext cx="10807868" cy="708342"/>
          </a:xfrm>
          <a:prstGeom prst="rect">
            <a:avLst/>
          </a:prstGeom>
          <a:solidFill>
            <a:srgbClr val="1F3D7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D92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51201"/>
            <a:ext cx="11955511" cy="708342"/>
          </a:xfrm>
          <a:solidFill>
            <a:srgbClr val="1F3D7C"/>
          </a:solidFill>
        </p:spPr>
        <p:txBody>
          <a:bodyPr/>
          <a:lstStyle>
            <a:lvl1pPr marL="715963" indent="0"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89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831850" y="2849217"/>
            <a:ext cx="10515600" cy="1740246"/>
          </a:xfrm>
          <a:solidFill>
            <a:srgbClr val="1F3D7C"/>
          </a:solidFill>
        </p:spPr>
        <p:txBody>
          <a:bodyPr>
            <a:normAutofit/>
          </a:bodyPr>
          <a:lstStyle>
            <a:lvl1pPr>
              <a:defRPr sz="5400">
                <a:solidFill>
                  <a:srgbClr val="FFC000"/>
                </a:solidFill>
                <a:latin typeface="+mj-lt"/>
              </a:defRPr>
            </a:lvl1pPr>
          </a:lstStyle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18658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199" y="451202"/>
            <a:ext cx="10671629" cy="708342"/>
          </a:xfrm>
          <a:solidFill>
            <a:srgbClr val="1F3D7C"/>
          </a:solidFill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087" y="451202"/>
            <a:ext cx="10697255" cy="708342"/>
          </a:xfrm>
          <a:solidFill>
            <a:srgbClr val="1F3D7C"/>
          </a:solidFill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347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171248"/>
            <a:ext cx="5157787" cy="393926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347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171248"/>
            <a:ext cx="5183188" cy="393926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54692"/>
          <a:stretch/>
        </p:blipFill>
        <p:spPr>
          <a:xfrm>
            <a:off x="11065348" y="451201"/>
            <a:ext cx="1093844" cy="7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07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027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074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236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9860-7CC1-46D7-B5B5-B99A93D8EE16}" type="datetimeFigureOut">
              <a:rPr lang="bg-BG" smtClean="0"/>
              <a:t>15.2.2024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E706-5E2D-4D66-AE68-CB010A658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8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ghtradar24.com/LZB364/1d2696f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www.bikemap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gmaps.com/" TargetMode="External"/><Relationship Id="rId5" Type="http://schemas.openxmlformats.org/officeDocument/2006/relationships/hyperlink" Target="https://earth.google.com/web/" TargetMode="External"/><Relationship Id="rId4" Type="http://schemas.openxmlformats.org/officeDocument/2006/relationships/hyperlink" Target="https://www.google.com/map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c2map.com/" TargetMode="External"/><Relationship Id="rId5" Type="http://schemas.openxmlformats.org/officeDocument/2006/relationships/hyperlink" Target="https://www.geoimgr.com/" TargetMode="External"/><Relationship Id="rId4" Type="http://schemas.openxmlformats.org/officeDocument/2006/relationships/hyperlink" Target="https://www.google.com/map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лавие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b="1" i="1" dirty="0">
              <a:solidFill>
                <a:srgbClr val="1F3D7C"/>
              </a:solidFill>
            </a:endParaRPr>
          </a:p>
          <a:p>
            <a:r>
              <a:rPr lang="bg-BG" b="1" i="1" dirty="0">
                <a:solidFill>
                  <a:srgbClr val="1F3D7C"/>
                </a:solidFill>
              </a:rPr>
              <a:t>Проблеми при развиване на дигитални компетентности в обучението по информационни технологии и възможностите за преодоляването им в първи гимназиален етап</a:t>
            </a:r>
          </a:p>
        </p:txBody>
      </p:sp>
      <p:sp>
        <p:nvSpPr>
          <p:cNvPr id="7" name="Заглавие 6"/>
          <p:cNvSpPr>
            <a:spLocks noGrp="1"/>
          </p:cNvSpPr>
          <p:nvPr>
            <p:ph type="ctrTitle"/>
          </p:nvPr>
        </p:nvSpPr>
        <p:spPr>
          <a:xfrm>
            <a:off x="841830" y="1119492"/>
            <a:ext cx="9143999" cy="2390472"/>
          </a:xfrm>
        </p:spPr>
        <p:txBody>
          <a:bodyPr>
            <a:normAutofit/>
          </a:bodyPr>
          <a:lstStyle/>
          <a:p>
            <a:r>
              <a:rPr lang="bg-BG" b="1" dirty="0"/>
              <a:t>Компютърни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260812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Информация за КС и ОС в </a:t>
            </a:r>
            <a:r>
              <a:rPr lang="en-US" dirty="0"/>
              <a:t>Windows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1" y="1998902"/>
            <a:ext cx="5901372" cy="376292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BC913-848F-4843-B29C-E2823DA9A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8" y="1480970"/>
            <a:ext cx="4906178" cy="47987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208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8" y="1660435"/>
            <a:ext cx="5243554" cy="4499898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Диспечер на задачите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9779E-FF61-44B5-8B2A-88B033624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0333"/>
            <a:ext cx="5658198" cy="45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166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831850" y="4620636"/>
            <a:ext cx="10515600" cy="1500187"/>
          </a:xfrm>
        </p:spPr>
        <p:txBody>
          <a:bodyPr>
            <a:normAutofit/>
          </a:bodyPr>
          <a:lstStyle/>
          <a:p>
            <a:r>
              <a:rPr lang="ru-RU" dirty="0"/>
              <a:t>• </a:t>
            </a:r>
            <a:r>
              <a:rPr lang="ru-RU" dirty="0" err="1"/>
              <a:t>Какво</a:t>
            </a:r>
            <a:r>
              <a:rPr lang="ru-RU" dirty="0"/>
              <a:t> е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мобилните</a:t>
            </a:r>
            <a:r>
              <a:rPr lang="ru-RU" dirty="0"/>
              <a:t> устройства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годините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Какви</a:t>
            </a:r>
            <a:r>
              <a:rPr lang="ru-RU" dirty="0"/>
              <a:t> технологии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съвременните</a:t>
            </a:r>
            <a:r>
              <a:rPr lang="ru-RU" dirty="0"/>
              <a:t> </a:t>
            </a:r>
            <a:r>
              <a:rPr lang="ru-RU" dirty="0" err="1"/>
              <a:t>смартфони</a:t>
            </a:r>
            <a:r>
              <a:rPr lang="ru-RU" dirty="0"/>
              <a:t> и </a:t>
            </a:r>
            <a:r>
              <a:rPr lang="ru-RU" dirty="0" err="1"/>
              <a:t>таблети</a:t>
            </a:r>
            <a:endParaRPr lang="ru-RU" dirty="0"/>
          </a:p>
          <a:p>
            <a:r>
              <a:rPr lang="ru-RU" dirty="0"/>
              <a:t>• Как да </a:t>
            </a:r>
            <a:r>
              <a:rPr lang="ru-RU" dirty="0" err="1"/>
              <a:t>прехвърляте</a:t>
            </a:r>
            <a:r>
              <a:rPr lang="ru-RU" dirty="0"/>
              <a:t> информация между </a:t>
            </a:r>
            <a:r>
              <a:rPr lang="ru-RU" dirty="0" err="1"/>
              <a:t>мобилни</a:t>
            </a:r>
            <a:r>
              <a:rPr lang="ru-RU" dirty="0"/>
              <a:t> устройства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bg-BG" sz="4400" b="1" dirty="0"/>
              <a:t>П</a:t>
            </a:r>
            <a:r>
              <a:rPr lang="ru-RU" sz="4400" b="1" dirty="0" err="1"/>
              <a:t>ринципи</a:t>
            </a:r>
            <a:r>
              <a:rPr lang="ru-RU" sz="4400" b="1" dirty="0"/>
              <a:t> на действие на </a:t>
            </a:r>
            <a:r>
              <a:rPr lang="ru-RU" sz="4400" b="1" dirty="0" err="1"/>
              <a:t>съвременните</a:t>
            </a:r>
            <a:r>
              <a:rPr lang="ru-RU" sz="4400" b="1" dirty="0"/>
              <a:t> </a:t>
            </a:r>
            <a:r>
              <a:rPr lang="ru-RU" sz="4400" b="1" dirty="0" err="1"/>
              <a:t>мобилни</a:t>
            </a:r>
            <a:r>
              <a:rPr lang="ru-RU" sz="4400" b="1" dirty="0"/>
              <a:t> устройства</a:t>
            </a:r>
            <a:endParaRPr lang="bg-BG" sz="4400" b="1" dirty="0"/>
          </a:p>
        </p:txBody>
      </p:sp>
    </p:spTree>
    <p:extLst>
      <p:ext uri="{BB962C8B-B14F-4D97-AF65-F5344CB8AC3E}">
        <p14:creationId xmlns:p14="http://schemas.microsoft.com/office/powerpoint/2010/main" val="242101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029429"/>
              </p:ext>
            </p:extLst>
          </p:nvPr>
        </p:nvGraphicFramePr>
        <p:xfrm>
          <a:off x="838200" y="1825625"/>
          <a:ext cx="10515600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Смартфон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Мобилен телефон с </a:t>
                      </a:r>
                      <a:r>
                        <a:rPr lang="ru-RU" sz="2400" dirty="0" err="1"/>
                        <a:t>операционна</a:t>
                      </a:r>
                      <a:r>
                        <a:rPr lang="ru-RU" sz="2400" dirty="0"/>
                        <a:t> система (ОС) и</a:t>
                      </a:r>
                    </a:p>
                    <a:p>
                      <a:r>
                        <a:rPr lang="ru-RU" sz="2400" dirty="0"/>
                        <a:t>приложения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Таблет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/>
                        <a:t>Мобилен </a:t>
                      </a:r>
                      <a:r>
                        <a:rPr lang="ru-RU" sz="2400" u="none" strike="noStrike" kern="1200" baseline="0" dirty="0" err="1"/>
                        <a:t>компютър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със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сензорен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екран</a:t>
                      </a:r>
                      <a:r>
                        <a:rPr lang="ru-RU" sz="2400" u="none" strike="noStrike" kern="1200" baseline="0" dirty="0"/>
                        <a:t> и с малки</a:t>
                      </a:r>
                    </a:p>
                    <a:p>
                      <a:r>
                        <a:rPr lang="ru-RU" sz="2400" u="none" strike="noStrike" kern="1200" baseline="0" dirty="0" err="1"/>
                        <a:t>размери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105692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8" y="1374817"/>
            <a:ext cx="9376452" cy="1623179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1807436"/>
            <a:ext cx="1208690" cy="119056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28" y="3213270"/>
            <a:ext cx="7977262" cy="31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4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Поколения мобилни комуникации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4" y="1771650"/>
            <a:ext cx="9798722" cy="4610100"/>
          </a:xfrm>
        </p:spPr>
      </p:pic>
    </p:spTree>
    <p:extLst>
      <p:ext uri="{BB962C8B-B14F-4D97-AF65-F5344CB8AC3E}">
        <p14:creationId xmlns:p14="http://schemas.microsoft.com/office/powerpoint/2010/main" val="212646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2857500" y="1825625"/>
            <a:ext cx="8496300" cy="4351338"/>
          </a:xfrm>
        </p:spPr>
        <p:txBody>
          <a:bodyPr/>
          <a:lstStyle/>
          <a:p>
            <a:endParaRPr lang="bg-BG" dirty="0"/>
          </a:p>
          <a:p>
            <a:r>
              <a:rPr lang="bg-BG" dirty="0"/>
              <a:t> </a:t>
            </a:r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 </a:t>
            </a:r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Мобилни приложения</a:t>
            </a:r>
            <a:endParaRPr lang="bg-BG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3"/>
          <a:srcRect l="38120"/>
          <a:stretch/>
        </p:blipFill>
        <p:spPr>
          <a:xfrm>
            <a:off x="602429" y="1750437"/>
            <a:ext cx="1380219" cy="14400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3"/>
          <a:srcRect r="62396"/>
          <a:stretch/>
        </p:blipFill>
        <p:spPr>
          <a:xfrm>
            <a:off x="873169" y="3409378"/>
            <a:ext cx="838738" cy="144000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55" y="5068319"/>
            <a:ext cx="204036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9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• Кои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основните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на действие на </a:t>
            </a:r>
            <a:r>
              <a:rPr lang="ru-RU" dirty="0" err="1"/>
              <a:t>входно-изходните</a:t>
            </a:r>
            <a:r>
              <a:rPr lang="ru-RU" dirty="0"/>
              <a:t> ус</a:t>
            </a:r>
            <a:r>
              <a:rPr lang="bg-BG" dirty="0" err="1"/>
              <a:t>тройства</a:t>
            </a:r>
            <a:r>
              <a:rPr lang="bg-BG" dirty="0"/>
              <a:t> на компютрите</a:t>
            </a:r>
          </a:p>
          <a:p>
            <a:r>
              <a:rPr lang="ru-RU" dirty="0"/>
              <a:t>• Кои </a:t>
            </a:r>
            <a:r>
              <a:rPr lang="ru-RU" dirty="0" err="1"/>
              <a:t>са</a:t>
            </a:r>
            <a:r>
              <a:rPr lang="ru-RU" dirty="0"/>
              <a:t> начините за </a:t>
            </a:r>
            <a:r>
              <a:rPr lang="ru-RU" dirty="0" err="1"/>
              <a:t>свързване</a:t>
            </a:r>
            <a:r>
              <a:rPr lang="ru-RU" dirty="0"/>
              <a:t> на </a:t>
            </a:r>
            <a:r>
              <a:rPr lang="ru-RU" dirty="0" err="1"/>
              <a:t>съвременни</a:t>
            </a:r>
            <a:r>
              <a:rPr lang="ru-RU" dirty="0"/>
              <a:t> </a:t>
            </a:r>
            <a:r>
              <a:rPr lang="ru-RU" dirty="0" err="1"/>
              <a:t>периферни</a:t>
            </a:r>
            <a:r>
              <a:rPr lang="ru-RU" dirty="0"/>
              <a:t> устройства и </a:t>
            </a:r>
            <a:r>
              <a:rPr lang="ru-RU" dirty="0" err="1"/>
              <a:t>инсталиране</a:t>
            </a:r>
            <a:r>
              <a:rPr lang="ru-RU" dirty="0"/>
              <a:t> на драйвер за конкретно устройство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ru-RU" sz="4400" b="1" dirty="0"/>
              <a:t>Правила за използване и инсталиране на периферни </a:t>
            </a:r>
            <a:r>
              <a:rPr lang="bg-BG" sz="4400" b="1" dirty="0"/>
              <a:t>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82409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671192"/>
              </p:ext>
            </p:extLst>
          </p:nvPr>
        </p:nvGraphicFramePr>
        <p:xfrm>
          <a:off x="838200" y="1825625"/>
          <a:ext cx="10515600" cy="374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Контролер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Хардуерно</a:t>
                      </a:r>
                      <a:r>
                        <a:rPr lang="ru-RU" sz="2400" dirty="0"/>
                        <a:t> устройство, чрез </a:t>
                      </a:r>
                      <a:r>
                        <a:rPr lang="ru-RU" sz="2400" dirty="0" err="1"/>
                        <a:t>което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компютърът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взаимодейства</a:t>
                      </a:r>
                      <a:r>
                        <a:rPr lang="ru-RU" sz="2400" dirty="0"/>
                        <a:t> с </a:t>
                      </a:r>
                      <a:r>
                        <a:rPr lang="ru-RU" sz="2400" dirty="0" err="1"/>
                        <a:t>периферното</a:t>
                      </a:r>
                      <a:r>
                        <a:rPr lang="ru-RU" sz="2400" dirty="0"/>
                        <a:t> устройство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Порт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err="1"/>
                        <a:t>Място</a:t>
                      </a:r>
                      <a:r>
                        <a:rPr lang="ru-RU" sz="2400" u="none" strike="noStrike" kern="1200" baseline="0" dirty="0"/>
                        <a:t> за </a:t>
                      </a:r>
                      <a:r>
                        <a:rPr lang="ru-RU" sz="2400" u="none" strike="noStrike" kern="1200" baseline="0" dirty="0" err="1"/>
                        <a:t>свързване</a:t>
                      </a:r>
                      <a:r>
                        <a:rPr lang="ru-RU" sz="2400" u="none" strike="noStrike" kern="1200" baseline="0" dirty="0"/>
                        <a:t> на </a:t>
                      </a:r>
                      <a:r>
                        <a:rPr lang="ru-RU" sz="2400" u="none" strike="noStrike" kern="1200" baseline="0" dirty="0" err="1"/>
                        <a:t>периферни</a:t>
                      </a:r>
                      <a:r>
                        <a:rPr lang="ru-RU" sz="2400" u="none" strike="noStrike" kern="1200" baseline="0" dirty="0"/>
                        <a:t> устройства и </a:t>
                      </a:r>
                      <a:r>
                        <a:rPr lang="ru-RU" sz="2400" u="none" strike="noStrike" kern="1200" baseline="0" dirty="0" err="1"/>
                        <a:t>други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компютри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към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компютъра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dirty="0"/>
                        <a:t>Стандартен</a:t>
                      </a:r>
                    </a:p>
                    <a:p>
                      <a:r>
                        <a:rPr lang="bg-BG" sz="2400" b="1" dirty="0"/>
                        <a:t>интерфейс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Унифициранa</a:t>
                      </a:r>
                      <a:r>
                        <a:rPr lang="ru-RU" sz="2400" dirty="0"/>
                        <a:t> технология за </a:t>
                      </a:r>
                      <a:r>
                        <a:rPr lang="ru-RU" sz="2400" dirty="0" err="1"/>
                        <a:t>свързване</a:t>
                      </a:r>
                      <a:r>
                        <a:rPr lang="ru-RU" sz="2400" dirty="0"/>
                        <a:t> на </a:t>
                      </a:r>
                      <a:r>
                        <a:rPr lang="ru-RU" sz="2400" dirty="0" err="1"/>
                        <a:t>периферни</a:t>
                      </a:r>
                      <a:r>
                        <a:rPr lang="ru-RU" sz="2400" dirty="0"/>
                        <a:t> устройства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dirty="0"/>
                        <a:t>Драйвер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Системен </a:t>
                      </a:r>
                      <a:r>
                        <a:rPr lang="ru-RU" sz="2400" dirty="0" err="1"/>
                        <a:t>софтуер</a:t>
                      </a:r>
                      <a:r>
                        <a:rPr lang="ru-RU" sz="2400" dirty="0"/>
                        <a:t>, чрез </a:t>
                      </a:r>
                      <a:r>
                        <a:rPr lang="ru-RU" sz="2400" dirty="0" err="1"/>
                        <a:t>който</a:t>
                      </a:r>
                      <a:r>
                        <a:rPr lang="ru-RU" sz="2400" dirty="0"/>
                        <a:t> ОС </a:t>
                      </a:r>
                      <a:r>
                        <a:rPr lang="ru-RU" sz="2400" dirty="0" err="1"/>
                        <a:t>взаимодейства</a:t>
                      </a:r>
                      <a:r>
                        <a:rPr lang="ru-RU" sz="2400" dirty="0"/>
                        <a:t> с </a:t>
                      </a:r>
                      <a:r>
                        <a:rPr lang="ru-RU" sz="2400" dirty="0" err="1"/>
                        <a:t>периферното</a:t>
                      </a:r>
                      <a:r>
                        <a:rPr lang="ru-RU" sz="2400" dirty="0"/>
                        <a:t> устройство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69287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7" y="1428750"/>
            <a:ext cx="11217116" cy="1534319"/>
          </a:xfr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47" y="4057651"/>
            <a:ext cx="9833217" cy="18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32158-5966-46AF-A9C5-008621322DB2}"/>
              </a:ext>
            </a:extLst>
          </p:cNvPr>
          <p:cNvSpPr txBox="1"/>
          <p:nvPr/>
        </p:nvSpPr>
        <p:spPr>
          <a:xfrm>
            <a:off x="818147" y="1668379"/>
            <a:ext cx="10555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/>
              <a:t>8. клас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200" b="0" dirty="0"/>
              <a:t>Съвременни компютърни системи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200" b="0" i="0" u="none" strike="noStrike" kern="1200" dirty="0">
                <a:solidFill>
                  <a:srgbClr val="000000"/>
                </a:solidFill>
                <a:effectLst/>
              </a:rPr>
              <a:t>Съвременни операционни системи</a:t>
            </a:r>
            <a:endParaRPr lang="bg-BG" sz="3200" b="0" i="0" u="none" strike="noStrike" dirty="0">
              <a:effectLst/>
            </a:endParaRPr>
          </a:p>
          <a:p>
            <a:pPr marL="457200" marR="0" indent="-45720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3200" b="0" i="0" u="none" strike="noStrike" kern="1200" dirty="0">
                <a:solidFill>
                  <a:srgbClr val="000000"/>
                </a:solidFill>
                <a:effectLst/>
              </a:rPr>
              <a:t>Принципи на действие на съвременните мобилни устройства</a:t>
            </a:r>
            <a:endParaRPr lang="bg-BG" sz="3200" b="0" i="0" u="none" strike="noStrike" dirty="0">
              <a:effectLst/>
            </a:endParaRPr>
          </a:p>
          <a:p>
            <a:endParaRPr lang="bg-BG" sz="3200" b="0" dirty="0"/>
          </a:p>
          <a:p>
            <a:r>
              <a:rPr lang="bg-BG" sz="3200" b="1" dirty="0"/>
              <a:t>9. клас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200" b="0" dirty="0"/>
              <a:t>Системи за глобално позициониране</a:t>
            </a:r>
          </a:p>
          <a:p>
            <a:endParaRPr lang="bg-BG" sz="3200" dirty="0"/>
          </a:p>
        </p:txBody>
      </p:sp>
      <p:pic>
        <p:nvPicPr>
          <p:cNvPr id="4" name="Картина 5">
            <a:extLst>
              <a:ext uri="{FF2B5EF4-FFF2-40B4-BE49-F238E27FC236}">
                <a16:creationId xmlns:a16="http://schemas.microsoft.com/office/drawing/2014/main" id="{6F90BD93-63F9-4ABA-BEA5-B84316C5C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03" y="1668379"/>
            <a:ext cx="1576808" cy="2128196"/>
          </a:xfrm>
          <a:prstGeom prst="rect">
            <a:avLst/>
          </a:prstGeom>
        </p:spPr>
      </p:pic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05CA4D83-9D34-49CD-9540-4BBCCCF79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4123668"/>
            <a:ext cx="1578400" cy="21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4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Задание – инсталиране на хардуер</a:t>
            </a: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plug-n-play </a:t>
            </a:r>
            <a:r>
              <a:rPr lang="bg-BG" dirty="0"/>
              <a:t>технология</a:t>
            </a:r>
          </a:p>
          <a:p>
            <a:pPr lvl="1"/>
            <a:r>
              <a:rPr lang="bg-BG" dirty="0"/>
              <a:t>Пример: смартфон чрез кабел</a:t>
            </a:r>
          </a:p>
          <a:p>
            <a:r>
              <a:rPr lang="bg-BG" dirty="0"/>
              <a:t>Ръчно</a:t>
            </a:r>
          </a:p>
          <a:p>
            <a:pPr lvl="1"/>
            <a:r>
              <a:rPr lang="bg-BG" dirty="0"/>
              <a:t>Пример: предварително премахнат драйвер на звукова карта</a:t>
            </a:r>
          </a:p>
        </p:txBody>
      </p:sp>
    </p:spTree>
    <p:extLst>
      <p:ext uri="{BB962C8B-B14F-4D97-AF65-F5344CB8AC3E}">
        <p14:creationId xmlns:p14="http://schemas.microsoft.com/office/powerpoint/2010/main" val="379976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bg-BG" sz="4400" dirty="0"/>
              <a:t>Системи за глобално позициониране</a:t>
            </a:r>
            <a:br>
              <a:rPr lang="bg-BG" sz="4400" dirty="0"/>
            </a:br>
            <a:r>
              <a:rPr lang="bg-BG" sz="4400" dirty="0"/>
              <a:t>(</a:t>
            </a:r>
            <a:r>
              <a:rPr lang="en-US" sz="4400" dirty="0"/>
              <a:t>Global Positioning System - GPS</a:t>
            </a:r>
            <a:r>
              <a:rPr lang="bg-BG" sz="4400" dirty="0"/>
              <a:t>)</a:t>
            </a:r>
            <a:endParaRPr lang="bg-BG" sz="4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5DFC9-E06C-4955-9E47-DD90BD40E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418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Какво представляват системите за глобално позициониране</a:t>
            </a:r>
          </a:p>
          <a:p>
            <a:r>
              <a:rPr lang="ru-RU" dirty="0"/>
              <a:t>Какви конкретни системи са разработени и функционират</a:t>
            </a:r>
          </a:p>
          <a:p>
            <a:r>
              <a:rPr lang="ru-RU" dirty="0"/>
              <a:t>Какви са най-важните им приложения и в какви области</a:t>
            </a:r>
          </a:p>
          <a:p>
            <a:r>
              <a:rPr lang="ru-RU" dirty="0"/>
              <a:t>Как може да бъде определено местоположение на даден обект</a:t>
            </a:r>
          </a:p>
        </p:txBody>
      </p:sp>
    </p:spTree>
    <p:extLst>
      <p:ext uri="{BB962C8B-B14F-4D97-AF65-F5344CB8AC3E}">
        <p14:creationId xmlns:p14="http://schemas.microsoft.com/office/powerpoint/2010/main" val="402998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</p:nvPr>
        </p:nvGraphicFramePr>
        <p:xfrm>
          <a:off x="531866" y="2244785"/>
          <a:ext cx="10891778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3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за глобално</a:t>
                      </a:r>
                    </a:p>
                    <a:p>
                      <a:r>
                        <a:rPr lang="ru-RU" sz="24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позициониране </a:t>
                      </a:r>
                      <a:r>
                        <a:rPr lang="en-US" sz="24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сателитна навигация)</a:t>
                      </a:r>
                      <a:r>
                        <a:rPr lang="bg-BG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 с максимална точност координатите на всяка точка от (и около) земното кълбо</a:t>
                      </a:r>
                      <a:r>
                        <a:rPr lang="en-US" sz="240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точното календарно време. </a:t>
                      </a:r>
                      <a:endParaRPr lang="en-US" sz="240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Използва известната от древността географска координатна</a:t>
                      </a:r>
                      <a:r>
                        <a:rPr lang="en-US" sz="240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система.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190705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Как работят системите за глобално позициониране?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18" y="1397000"/>
            <a:ext cx="3941481" cy="5195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9" y="1549399"/>
            <a:ext cx="6803609" cy="504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48" y="5620098"/>
            <a:ext cx="952140" cy="9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9" y="1529634"/>
            <a:ext cx="5430883" cy="2524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77388"/>
            <a:ext cx="5440411" cy="3096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2452" y="4838700"/>
            <a:ext cx="3090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GPS – </a:t>
            </a:r>
            <a:r>
              <a:rPr lang="bg-BG" sz="2800" dirty="0"/>
              <a:t>американска</a:t>
            </a:r>
          </a:p>
          <a:p>
            <a:r>
              <a:rPr lang="bg-BG" sz="2800" dirty="0"/>
              <a:t>ГЛОНАСС - руска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2106855"/>
            <a:ext cx="2298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tx2"/>
                </a:solidFill>
              </a:rPr>
              <a:t>ГАЛИЛЕО</a:t>
            </a:r>
            <a:r>
              <a:rPr lang="en-US" sz="2800" dirty="0">
                <a:solidFill>
                  <a:schemeClr val="tx2"/>
                </a:solidFill>
              </a:rPr>
              <a:t> – EC</a:t>
            </a:r>
            <a:endParaRPr lang="bg-BG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91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00843"/>
            <a:ext cx="10972800" cy="3361657"/>
          </a:xfrm>
        </p:spPr>
        <p:txBody>
          <a:bodyPr>
            <a:normAutofit/>
          </a:bodyPr>
          <a:lstStyle/>
          <a:p>
            <a:r>
              <a:rPr lang="bg-BG" dirty="0"/>
              <a:t>Ваш приятел пристига на гости и го очаквате с нетърпение</a:t>
            </a:r>
          </a:p>
          <a:p>
            <a:r>
              <a:rPr lang="bg-BG" dirty="0"/>
              <a:t>Знаете номера на полета</a:t>
            </a:r>
          </a:p>
          <a:p>
            <a:r>
              <a:rPr lang="bg-BG" dirty="0"/>
              <a:t>Проследете пътуването му</a:t>
            </a:r>
          </a:p>
          <a:p>
            <a:endParaRPr lang="bg-BG" dirty="0"/>
          </a:p>
          <a:p>
            <a:r>
              <a:rPr lang="en-US" dirty="0">
                <a:hlinkClick r:id="rId3"/>
              </a:rPr>
              <a:t>https://www.flightradar24.com/LZB364/1d2696fc</a:t>
            </a:r>
            <a:r>
              <a:rPr lang="bg-BG" dirty="0"/>
              <a:t> </a:t>
            </a:r>
          </a:p>
          <a:p>
            <a:pPr lvl="1"/>
            <a:r>
              <a:rPr lang="bg-BG" dirty="0"/>
              <a:t>За да проследите конкретен полет, въведете номера му в полето за търсене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Задание </a:t>
            </a:r>
            <a:r>
              <a:rPr lang="bg-BG" i="1" dirty="0"/>
              <a:t>Полети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56" y="4394200"/>
            <a:ext cx="5811844" cy="24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29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Задание </a:t>
            </a:r>
            <a:r>
              <a:rPr lang="bg-BG" i="1" dirty="0"/>
              <a:t>Пътят до училище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8" y="1640912"/>
            <a:ext cx="5843867" cy="2848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9500" y="2719219"/>
            <a:ext cx="57960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Google </a:t>
            </a:r>
            <a:r>
              <a:rPr lang="bg-BG" sz="2800" dirty="0"/>
              <a:t>карти: 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https://www.google.com/maps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Google </a:t>
            </a:r>
            <a:r>
              <a:rPr lang="bg-BG" sz="2800" dirty="0"/>
              <a:t>Земя: </a:t>
            </a:r>
            <a:r>
              <a:rPr lang="en-US" sz="2800" dirty="0">
                <a:hlinkClick r:id="rId5"/>
              </a:rPr>
              <a:t>https://earth.google.com/web/</a:t>
            </a:r>
            <a:r>
              <a:rPr lang="bg-BG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/>
              <a:t>Българските карти: </a:t>
            </a:r>
            <a:br>
              <a:rPr lang="bg-BG" sz="2800" dirty="0"/>
            </a:br>
            <a:r>
              <a:rPr lang="en-US" sz="2800" dirty="0">
                <a:hlinkClick r:id="rId6"/>
              </a:rPr>
              <a:t>https://www.bgmaps.com</a:t>
            </a:r>
            <a:r>
              <a:rPr lang="bg-BG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err="1"/>
              <a:t>Веломаршрути</a:t>
            </a:r>
            <a:r>
              <a:rPr lang="bg-BG" sz="2800" dirty="0"/>
              <a:t>:</a:t>
            </a:r>
            <a:br>
              <a:rPr lang="bg-BG" sz="2800" dirty="0"/>
            </a:br>
            <a:r>
              <a:rPr lang="en-US" sz="2800" dirty="0">
                <a:hlinkClick r:id="rId7"/>
              </a:rPr>
              <a:t>https://www.bikemap.net</a:t>
            </a:r>
            <a:r>
              <a:rPr lang="bg-BG" sz="2800" dirty="0"/>
              <a:t> </a:t>
            </a:r>
            <a:r>
              <a:rPr lang="en-US" sz="2800" dirty="0"/>
              <a:t>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713388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Задание </a:t>
            </a:r>
            <a:r>
              <a:rPr lang="bg-BG" i="1" dirty="0"/>
              <a:t>Предизвикателство на пътя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0" y="1287551"/>
            <a:ext cx="5853335" cy="3227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91" y="3983937"/>
            <a:ext cx="5803220" cy="2435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01" y="1377940"/>
            <a:ext cx="358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Задание </a:t>
            </a:r>
            <a:r>
              <a:rPr lang="bg-BG" i="1" dirty="0"/>
              <a:t>Моята карта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3" y="1790626"/>
            <a:ext cx="4972910" cy="3619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0" y="1218778"/>
            <a:ext cx="59524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/>
              <a:t>Примерни решения с </a:t>
            </a:r>
            <a:r>
              <a:rPr lang="en-US" sz="2400" dirty="0"/>
              <a:t>Google </a:t>
            </a:r>
            <a:r>
              <a:rPr lang="bg-BG" sz="2400" dirty="0"/>
              <a:t>карти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/>
              <a:t>Меню –</a:t>
            </a:r>
            <a:r>
              <a:rPr lang="en-US" sz="2400" dirty="0"/>
              <a:t>&gt; </a:t>
            </a:r>
            <a:r>
              <a:rPr lang="bg-BG" sz="2400" dirty="0"/>
              <a:t>Вашите места –</a:t>
            </a:r>
            <a:r>
              <a:rPr lang="en-US" sz="2400" dirty="0"/>
              <a:t>&gt;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bg-BG" sz="2400" dirty="0">
                <a:sym typeface="Wingdings" panose="05000000000000000000" pitchFamily="2" charset="2"/>
              </a:rPr>
              <a:t>Карти</a:t>
            </a:r>
            <a:endParaRPr lang="en-US" sz="2400" dirty="0"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bg-BG" sz="2400" dirty="0">
                <a:sym typeface="Wingdings" panose="05000000000000000000" pitchFamily="2" charset="2"/>
              </a:rPr>
              <a:t>Създаване на карта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bg-BG" sz="2400" dirty="0">
                <a:sym typeface="Wingdings" panose="05000000000000000000" pitchFamily="2" charset="2"/>
              </a:rPr>
              <a:t>Редактиране в </a:t>
            </a:r>
            <a:r>
              <a:rPr lang="en-US" sz="2400" dirty="0" err="1">
                <a:sym typeface="Wingdings" panose="05000000000000000000" pitchFamily="2" charset="2"/>
              </a:rPr>
              <a:t>MyMaps</a:t>
            </a:r>
            <a:endParaRPr lang="bg-BG" sz="24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400" dirty="0">
                <a:sym typeface="Wingdings" panose="05000000000000000000" pitchFamily="2" charset="2"/>
              </a:rPr>
              <a:t>Меню –</a:t>
            </a:r>
            <a:r>
              <a:rPr lang="en-US" sz="2400" dirty="0">
                <a:sym typeface="Wingdings" panose="05000000000000000000" pitchFamily="2" charset="2"/>
              </a:rPr>
              <a:t>&gt; </a:t>
            </a:r>
            <a:r>
              <a:rPr lang="bg-BG" sz="2400" dirty="0">
                <a:sym typeface="Wingdings" panose="05000000000000000000" pitchFamily="2" charset="2"/>
              </a:rPr>
              <a:t>Вашият принос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bg-BG" sz="2400" dirty="0">
                <a:sym typeface="Wingdings" panose="05000000000000000000" pitchFamily="2" charset="2"/>
              </a:rPr>
              <a:t>Изисква регистрация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bg-BG" sz="2400" dirty="0">
                <a:sym typeface="Wingdings" panose="05000000000000000000" pitchFamily="2" charset="2"/>
              </a:rPr>
              <a:t>Потребителя става член на глобална </a:t>
            </a:r>
            <a:br>
              <a:rPr lang="bg-BG" sz="2400" dirty="0">
                <a:sym typeface="Wingdings" panose="05000000000000000000" pitchFamily="2" charset="2"/>
              </a:rPr>
            </a:br>
            <a:r>
              <a:rPr lang="bg-BG" sz="2400" dirty="0">
                <a:sym typeface="Wingdings" panose="05000000000000000000" pitchFamily="2" charset="2"/>
              </a:rPr>
              <a:t>общност от местни гидове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361876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Задание за напреднали </a:t>
            </a:r>
            <a:r>
              <a:rPr lang="bg-BG" i="1" dirty="0"/>
              <a:t>На поход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6" y="1790626"/>
            <a:ext cx="4863304" cy="3619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9980" y="1294978"/>
            <a:ext cx="63855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/>
              <a:t>Примерни решения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Google </a:t>
            </a:r>
            <a:r>
              <a:rPr lang="bg-BG" sz="2400" dirty="0"/>
              <a:t>Карти: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https://www.google.com/maps</a:t>
            </a:r>
            <a:r>
              <a:rPr lang="en-US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/>
              <a:t>Вашите места – </a:t>
            </a:r>
            <a:r>
              <a:rPr lang="en-US" sz="2400" dirty="0"/>
              <a:t>&gt; </a:t>
            </a:r>
            <a:r>
              <a:rPr lang="bg-BG" sz="2400" dirty="0"/>
              <a:t>Карти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/>
              <a:t>Отваряне в </a:t>
            </a:r>
            <a:r>
              <a:rPr lang="en-US" sz="2400" dirty="0"/>
              <a:t>My Maps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/>
              <a:t>Импортиране на снимки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https://www.geoimgr.com/</a:t>
            </a:r>
            <a:endParaRPr lang="bg-BG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https://www.pic2map.com/</a:t>
            </a:r>
            <a:r>
              <a:rPr lang="bg-BG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99" y="4285968"/>
            <a:ext cx="5032671" cy="22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831850" y="4631027"/>
            <a:ext cx="10515600" cy="1500187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• Кои са основните етапи от развитието на компютрите</a:t>
            </a:r>
          </a:p>
          <a:p>
            <a:r>
              <a:rPr lang="bg-BG" dirty="0"/>
              <a:t>• Кои са основните принципи, върху които са конструирани съвременните компютри</a:t>
            </a:r>
          </a:p>
          <a:p>
            <a:r>
              <a:rPr lang="bg-BG" dirty="0"/>
              <a:t>• Кои са техническите характеристики на основните компоненти на компютърна конфигурация</a:t>
            </a:r>
          </a:p>
          <a:p>
            <a:endParaRPr lang="bg-BG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bg-BG" sz="3600" b="1" dirty="0"/>
              <a:t>Съвременни компютърни системи – история</a:t>
            </a:r>
            <a:br>
              <a:rPr lang="bg-BG" sz="3600" b="1" dirty="0"/>
            </a:br>
            <a:r>
              <a:rPr lang="bg-BG" sz="3600" b="1" dirty="0"/>
              <a:t>Съвременни компютърни системи – компоненти</a:t>
            </a:r>
          </a:p>
        </p:txBody>
      </p:sp>
    </p:spTree>
    <p:extLst>
      <p:ext uri="{BB962C8B-B14F-4D97-AF65-F5344CB8AC3E}">
        <p14:creationId xmlns:p14="http://schemas.microsoft.com/office/powerpoint/2010/main" val="586112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Работа в екип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С използване на технологиите от предходните теми</a:t>
            </a:r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/>
              <a:t>Методически </a:t>
            </a:r>
            <a:r>
              <a:rPr lang="bg-BG" b="1" dirty="0"/>
              <a:t>бележки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7134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Предизвикателства и възможности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Предизвикателства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/>
              <a:t>Права за инсталиране на хардуер</a:t>
            </a:r>
          </a:p>
          <a:p>
            <a:r>
              <a:rPr lang="bg-BG" dirty="0"/>
              <a:t>Опасност от некоректно отношение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Възможности</a:t>
            </a: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Специален акаунт за тези занятия след предварително направена точка за възстановяване на състоянието на ОС или снимка (</a:t>
            </a:r>
            <a:r>
              <a:rPr lang="en-US" dirty="0"/>
              <a:t>image)</a:t>
            </a:r>
            <a:endParaRPr lang="bg-BG" dirty="0"/>
          </a:p>
          <a:p>
            <a:r>
              <a:rPr lang="bg-BG" dirty="0"/>
              <a:t>Използване на виртуална машина</a:t>
            </a:r>
          </a:p>
        </p:txBody>
      </p:sp>
    </p:spTree>
    <p:extLst>
      <p:ext uri="{BB962C8B-B14F-4D97-AF65-F5344CB8AC3E}">
        <p14:creationId xmlns:p14="http://schemas.microsoft.com/office/powerpoint/2010/main" val="2997399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Контейнер за съдържание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Разпределете</a:t>
            </a:r>
            <a:r>
              <a:rPr lang="ru-RU" dirty="0"/>
              <a:t> </a:t>
            </a:r>
            <a:r>
              <a:rPr lang="ru-RU" dirty="0" err="1"/>
              <a:t>учениците</a:t>
            </a:r>
            <a:r>
              <a:rPr lang="ru-RU" dirty="0"/>
              <a:t> в </a:t>
            </a:r>
            <a:r>
              <a:rPr lang="ru-RU" dirty="0" err="1"/>
              <a:t>екипи</a:t>
            </a:r>
            <a:r>
              <a:rPr lang="ru-RU" dirty="0"/>
              <a:t> по </a:t>
            </a:r>
            <a:r>
              <a:rPr lang="ru-RU" dirty="0" err="1"/>
              <a:t>двама</a:t>
            </a:r>
            <a:endParaRPr lang="ru-RU" dirty="0"/>
          </a:p>
          <a:p>
            <a:r>
              <a:rPr lang="ru-RU" dirty="0"/>
              <a:t>Всеки екип – да проучи един от етапите в развитието на съвременните компютри, особености на компютрите в съответния етап и известни представители</a:t>
            </a:r>
          </a:p>
          <a:p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екип</a:t>
            </a:r>
            <a:r>
              <a:rPr lang="ru-RU" dirty="0"/>
              <a:t> – да </a:t>
            </a:r>
            <a:r>
              <a:rPr lang="ru-RU" dirty="0" err="1"/>
              <a:t>подготви</a:t>
            </a:r>
            <a:r>
              <a:rPr lang="ru-RU" dirty="0"/>
              <a:t> </a:t>
            </a:r>
            <a:r>
              <a:rPr lang="ru-RU" dirty="0" err="1"/>
              <a:t>споделена</a:t>
            </a:r>
            <a:r>
              <a:rPr lang="ru-RU" dirty="0"/>
              <a:t> презентация</a:t>
            </a:r>
          </a:p>
          <a:p>
            <a:r>
              <a:rPr lang="ru-RU" dirty="0" err="1"/>
              <a:t>Споделяне</a:t>
            </a:r>
            <a:r>
              <a:rPr lang="ru-RU" dirty="0"/>
              <a:t> на </a:t>
            </a:r>
            <a:r>
              <a:rPr lang="ru-RU" dirty="0" err="1"/>
              <a:t>връзка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нея</a:t>
            </a:r>
            <a:r>
              <a:rPr lang="ru-RU" dirty="0"/>
              <a:t> в </a:t>
            </a:r>
            <a:r>
              <a:rPr lang="ru-RU" dirty="0" err="1"/>
              <a:t>групата</a:t>
            </a:r>
            <a:r>
              <a:rPr lang="ru-RU" dirty="0"/>
              <a:t> на </a:t>
            </a:r>
            <a:r>
              <a:rPr lang="ru-RU" dirty="0" err="1"/>
              <a:t>класа</a:t>
            </a:r>
            <a:r>
              <a:rPr lang="ru-RU" dirty="0"/>
              <a:t> в </a:t>
            </a:r>
            <a:r>
              <a:rPr lang="ru-RU" dirty="0" err="1"/>
              <a:t>Edmodo</a:t>
            </a:r>
            <a:endParaRPr lang="ru-RU" dirty="0"/>
          </a:p>
          <a:p>
            <a:r>
              <a:rPr lang="ru-RU" dirty="0"/>
              <a:t>2-минутно </a:t>
            </a:r>
            <a:r>
              <a:rPr lang="ru-RU" dirty="0" err="1"/>
              <a:t>представяне</a:t>
            </a:r>
            <a:r>
              <a:rPr lang="ru-RU" dirty="0"/>
              <a:t> на </a:t>
            </a:r>
            <a:r>
              <a:rPr lang="ru-RU" dirty="0" err="1"/>
              <a:t>акцентите</a:t>
            </a:r>
            <a:endParaRPr lang="bg-BG" dirty="0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в екип</a:t>
            </a:r>
            <a:r>
              <a:rPr lang="en-US" dirty="0"/>
              <a:t> - 1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1703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в екип</a:t>
            </a:r>
            <a:r>
              <a:rPr lang="en-US" dirty="0"/>
              <a:t> - 2</a:t>
            </a:r>
            <a:endParaRPr lang="bg-BG" dirty="0"/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543"/>
            <a:ext cx="6395367" cy="3872424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" y="5264728"/>
            <a:ext cx="6360161" cy="1455092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67" y="2217641"/>
            <a:ext cx="2440800" cy="2393862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67" y="1304322"/>
            <a:ext cx="4353543" cy="2698962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89" y="4364110"/>
            <a:ext cx="6313222" cy="12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34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Отношение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Диференциация</a:t>
            </a: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За напреднали:</a:t>
            </a:r>
          </a:p>
          <a:p>
            <a:pPr marL="457200" lvl="1" indent="0">
              <a:buNone/>
            </a:pPr>
            <a:endParaRPr lang="bg-BG" sz="2800" dirty="0"/>
          </a:p>
          <a:p>
            <a:pPr marL="457200" lvl="1" indent="0">
              <a:buNone/>
            </a:pPr>
            <a:r>
              <a:rPr lang="bg-BG" sz="2800" dirty="0"/>
              <a:t>Проучване на най-новите технологии по компоненти – видеокарти, клавиатури, дънни платки и т.н.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Творчество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Презентация на тема "Моята мечтана конфигурация"</a:t>
            </a:r>
          </a:p>
          <a:p>
            <a:pPr marL="0" indent="0">
              <a:buNone/>
            </a:pPr>
            <a:endParaRPr lang="bg-BG" dirty="0"/>
          </a:p>
          <a:p>
            <a:pPr marL="457200" lvl="1" indent="0">
              <a:buNone/>
            </a:pPr>
            <a:r>
              <a:rPr lang="bg-BG" sz="2800" dirty="0"/>
              <a:t>Изисква се обосновка!</a:t>
            </a:r>
          </a:p>
        </p:txBody>
      </p:sp>
    </p:spTree>
    <p:extLst>
      <p:ext uri="{BB962C8B-B14F-4D97-AF65-F5344CB8AC3E}">
        <p14:creationId xmlns:p14="http://schemas.microsoft.com/office/powerpoint/2010/main" val="154824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Практическа</a:t>
            </a:r>
            <a:r>
              <a:rPr lang="ru-RU" dirty="0"/>
              <a:t> задача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Проект</a:t>
            </a:r>
            <a:endParaRPr lang="bg-BG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Оценяване на постиженията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6929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Тест за самооценка 8. клас</a:t>
            </a: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4" y="5559085"/>
            <a:ext cx="6009556" cy="101580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" y="1364443"/>
            <a:ext cx="3562350" cy="334327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77" y="1921411"/>
            <a:ext cx="3514725" cy="345757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92" y="1177585"/>
            <a:ext cx="3552825" cy="4533900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40" y="3900694"/>
            <a:ext cx="35528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2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Тест за самооценка 9. клас</a:t>
            </a: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50" y="5956858"/>
            <a:ext cx="4416573" cy="746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4" y="1257953"/>
            <a:ext cx="3626036" cy="4642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90" y="1257953"/>
            <a:ext cx="3645087" cy="383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90" y="5230083"/>
            <a:ext cx="3638737" cy="118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21" y="1334158"/>
            <a:ext cx="3695890" cy="44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01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Практически задачи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Индивидуално</a:t>
            </a: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dirty="0"/>
              <a:t>Описание на характеристики на операционна система на лично устройство</a:t>
            </a:r>
          </a:p>
          <a:p>
            <a:r>
              <a:rPr lang="bg-BG" dirty="0"/>
              <a:t>Прехвърляне на данни от мобилно устройство в социална група</a:t>
            </a:r>
          </a:p>
          <a:p>
            <a:r>
              <a:rPr lang="bg-BG" dirty="0"/>
              <a:t>Инсталация на периферно устройство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Групово</a:t>
            </a: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/>
              <a:t>Презентация за исторически етап от развитието на компютърната техника</a:t>
            </a:r>
          </a:p>
          <a:p>
            <a:r>
              <a:rPr lang="bg-BG" dirty="0"/>
              <a:t>Избор на компютърна конфигурация за дадена цел</a:t>
            </a:r>
          </a:p>
        </p:txBody>
      </p:sp>
    </p:spTree>
    <p:extLst>
      <p:ext uri="{BB962C8B-B14F-4D97-AF65-F5344CB8AC3E}">
        <p14:creationId xmlns:p14="http://schemas.microsoft.com/office/powerpoint/2010/main" val="2172253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0" y="2362200"/>
            <a:ext cx="11031969" cy="3771899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76117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44" y="2499945"/>
            <a:ext cx="9412605" cy="2666048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  <a:r>
              <a:rPr lang="en-US" dirty="0"/>
              <a:t> - 1</a:t>
            </a:r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6EA16-B97D-433C-8C04-592BCDB9BD6A}"/>
              </a:ext>
            </a:extLst>
          </p:cNvPr>
          <p:cNvSpPr txBox="1"/>
          <p:nvPr/>
        </p:nvSpPr>
        <p:spPr>
          <a:xfrm>
            <a:off x="9000957" y="1853616"/>
            <a:ext cx="202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600" dirty="0">
                <a:solidFill>
                  <a:srgbClr val="0063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bg-BG" sz="3200" dirty="0">
              <a:solidFill>
                <a:srgbClr val="0063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94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34" y="1794020"/>
            <a:ext cx="9160042" cy="4410390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Критериална матрица за оценка на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1432148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Готови ли сте за следващата тема?</a:t>
            </a:r>
          </a:p>
        </p:txBody>
      </p:sp>
    </p:spTree>
    <p:extLst>
      <p:ext uri="{BB962C8B-B14F-4D97-AF65-F5344CB8AC3E}">
        <p14:creationId xmlns:p14="http://schemas.microsoft.com/office/powerpoint/2010/main" val="114079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2498400"/>
            <a:ext cx="9421178" cy="2297430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  <a:r>
              <a:rPr lang="en-US" dirty="0"/>
              <a:t> - </a:t>
            </a:r>
            <a:r>
              <a:rPr lang="bg-BG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5B207-2D2D-4933-8699-BF29AA700E0A}"/>
              </a:ext>
            </a:extLst>
          </p:cNvPr>
          <p:cNvSpPr txBox="1"/>
          <p:nvPr/>
        </p:nvSpPr>
        <p:spPr>
          <a:xfrm>
            <a:off x="8871284" y="2046359"/>
            <a:ext cx="2717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600" dirty="0">
                <a:solidFill>
                  <a:srgbClr val="0063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endParaRPr lang="bg-BG" sz="3200" dirty="0">
              <a:solidFill>
                <a:srgbClr val="0063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3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Компютърна система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Преговор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dirty="0"/>
              <a:t>Процесор</a:t>
            </a:r>
          </a:p>
          <a:p>
            <a:r>
              <a:rPr lang="bg-BG" dirty="0"/>
              <a:t>Дънна платка</a:t>
            </a:r>
            <a:endParaRPr lang="ru-RU" dirty="0"/>
          </a:p>
          <a:p>
            <a:r>
              <a:rPr lang="en-US" dirty="0"/>
              <a:t>RAM</a:t>
            </a:r>
            <a:endParaRPr lang="bg-BG" dirty="0"/>
          </a:p>
          <a:p>
            <a:r>
              <a:rPr lang="bg-BG" dirty="0"/>
              <a:t>Дискови устройства</a:t>
            </a:r>
          </a:p>
          <a:p>
            <a:r>
              <a:rPr lang="bg-BG" dirty="0"/>
              <a:t>Видеокарти</a:t>
            </a:r>
          </a:p>
          <a:p>
            <a:r>
              <a:rPr lang="bg-BG" dirty="0"/>
              <a:t>Монитори</a:t>
            </a:r>
          </a:p>
          <a:p>
            <a:r>
              <a:rPr lang="bg-BG" dirty="0"/>
              <a:t>Захранващ блок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Задание</a:t>
            </a: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4"/>
          </p:nvPr>
        </p:nvSpPr>
        <p:spPr>
          <a:xfrm>
            <a:off x="6172200" y="2171248"/>
            <a:ext cx="5183188" cy="131293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Разгледайте отворения компютър. Кои компоненти разпознавате? Кой е производителят? Какви са характеристиките им?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83FFAD-9A45-41A8-9BB7-6709ADF6D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12" y="3620056"/>
            <a:ext cx="4276738" cy="25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831850" y="4631027"/>
            <a:ext cx="10515600" cy="1500187"/>
          </a:xfrm>
        </p:spPr>
        <p:txBody>
          <a:bodyPr>
            <a:normAutofit/>
          </a:bodyPr>
          <a:lstStyle/>
          <a:p>
            <a:r>
              <a:rPr lang="ru-RU" dirty="0"/>
              <a:t>• Кои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основните</a:t>
            </a:r>
            <a:r>
              <a:rPr lang="ru-RU" dirty="0"/>
              <a:t> функции на </a:t>
            </a:r>
            <a:r>
              <a:rPr lang="ru-RU" dirty="0" err="1"/>
              <a:t>операционната</a:t>
            </a:r>
            <a:r>
              <a:rPr lang="ru-RU" dirty="0"/>
              <a:t> система</a:t>
            </a:r>
          </a:p>
          <a:p>
            <a:r>
              <a:rPr lang="ru-RU" dirty="0"/>
              <a:t>• </a:t>
            </a:r>
            <a:r>
              <a:rPr lang="ru-RU" dirty="0" err="1"/>
              <a:t>Каква</a:t>
            </a:r>
            <a:r>
              <a:rPr lang="ru-RU" dirty="0"/>
              <a:t> е </a:t>
            </a:r>
            <a:r>
              <a:rPr lang="ru-RU" dirty="0" err="1"/>
              <a:t>разликата</a:t>
            </a:r>
            <a:r>
              <a:rPr lang="ru-RU" dirty="0"/>
              <a:t> между приложен и системен </a:t>
            </a:r>
            <a:r>
              <a:rPr lang="ru-RU" dirty="0" err="1"/>
              <a:t>софтуер</a:t>
            </a:r>
            <a:endParaRPr lang="ru-RU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84413"/>
          </a:xfrm>
        </p:spPr>
        <p:txBody>
          <a:bodyPr>
            <a:noAutofit/>
          </a:bodyPr>
          <a:lstStyle/>
          <a:p>
            <a:r>
              <a:rPr lang="bg-BG" sz="4400" b="1" dirty="0"/>
              <a:t>Съвременни операционни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88315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296943"/>
              </p:ext>
            </p:extLst>
          </p:nvPr>
        </p:nvGraphicFramePr>
        <p:xfrm>
          <a:off x="838200" y="1825625"/>
          <a:ext cx="10515600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400" dirty="0"/>
                        <a:t>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Приложен</a:t>
                      </a:r>
                    </a:p>
                    <a:p>
                      <a:r>
                        <a:rPr lang="bg-BG" sz="2400" b="1" u="none" strike="noStrike" kern="1200" baseline="0" dirty="0"/>
                        <a:t>софтуер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err="1"/>
                        <a:t>Компютърни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програми</a:t>
                      </a:r>
                      <a:r>
                        <a:rPr lang="ru-RU" sz="2400" u="none" strike="noStrike" kern="1200" baseline="0" dirty="0"/>
                        <a:t>, </a:t>
                      </a:r>
                      <a:r>
                        <a:rPr lang="ru-RU" sz="2400" u="none" strike="noStrike" kern="1200" baseline="0" dirty="0" err="1"/>
                        <a:t>предназначени</a:t>
                      </a:r>
                      <a:r>
                        <a:rPr lang="ru-RU" sz="2400" u="none" strike="noStrike" kern="1200" baseline="0" dirty="0"/>
                        <a:t> за </a:t>
                      </a:r>
                      <a:r>
                        <a:rPr lang="ru-RU" sz="2400" u="none" strike="noStrike" kern="1200" baseline="0" dirty="0" err="1"/>
                        <a:t>решаване</a:t>
                      </a:r>
                      <a:r>
                        <a:rPr lang="ru-RU" sz="2400" u="none" strike="noStrike" kern="1200" baseline="0" dirty="0"/>
                        <a:t> на </a:t>
                      </a:r>
                      <a:r>
                        <a:rPr lang="ru-RU" sz="2400" u="none" strike="noStrike" kern="1200" baseline="0" dirty="0" err="1"/>
                        <a:t>конкретни</a:t>
                      </a:r>
                      <a:r>
                        <a:rPr lang="ru-RU" sz="2400" u="none" strike="noStrike" kern="1200" baseline="0" dirty="0"/>
                        <a:t> задачи от </a:t>
                      </a:r>
                      <a:r>
                        <a:rPr lang="ru-RU" sz="2400" u="none" strike="noStrike" kern="1200" baseline="0" dirty="0" err="1"/>
                        <a:t>потребител</a:t>
                      </a:r>
                      <a:r>
                        <a:rPr lang="ru-RU" sz="2400" u="none" strike="noStrike" kern="1200" baseline="0" dirty="0"/>
                        <a:t>.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400" b="1" u="none" strike="noStrike" kern="1200" baseline="0" dirty="0"/>
                        <a:t>Системен</a:t>
                      </a:r>
                    </a:p>
                    <a:p>
                      <a:r>
                        <a:rPr lang="bg-BG" sz="2400" b="1" u="none" strike="noStrike" kern="1200" baseline="0" dirty="0"/>
                        <a:t>софтуер</a:t>
                      </a:r>
                      <a:endParaRPr lang="bg-BG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err="1"/>
                        <a:t>Съвкупност</a:t>
                      </a:r>
                      <a:r>
                        <a:rPr lang="ru-RU" sz="2400" u="none" strike="noStrike" kern="1200" baseline="0" dirty="0"/>
                        <a:t> от </a:t>
                      </a:r>
                      <a:r>
                        <a:rPr lang="ru-RU" sz="2400" u="none" strike="noStrike" kern="1200" baseline="0" dirty="0" err="1"/>
                        <a:t>операционна</a:t>
                      </a:r>
                      <a:r>
                        <a:rPr lang="ru-RU" sz="2400" u="none" strike="noStrike" kern="1200" baseline="0" dirty="0"/>
                        <a:t> система и </a:t>
                      </a:r>
                      <a:r>
                        <a:rPr lang="ru-RU" sz="2400" u="none" strike="noStrike" kern="1200" baseline="0" dirty="0" err="1"/>
                        <a:t>програми</a:t>
                      </a:r>
                      <a:r>
                        <a:rPr lang="ru-RU" sz="2400" u="none" strike="noStrike" kern="1200" baseline="0" dirty="0"/>
                        <a:t>, </a:t>
                      </a:r>
                      <a:r>
                        <a:rPr lang="ru-RU" sz="2400" u="none" strike="noStrike" kern="1200" baseline="0" dirty="0" err="1"/>
                        <a:t>които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управляват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компютърния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хардуер</a:t>
                      </a:r>
                      <a:r>
                        <a:rPr lang="ru-RU" sz="2400" u="none" strike="noStrike" kern="1200" baseline="0" dirty="0"/>
                        <a:t> и </a:t>
                      </a:r>
                      <a:r>
                        <a:rPr lang="ru-RU" sz="2400" u="none" strike="noStrike" kern="1200" baseline="0" dirty="0" err="1"/>
                        <a:t>осигуряват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работна</a:t>
                      </a:r>
                      <a:r>
                        <a:rPr lang="ru-RU" sz="2400" u="none" strike="noStrike" kern="1200" baseline="0" dirty="0"/>
                        <a:t> среда за </a:t>
                      </a:r>
                      <a:r>
                        <a:rPr lang="ru-RU" sz="2400" u="none" strike="noStrike" kern="1200" baseline="0" dirty="0" err="1"/>
                        <a:t>приложния</a:t>
                      </a:r>
                      <a:r>
                        <a:rPr lang="ru-RU" sz="2400" u="none" strike="noStrike" kern="1200" baseline="0" dirty="0"/>
                        <a:t> </a:t>
                      </a:r>
                      <a:r>
                        <a:rPr lang="ru-RU" sz="2400" u="none" strike="noStrike" kern="1200" baseline="0" dirty="0" err="1"/>
                        <a:t>софтуер</a:t>
                      </a:r>
                      <a:r>
                        <a:rPr lang="ru-RU" sz="2400" u="none" strike="noStrike" kern="1200" baseline="0" dirty="0"/>
                        <a:t>.</a:t>
                      </a:r>
                      <a:endParaRPr lang="bg-BG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19788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2" y="2314102"/>
            <a:ext cx="7703486" cy="2548844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Проблемна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31317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1587</Words>
  <Application>Microsoft Office PowerPoint</Application>
  <PresentationFormat>Widescreen</PresentationFormat>
  <Paragraphs>269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Office тема</vt:lpstr>
      <vt:lpstr>Компютърни системи</vt:lpstr>
      <vt:lpstr>Съдържание</vt:lpstr>
      <vt:lpstr>Съвременни компютърни системи – история Съвременни компютърни системи – компоненти</vt:lpstr>
      <vt:lpstr>Проблемна ситуация - 1</vt:lpstr>
      <vt:lpstr>Проблемна ситуация - 2</vt:lpstr>
      <vt:lpstr>Компютърна система</vt:lpstr>
      <vt:lpstr>Съвременни операционни системи</vt:lpstr>
      <vt:lpstr>Нови понятия</vt:lpstr>
      <vt:lpstr>Проблемна ситуация</vt:lpstr>
      <vt:lpstr>Информация за КС и ОС в Windows</vt:lpstr>
      <vt:lpstr>Диспечер на задачите</vt:lpstr>
      <vt:lpstr>Принципи на действие на съвременните мобилни устройства</vt:lpstr>
      <vt:lpstr>Нови понятия</vt:lpstr>
      <vt:lpstr>Проблемна ситуация</vt:lpstr>
      <vt:lpstr>Поколения мобилни комуникации</vt:lpstr>
      <vt:lpstr>Мобилни приложения</vt:lpstr>
      <vt:lpstr>Правила за използване и инсталиране на периферни устройства</vt:lpstr>
      <vt:lpstr>Нови понятия</vt:lpstr>
      <vt:lpstr>Проблемна ситуация</vt:lpstr>
      <vt:lpstr>Задание – инсталиране на хардуер</vt:lpstr>
      <vt:lpstr>Системи за глобално позициониране (Global Positioning System - GPS)</vt:lpstr>
      <vt:lpstr>нови понятия</vt:lpstr>
      <vt:lpstr>Как работят системите за глобално позициониране?</vt:lpstr>
      <vt:lpstr>Проблемна ситуация</vt:lpstr>
      <vt:lpstr>Задание Полети</vt:lpstr>
      <vt:lpstr>Задание Пътят до училище</vt:lpstr>
      <vt:lpstr>Задание Предизвикателство на пътя</vt:lpstr>
      <vt:lpstr>Задание Моята карта</vt:lpstr>
      <vt:lpstr>Задание за напреднали На поход</vt:lpstr>
      <vt:lpstr>Методически бележки</vt:lpstr>
      <vt:lpstr>Предизвикателства и възможности</vt:lpstr>
      <vt:lpstr>Работа в екип - 1</vt:lpstr>
      <vt:lpstr>Работа в екип - 2</vt:lpstr>
      <vt:lpstr>Отношение</vt:lpstr>
      <vt:lpstr>Оценяване на постиженията </vt:lpstr>
      <vt:lpstr>Тест за самооценка 8. клас</vt:lpstr>
      <vt:lpstr>Тест за самооценка 9. клас</vt:lpstr>
      <vt:lpstr>Практически задачи</vt:lpstr>
      <vt:lpstr>За портфолио</vt:lpstr>
      <vt:lpstr>Критериална матрица за оценка на портфолио</vt:lpstr>
      <vt:lpstr>Готови ли сте за следващата тема?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Miroslava Nikolova</dc:creator>
  <cp:lastModifiedBy>N_Nikolova</cp:lastModifiedBy>
  <cp:revision>193</cp:revision>
  <dcterms:created xsi:type="dcterms:W3CDTF">2017-07-05T08:00:02Z</dcterms:created>
  <dcterms:modified xsi:type="dcterms:W3CDTF">2024-02-15T12:42:35Z</dcterms:modified>
</cp:coreProperties>
</file>