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7" r:id="rId2"/>
    <p:sldId id="320" r:id="rId3"/>
    <p:sldId id="322" r:id="rId4"/>
    <p:sldId id="299" r:id="rId5"/>
    <p:sldId id="300" r:id="rId6"/>
    <p:sldId id="301" r:id="rId7"/>
    <p:sldId id="302" r:id="rId8"/>
    <p:sldId id="303" r:id="rId9"/>
    <p:sldId id="323" r:id="rId10"/>
    <p:sldId id="324" r:id="rId11"/>
    <p:sldId id="325" r:id="rId12"/>
    <p:sldId id="306" r:id="rId13"/>
    <p:sldId id="307" r:id="rId14"/>
    <p:sldId id="308" r:id="rId15"/>
    <p:sldId id="309" r:id="rId16"/>
    <p:sldId id="310" r:id="rId17"/>
    <p:sldId id="313" r:id="rId18"/>
    <p:sldId id="311" r:id="rId19"/>
    <p:sldId id="312" r:id="rId20"/>
    <p:sldId id="314" r:id="rId21"/>
    <p:sldId id="326" r:id="rId22"/>
    <p:sldId id="304" r:id="rId23"/>
    <p:sldId id="315" r:id="rId24"/>
    <p:sldId id="305" r:id="rId25"/>
    <p:sldId id="316" r:id="rId26"/>
    <p:sldId id="317" r:id="rId27"/>
    <p:sldId id="318" r:id="rId28"/>
    <p:sldId id="319" r:id="rId29"/>
    <p:sldId id="266" r:id="rId3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екция по подразбиране" id="{8FD14538-7B80-4163-8474-F02737388494}">
          <p14:sldIdLst>
            <p14:sldId id="297"/>
            <p14:sldId id="320"/>
            <p14:sldId id="322"/>
          </p14:sldIdLst>
        </p14:section>
        <p14:section name="Учебно съдържание" id="{82867373-8883-4157-8F7D-8375F49838D8}">
          <p14:sldIdLst>
            <p14:sldId id="299"/>
            <p14:sldId id="300"/>
            <p14:sldId id="301"/>
            <p14:sldId id="302"/>
            <p14:sldId id="303"/>
            <p14:sldId id="323"/>
            <p14:sldId id="324"/>
            <p14:sldId id="325"/>
            <p14:sldId id="306"/>
            <p14:sldId id="307"/>
            <p14:sldId id="308"/>
            <p14:sldId id="309"/>
            <p14:sldId id="310"/>
            <p14:sldId id="313"/>
            <p14:sldId id="311"/>
            <p14:sldId id="312"/>
            <p14:sldId id="314"/>
            <p14:sldId id="326"/>
          </p14:sldIdLst>
        </p14:section>
        <p14:section name="Методически бележки" id="{AAA329DA-AAB3-41E3-9A20-99C36A507FEC}">
          <p14:sldIdLst>
            <p14:sldId id="304"/>
            <p14:sldId id="315"/>
          </p14:sldIdLst>
        </p14:section>
        <p14:section name="Проверка и оценка на постиженията" id="{89C9B548-DE40-435A-B429-17C15E20E4C9}">
          <p14:sldIdLst>
            <p14:sldId id="305"/>
            <p14:sldId id="316"/>
            <p14:sldId id="317"/>
            <p14:sldId id="318"/>
            <p14:sldId id="319"/>
          </p14:sldIdLst>
        </p14:section>
        <p14:section name="Край" id="{A5B9EC67-1923-4615-9D2A-37113740CF05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4E7"/>
    <a:srgbClr val="1F3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ен стил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273" autoAdjust="0"/>
  </p:normalViewPr>
  <p:slideViewPr>
    <p:cSldViewPr snapToGrid="0">
      <p:cViewPr varScale="1">
        <p:scale>
          <a:sx n="81" d="100"/>
          <a:sy n="81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8E217-82DE-4DF4-9110-AA8D108AA394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3A329-1E6E-444C-BB1F-52B8FEDC00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283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40340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3091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Мисия за търсене на файлове в личен архив и интернет</a:t>
            </a:r>
          </a:p>
          <a:p>
            <a:r>
              <a:rPr lang="bg-BG" dirty="0"/>
              <a:t>Мисия за търсете на файл по шаблон: не помните името на файла, но знаете, че е снимка и ограничавате възможностите за формат и разширение</a:t>
            </a:r>
          </a:p>
          <a:p>
            <a:r>
              <a:rPr lang="bg-BG" dirty="0"/>
              <a:t>Мисия за създаване на виртуална класна стая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7744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Демонстрация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0481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Задание: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dirty="0"/>
              <a:t>Да</a:t>
            </a:r>
            <a:r>
              <a:rPr lang="bg-BG" baseline="0" dirty="0"/>
              <a:t> се регистрират в някоя от предложените среди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baseline="0" dirty="0"/>
              <a:t>Да създадат курс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baseline="0" dirty="0"/>
              <a:t>Да запишат/поканят потребители</a:t>
            </a:r>
            <a:endParaRPr lang="en-US" baseline="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1859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Задание: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baseline="0" dirty="0"/>
              <a:t>Един от учениците, на проектора, да регистрира онлайн сесия на класа, да покани съучениците си, да си предават </a:t>
            </a:r>
            <a:r>
              <a:rPr lang="bg-BG" baseline="0" dirty="0" err="1"/>
              <a:t>презентаторски</a:t>
            </a:r>
            <a:r>
              <a:rPr lang="bg-BG" baseline="0" dirty="0"/>
              <a:t>/</a:t>
            </a:r>
            <a:r>
              <a:rPr lang="bg-BG" baseline="0" dirty="0" err="1"/>
              <a:t>модераторски</a:t>
            </a:r>
            <a:r>
              <a:rPr lang="bg-BG" baseline="0" dirty="0"/>
              <a:t> права, да усетят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1616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5869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89207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2090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Може</a:t>
            </a:r>
            <a:r>
              <a:rPr lang="bg-BG" baseline="0" dirty="0"/>
              <a:t> да го решите заедно или да се пробват сами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25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730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Един</a:t>
            </a:r>
            <a:r>
              <a:rPr lang="bg-BG" baseline="0" dirty="0"/>
              <a:t> от проектите, по избор на ученика се оценява според </a:t>
            </a:r>
            <a:r>
              <a:rPr lang="bg-BG" baseline="0" dirty="0" err="1"/>
              <a:t>критериалната</a:t>
            </a:r>
            <a:r>
              <a:rPr lang="bg-BG" baseline="0" dirty="0"/>
              <a:t> матрица и се запазва до края на годината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27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624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0103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9EDB4-3066-4179-8B74-3886F74DE828}" type="slidenum">
              <a:rPr lang="bg-BG" smtClean="0"/>
              <a:t>29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81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Темата запознава с …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09673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Мисията в тази тема е да се създаде </a:t>
            </a:r>
            <a:r>
              <a:rPr lang="bg-BG" b="1" dirty="0"/>
              <a:t>споделено пространство</a:t>
            </a:r>
            <a:endParaRPr lang="en-US" b="1" dirty="0"/>
          </a:p>
          <a:p>
            <a:r>
              <a:rPr lang="bg-BG" dirty="0"/>
              <a:t>Контекст</a:t>
            </a:r>
            <a:r>
              <a:rPr lang="bg-BG" baseline="0" dirty="0"/>
              <a:t> за </a:t>
            </a:r>
            <a:r>
              <a:rPr lang="bg-BG" b="1" baseline="0" dirty="0"/>
              <a:t>учениците</a:t>
            </a:r>
            <a:r>
              <a:rPr lang="bg-BG" baseline="0" dirty="0"/>
              <a:t> – споделено пространство за </a:t>
            </a:r>
            <a:r>
              <a:rPr lang="bg-BG" b="1" baseline="0" dirty="0"/>
              <a:t>класа</a:t>
            </a:r>
          </a:p>
          <a:p>
            <a:r>
              <a:rPr lang="bg-BG" baseline="0" dirty="0"/>
              <a:t>Контекст за </a:t>
            </a:r>
            <a:r>
              <a:rPr lang="bg-BG" b="1" baseline="0" dirty="0"/>
              <a:t>учителите</a:t>
            </a:r>
            <a:r>
              <a:rPr lang="bg-BG" baseline="0" dirty="0"/>
              <a:t> – споделено пространство за </a:t>
            </a:r>
            <a:r>
              <a:rPr lang="bg-BG" b="1" baseline="0" dirty="0"/>
              <a:t>курса</a:t>
            </a:r>
            <a:endParaRPr lang="bg-BG" b="1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6155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По темата за блог могат да бъдат поставени примерни задания</a:t>
            </a:r>
            <a:endParaRPr lang="en-US" dirty="0"/>
          </a:p>
          <a:p>
            <a:pPr marL="228600" indent="-228600">
              <a:buAutoNum type="arabicParenR"/>
            </a:pPr>
            <a:r>
              <a:rPr lang="bg-BG" dirty="0"/>
              <a:t>Вдясно</a:t>
            </a:r>
            <a:r>
              <a:rPr lang="bg-BG" baseline="0" dirty="0"/>
              <a:t> – самите учители, а може и учениците - да добавят, ако знаят, още или такива, които са ползвали</a:t>
            </a:r>
            <a:endParaRPr lang="en-US" baseline="0" dirty="0"/>
          </a:p>
          <a:p>
            <a:pPr marL="228600" indent="-228600">
              <a:buAutoNum type="arabicParenR"/>
            </a:pPr>
            <a:r>
              <a:rPr lang="bg-BG" baseline="0" dirty="0"/>
              <a:t>Един от тях, на проектора, да създаде блог за цялата група</a:t>
            </a:r>
          </a:p>
          <a:p>
            <a:pPr marL="228600" indent="-228600">
              <a:buAutoNum type="arabicParenR"/>
            </a:pPr>
            <a:r>
              <a:rPr lang="bg-BG" baseline="0" dirty="0"/>
              <a:t>Да види правата за споделяне</a:t>
            </a:r>
          </a:p>
          <a:p>
            <a:pPr marL="228600" indent="-228600">
              <a:buAutoNum type="arabicParenR"/>
            </a:pPr>
            <a:r>
              <a:rPr lang="bg-BG" baseline="0" dirty="0"/>
              <a:t>Да решат с какви права ще си публикуват блога</a:t>
            </a:r>
          </a:p>
          <a:p>
            <a:pPr marL="228600" indent="-228600">
              <a:buAutoNum type="arabicParenR"/>
            </a:pPr>
            <a:r>
              <a:rPr lang="bg-BG" baseline="0" dirty="0"/>
              <a:t>Да присъедини / даде права на останалите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73872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Задание за учителите</a:t>
            </a:r>
            <a:endParaRPr lang="en-US" dirty="0"/>
          </a:p>
          <a:p>
            <a:pPr marL="228600" indent="-228600">
              <a:buAutoNum type="arabicParenR"/>
            </a:pPr>
            <a:r>
              <a:rPr lang="bg-BG" dirty="0"/>
              <a:t>Вдясно</a:t>
            </a:r>
            <a:r>
              <a:rPr lang="bg-BG" baseline="0" dirty="0"/>
              <a:t> – да добавят, ако знаят, още или такива, които са ползвали</a:t>
            </a:r>
            <a:endParaRPr lang="en-US" baseline="0" dirty="0"/>
          </a:p>
          <a:p>
            <a:pPr marL="228600" indent="-228600">
              <a:buAutoNum type="arabicParenR"/>
            </a:pPr>
            <a:r>
              <a:rPr lang="bg-BG" baseline="0" dirty="0"/>
              <a:t>Един от тях, на проектора, да създаде група за споделяне и да добави останалите</a:t>
            </a:r>
          </a:p>
          <a:p>
            <a:pPr marL="228600" indent="-228600">
              <a:buAutoNum type="arabicParenR"/>
            </a:pPr>
            <a:r>
              <a:rPr lang="bg-BG" baseline="0" dirty="0"/>
              <a:t>Да настроят правата за присъединяване</a:t>
            </a:r>
          </a:p>
          <a:p>
            <a:pPr marL="228600" indent="-228600">
              <a:buAutoNum type="arabicParenR"/>
            </a:pPr>
            <a:r>
              <a:rPr lang="bg-BG" baseline="0" dirty="0"/>
              <a:t>Да настроят правата за поверителност на профилите</a:t>
            </a:r>
          </a:p>
          <a:p>
            <a:pPr marL="228600" indent="-228600">
              <a:buAutoNum type="arabicParenR"/>
            </a:pPr>
            <a:r>
              <a:rPr lang="bg-BG" baseline="0" dirty="0"/>
              <a:t>Един да напише съобщение / пост</a:t>
            </a:r>
          </a:p>
          <a:p>
            <a:pPr marL="228600" indent="-228600">
              <a:buAutoNum type="arabicParenR"/>
            </a:pPr>
            <a:r>
              <a:rPr lang="bg-BG" baseline="0" dirty="0"/>
              <a:t>Да разгледат заедно как се определят правата за видимост</a:t>
            </a:r>
          </a:p>
          <a:p>
            <a:pPr marL="228600" indent="-228600">
              <a:buAutoNum type="arabicParenR"/>
            </a:pPr>
            <a:r>
              <a:rPr lang="bg-BG" baseline="0" dirty="0"/>
              <a:t>Да се опитат да модифицират правата за видимост на пост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930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Темата запознава с …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4354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Мисията в тази тема е да се създадат </a:t>
            </a:r>
            <a:r>
              <a:rPr lang="bg-BG" b="1" dirty="0"/>
              <a:t>групов имейл адрес и споделени документ</a:t>
            </a:r>
            <a:endParaRPr lang="en-US" b="1" dirty="0"/>
          </a:p>
          <a:p>
            <a:r>
              <a:rPr lang="bg-BG" dirty="0"/>
              <a:t>Контекст</a:t>
            </a:r>
            <a:r>
              <a:rPr lang="bg-BG" baseline="0" dirty="0"/>
              <a:t> за </a:t>
            </a:r>
            <a:r>
              <a:rPr lang="bg-BG" b="1" baseline="0" dirty="0"/>
              <a:t>учениците</a:t>
            </a:r>
            <a:r>
              <a:rPr lang="bg-BG" baseline="0" dirty="0"/>
              <a:t> – споделено пространство за </a:t>
            </a:r>
            <a:r>
              <a:rPr lang="bg-BG" b="1" baseline="0" dirty="0"/>
              <a:t>класа</a:t>
            </a:r>
          </a:p>
          <a:p>
            <a:r>
              <a:rPr lang="bg-BG" baseline="0" dirty="0"/>
              <a:t>Контекст за </a:t>
            </a:r>
            <a:r>
              <a:rPr lang="bg-BG" b="1" baseline="0" dirty="0"/>
              <a:t>учителите</a:t>
            </a:r>
            <a:r>
              <a:rPr lang="bg-BG" baseline="0" dirty="0"/>
              <a:t> – споделено пространство за </a:t>
            </a:r>
            <a:r>
              <a:rPr lang="bg-BG" b="1" baseline="0" dirty="0"/>
              <a:t>курса</a:t>
            </a:r>
            <a:endParaRPr lang="bg-BG" b="1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2957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Заданието отново се прави заедно – </a:t>
            </a:r>
            <a:r>
              <a:rPr lang="bg-BG" b="1" dirty="0"/>
              <a:t>един от групата демонстрира на проектора</a:t>
            </a:r>
            <a:r>
              <a:rPr lang="bg-BG" dirty="0"/>
              <a:t>.</a:t>
            </a:r>
          </a:p>
          <a:p>
            <a:r>
              <a:rPr lang="bg-BG" dirty="0"/>
              <a:t>По</a:t>
            </a:r>
            <a:r>
              <a:rPr lang="bg-BG" baseline="0" dirty="0"/>
              <a:t> желание може </a:t>
            </a:r>
            <a:r>
              <a:rPr lang="bg-BG" b="1" baseline="0" dirty="0"/>
              <a:t>всеки участник да създаде своя собствена анкета </a:t>
            </a:r>
            <a:r>
              <a:rPr lang="bg-BG" baseline="0" dirty="0"/>
              <a:t>и да я изпрати до останалите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147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dirty="0"/>
              <a:t>Щракнете за редакция стил </a:t>
            </a:r>
            <a:r>
              <a:rPr lang="bg-BG" dirty="0" err="1"/>
              <a:t>подзагл</a:t>
            </a:r>
            <a:r>
              <a:rPr lang="bg-BG" dirty="0"/>
              <a:t>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  <p:pic>
        <p:nvPicPr>
          <p:cNvPr id="7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54692"/>
          <a:stretch/>
        </p:blipFill>
        <p:spPr>
          <a:xfrm>
            <a:off x="6966857" y="1119491"/>
            <a:ext cx="3701143" cy="2396754"/>
          </a:xfrm>
          <a:prstGeom prst="rect">
            <a:avLst/>
          </a:prstGeom>
        </p:spPr>
      </p:pic>
      <p:sp>
        <p:nvSpPr>
          <p:cNvPr id="8" name="Правоъгълник 7"/>
          <p:cNvSpPr/>
          <p:nvPr userDrawn="1"/>
        </p:nvSpPr>
        <p:spPr>
          <a:xfrm>
            <a:off x="1524000" y="1119491"/>
            <a:ext cx="7387771" cy="2396754"/>
          </a:xfrm>
          <a:prstGeom prst="rect">
            <a:avLst/>
          </a:prstGeom>
          <a:solidFill>
            <a:srgbClr val="1F3D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19492"/>
            <a:ext cx="8461829" cy="2390472"/>
          </a:xfrm>
          <a:solidFill>
            <a:srgbClr val="1F3D7C"/>
          </a:solidFill>
        </p:spPr>
        <p:txBody>
          <a:bodyPr anchor="b"/>
          <a:lstStyle>
            <a:lvl1pPr algn="ctr">
              <a:defRPr sz="6000">
                <a:solidFill>
                  <a:srgbClr val="FFC000"/>
                </a:solidFill>
              </a:defRPr>
            </a:lvl1pPr>
          </a:lstStyle>
          <a:p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353002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558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048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2837-4DFE-41CE-B0DA-0F1BF38632D5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6E8B-5EB7-4E2F-98F3-F22EED1444FC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176187" y="2875425"/>
            <a:ext cx="10515600" cy="708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b="1" dirty="0">
              <a:solidFill>
                <a:srgbClr val="F7A6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54692"/>
          <a:stretch/>
        </p:blipFill>
        <p:spPr>
          <a:xfrm>
            <a:off x="8169994" y="2822285"/>
            <a:ext cx="3923327" cy="2540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22285"/>
            <a:ext cx="11451265" cy="2540634"/>
          </a:xfrm>
          <a:solidFill>
            <a:srgbClr val="1F3D7C"/>
          </a:solidFill>
        </p:spPr>
        <p:txBody>
          <a:bodyPr/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0648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134196" y="451201"/>
            <a:ext cx="10807868" cy="708342"/>
          </a:xfrm>
          <a:prstGeom prst="rect">
            <a:avLst/>
          </a:prstGeom>
          <a:solidFill>
            <a:srgbClr val="1F3D7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D92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endParaRPr lang="bg-BG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54692"/>
          <a:stretch/>
        </p:blipFill>
        <p:spPr>
          <a:xfrm>
            <a:off x="11065348" y="451201"/>
            <a:ext cx="1093844" cy="70834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451201"/>
            <a:ext cx="11955511" cy="708342"/>
          </a:xfrm>
          <a:solidFill>
            <a:srgbClr val="1F3D7C"/>
          </a:solidFill>
        </p:spPr>
        <p:txBody>
          <a:bodyPr/>
          <a:lstStyle>
            <a:lvl1pPr marL="715963" indent="0">
              <a:defRPr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089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Заглавие 8"/>
          <p:cNvSpPr>
            <a:spLocks noGrp="1"/>
          </p:cNvSpPr>
          <p:nvPr>
            <p:ph type="title"/>
          </p:nvPr>
        </p:nvSpPr>
        <p:spPr>
          <a:xfrm>
            <a:off x="831850" y="2849217"/>
            <a:ext cx="10515600" cy="1740246"/>
          </a:xfrm>
          <a:solidFill>
            <a:srgbClr val="1F3D7C"/>
          </a:solidFill>
        </p:spPr>
        <p:txBody>
          <a:bodyPr>
            <a:normAutofit/>
          </a:bodyPr>
          <a:lstStyle>
            <a:lvl1pPr>
              <a:defRPr sz="5400">
                <a:solidFill>
                  <a:srgbClr val="FFC000"/>
                </a:solidFill>
                <a:latin typeface="+mj-lt"/>
              </a:defRPr>
            </a:lvl1pPr>
          </a:lstStyle>
          <a:p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318658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199" y="451202"/>
            <a:ext cx="10671629" cy="708342"/>
          </a:xfrm>
          <a:solidFill>
            <a:srgbClr val="1F3D7C"/>
          </a:solidFill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54692"/>
          <a:stretch/>
        </p:blipFill>
        <p:spPr>
          <a:xfrm>
            <a:off x="11065348" y="451201"/>
            <a:ext cx="1093844" cy="70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7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27087" y="451202"/>
            <a:ext cx="10697255" cy="708342"/>
          </a:xfrm>
          <a:solidFill>
            <a:srgbClr val="1F3D7C"/>
          </a:solidFill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34733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171248"/>
            <a:ext cx="5157787" cy="3939265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34733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171248"/>
            <a:ext cx="5183188" cy="3939265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54692"/>
          <a:stretch/>
        </p:blipFill>
        <p:spPr>
          <a:xfrm>
            <a:off x="11065348" y="451201"/>
            <a:ext cx="1093844" cy="70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3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079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027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074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236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188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cloud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classroom.google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modo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classroom.google.com/" TargetMode="External"/><Relationship Id="rId4" Type="http://schemas.openxmlformats.org/officeDocument/2006/relationships/hyperlink" Target="https://meet.jit.si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gger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ordpress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us.google.com/" TargetMode="External"/><Relationship Id="rId7" Type="http://schemas.openxmlformats.org/officeDocument/2006/relationships/hyperlink" Target="https://www.linkedin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dmodo.com/" TargetMode="External"/><Relationship Id="rId5" Type="http://schemas.openxmlformats.org/officeDocument/2006/relationships/hyperlink" Target="https://twitter.com/" TargetMode="External"/><Relationship Id="rId4" Type="http://schemas.openxmlformats.org/officeDocument/2006/relationships/hyperlink" Target="https://www.facebook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лавие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b="1" i="1" dirty="0">
              <a:solidFill>
                <a:srgbClr val="1F3D7C"/>
              </a:solidFill>
            </a:endParaRPr>
          </a:p>
          <a:p>
            <a:r>
              <a:rPr lang="bg-BG" b="1" i="1" dirty="0">
                <a:solidFill>
                  <a:srgbClr val="1F3D7C"/>
                </a:solidFill>
              </a:rPr>
              <a:t>Проблеми при развиване на дигитални компетентности в обучението по информационни технологии и възможностите за преодоляването им в първи гимназиален етап</a:t>
            </a:r>
          </a:p>
        </p:txBody>
      </p:sp>
      <p:sp>
        <p:nvSpPr>
          <p:cNvPr id="7" name="Заглавие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b="1" dirty="0"/>
              <a:t>Компютърни мрежи и услуги</a:t>
            </a:r>
          </a:p>
        </p:txBody>
      </p:sp>
    </p:spTree>
    <p:extLst>
      <p:ext uri="{BB962C8B-B14F-4D97-AF65-F5344CB8AC3E}">
        <p14:creationId xmlns:p14="http://schemas.microsoft.com/office/powerpoint/2010/main" val="260812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Контейнер за съдържани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505042"/>
              </p:ext>
            </p:extLst>
          </p:nvPr>
        </p:nvGraphicFramePr>
        <p:xfrm>
          <a:off x="838199" y="1825625"/>
          <a:ext cx="10655461" cy="417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9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2400" dirty="0"/>
                        <a:t>Понятия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u="none" strike="noStrike" kern="1200" baseline="0" dirty="0"/>
                        <a:t>Групов електро-</a:t>
                      </a:r>
                    </a:p>
                    <a:p>
                      <a:r>
                        <a:rPr lang="ru-RU" sz="2200" b="1" u="none" strike="noStrike" kern="1200" baseline="0" dirty="0"/>
                        <a:t>нен адрес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u="none" strike="noStrike" kern="1200" baseline="0" dirty="0"/>
                        <a:t>Електронен адрес, който има повече от един получател</a:t>
                      </a:r>
                      <a:endParaRPr lang="bg-BG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Среда за елек-</a:t>
                      </a:r>
                    </a:p>
                    <a:p>
                      <a:r>
                        <a:rPr lang="bg-BG" sz="2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тронно обучение</a:t>
                      </a:r>
                      <a:endParaRPr lang="bg-BG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u="none" strike="noStrike" kern="1200" baseline="0" dirty="0"/>
                        <a:t>Онлайн среда, която предоставя набор от средства, чрез които с помощта на дигитални технологии се обогатяват учебни дейности и съдържание, например с видео, симулации, интерактивни задания, форуми, тестове и други.</a:t>
                      </a:r>
                      <a:endParaRPr lang="bg-BG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за елек-</a:t>
                      </a:r>
                    </a:p>
                    <a:p>
                      <a:r>
                        <a:rPr lang="bg-BG" sz="2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тронно обучение</a:t>
                      </a:r>
                      <a:endParaRPr lang="bg-BG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Софтуерна платформа, която предоставя средства за планиране, реализация и контрол на уче</a:t>
                      </a:r>
                      <a:r>
                        <a:rPr lang="bg-BG" sz="2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бен</a:t>
                      </a:r>
                      <a:r>
                        <a:rPr lang="bg-BG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процес.</a:t>
                      </a:r>
                      <a:endParaRPr lang="bg-BG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401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Електронни </a:t>
                      </a:r>
                      <a:r>
                        <a:rPr lang="bg-BG" sz="2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</a:t>
                      </a:r>
                      <a:r>
                        <a:rPr lang="bg-BG" sz="2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bg-BG" sz="2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 материали</a:t>
                      </a:r>
                      <a:endParaRPr lang="bg-BG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Учебни материали, създадени със средствата на ИТ</a:t>
                      </a:r>
                    </a:p>
                    <a:p>
                      <a:r>
                        <a:rPr lang="ru-RU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предоставени за използване в електронен вид.</a:t>
                      </a:r>
                      <a:endParaRPr lang="bg-BG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168511"/>
                  </a:ext>
                </a:extLst>
              </a:tr>
            </a:tbl>
          </a:graphicData>
        </a:graphic>
      </p:graphicFrame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нови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275119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855" y="2075754"/>
            <a:ext cx="10324290" cy="3376003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Проблемна ситуация</a:t>
            </a:r>
          </a:p>
        </p:txBody>
      </p:sp>
    </p:spTree>
    <p:extLst>
      <p:ext uri="{BB962C8B-B14F-4D97-AF65-F5344CB8AC3E}">
        <p14:creationId xmlns:p14="http://schemas.microsoft.com/office/powerpoint/2010/main" val="55985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Чрез профила си в </a:t>
            </a:r>
            <a:r>
              <a:rPr lang="bg-BG" b="1" i="1" dirty="0"/>
              <a:t>Google </a:t>
            </a:r>
            <a:r>
              <a:rPr lang="bg-BG" dirty="0"/>
              <a:t>създайте споделена анкета, в която колегите ви да попълнят името си и своите хобита. </a:t>
            </a:r>
          </a:p>
          <a:p>
            <a:r>
              <a:rPr lang="bg-BG" dirty="0"/>
              <a:t>По какви начини можете да изпратите анкетата до останалите членове на групата, която създадохте?</a:t>
            </a:r>
          </a:p>
          <a:p>
            <a:pPr lvl="1"/>
            <a:r>
              <a:rPr lang="bg-BG" dirty="0"/>
              <a:t>имейл на групата</a:t>
            </a:r>
          </a:p>
          <a:p>
            <a:pPr lvl="1"/>
            <a:r>
              <a:rPr lang="bg-BG" dirty="0"/>
              <a:t>индивидуални писма</a:t>
            </a:r>
          </a:p>
          <a:p>
            <a:pPr lvl="1"/>
            <a:r>
              <a:rPr lang="bg-BG" dirty="0"/>
              <a:t>пост в групата</a:t>
            </a:r>
          </a:p>
          <a:p>
            <a:pPr lvl="1"/>
            <a:r>
              <a:rPr lang="ru-RU" dirty="0"/>
              <a:t>…</a:t>
            </a:r>
            <a:endParaRPr lang="bg-BG" dirty="0"/>
          </a:p>
        </p:txBody>
      </p:sp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Задание – създаване на анкета</a:t>
            </a:r>
          </a:p>
        </p:txBody>
      </p:sp>
    </p:spTree>
    <p:extLst>
      <p:ext uri="{BB962C8B-B14F-4D97-AF65-F5344CB8AC3E}">
        <p14:creationId xmlns:p14="http://schemas.microsoft.com/office/powerpoint/2010/main" val="337758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961649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Как да </a:t>
            </a:r>
            <a:r>
              <a:rPr lang="ru-RU" dirty="0" err="1"/>
              <a:t>търсите</a:t>
            </a:r>
            <a:r>
              <a:rPr lang="ru-RU" dirty="0"/>
              <a:t> </a:t>
            </a:r>
            <a:r>
              <a:rPr lang="ru-RU" dirty="0" err="1"/>
              <a:t>файлове</a:t>
            </a:r>
            <a:r>
              <a:rPr lang="ru-RU" dirty="0"/>
              <a:t> и папки по </a:t>
            </a:r>
            <a:r>
              <a:rPr lang="ru-RU" dirty="0" err="1"/>
              <a:t>зададени</a:t>
            </a:r>
            <a:r>
              <a:rPr lang="ru-RU" dirty="0"/>
              <a:t> критерии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Как да </a:t>
            </a:r>
            <a:r>
              <a:rPr lang="ru-RU" dirty="0" err="1"/>
              <a:t>дефинирате</a:t>
            </a:r>
            <a:r>
              <a:rPr lang="ru-RU" dirty="0"/>
              <a:t> </a:t>
            </a:r>
            <a:r>
              <a:rPr lang="ru-RU" dirty="0" err="1"/>
              <a:t>съставна</a:t>
            </a:r>
            <a:r>
              <a:rPr lang="ru-RU" dirty="0"/>
              <a:t> заявка за </a:t>
            </a:r>
            <a:r>
              <a:rPr lang="ru-RU" dirty="0" err="1"/>
              <a:t>търсене</a:t>
            </a:r>
            <a:r>
              <a:rPr lang="ru-RU" dirty="0"/>
              <a:t> в интернет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Как да проверите </a:t>
            </a:r>
            <a:r>
              <a:rPr lang="ru-RU" dirty="0" err="1"/>
              <a:t>достоверността</a:t>
            </a:r>
            <a:r>
              <a:rPr lang="ru-RU" dirty="0"/>
              <a:t> на </a:t>
            </a:r>
            <a:r>
              <a:rPr lang="ru-RU" dirty="0" err="1"/>
              <a:t>информацията</a:t>
            </a:r>
            <a:r>
              <a:rPr lang="ru-RU" dirty="0"/>
              <a:t> в интернет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Как да </a:t>
            </a:r>
            <a:r>
              <a:rPr lang="ru-RU" dirty="0" err="1"/>
              <a:t>използвате</a:t>
            </a:r>
            <a:r>
              <a:rPr lang="ru-RU" dirty="0"/>
              <a:t> среда за </a:t>
            </a:r>
            <a:r>
              <a:rPr lang="ru-RU" dirty="0" err="1"/>
              <a:t>електронно</a:t>
            </a:r>
            <a:r>
              <a:rPr lang="ru-RU" dirty="0"/>
              <a:t> обучение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Как да си създадете електронна класна стая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Ново:</a:t>
            </a:r>
            <a:r>
              <a:rPr lang="ru-RU" sz="2400" dirty="0"/>
              <a:t> Умее да създава и модерира онлайн сесия, да споделя и показва информация от собственото си устройство, да направи аудио и видео запис</a:t>
            </a:r>
            <a:endParaRPr lang="bg-BG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dirty="0"/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831850" y="2305050"/>
            <a:ext cx="10515600" cy="2284413"/>
          </a:xfrm>
        </p:spPr>
        <p:txBody>
          <a:bodyPr>
            <a:noAutofit/>
          </a:bodyPr>
          <a:lstStyle/>
          <a:p>
            <a:r>
              <a:rPr lang="ru-RU" sz="4400" b="1" dirty="0"/>
              <a:t>1.3. Ефективно търсене на информация</a:t>
            </a:r>
            <a:br>
              <a:rPr lang="ru-RU" sz="4400" b="1" dirty="0"/>
            </a:br>
            <a:r>
              <a:rPr lang="ru-RU" sz="4400" b="1" dirty="0"/>
              <a:t>        Упражнение: Ефективно търсене и среди за електронно обучение</a:t>
            </a:r>
            <a:endParaRPr lang="bg-BG" sz="4400" b="1" dirty="0"/>
          </a:p>
        </p:txBody>
      </p:sp>
    </p:spTree>
    <p:extLst>
      <p:ext uri="{BB962C8B-B14F-4D97-AF65-F5344CB8AC3E}">
        <p14:creationId xmlns:p14="http://schemas.microsoft.com/office/powerpoint/2010/main" val="883155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Контейнер за съдържани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526681"/>
              </p:ext>
            </p:extLst>
          </p:nvPr>
        </p:nvGraphicFramePr>
        <p:xfrm>
          <a:off x="838200" y="1825625"/>
          <a:ext cx="10515600" cy="3749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2400" dirty="0"/>
                        <a:t>Понятия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400" b="1" u="none" strike="noStrike" kern="1200" baseline="0" dirty="0"/>
                        <a:t>Заявка за търсене</a:t>
                      </a:r>
                      <a:endParaRPr lang="bg-B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u="none" strike="noStrike" kern="1200" baseline="0" dirty="0"/>
                        <a:t>Описание на критериите, по които търсим данни на локален компютър, в Мрежата или в интернет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400" b="1" u="none" strike="noStrike" kern="1200" baseline="0" dirty="0"/>
                        <a:t>Проста заявка</a:t>
                      </a:r>
                      <a:endParaRPr lang="bg-B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u="none" strike="noStrike" kern="1200" baseline="0" dirty="0"/>
                        <a:t>Описание на търсените данни по един критерий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400" b="1" dirty="0"/>
                        <a:t>Съставна заявка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dirty="0"/>
                        <a:t>Описание на търсените данни чрез комбиниране на</a:t>
                      </a:r>
                    </a:p>
                    <a:p>
                      <a:r>
                        <a:rPr lang="bg-BG" sz="2400" dirty="0"/>
                        <a:t>няколко критерия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400" b="1" dirty="0"/>
                        <a:t>Полета за търсене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dirty="0"/>
                        <a:t>Контроли в </a:t>
                      </a:r>
                      <a:r>
                        <a:rPr lang="bg-BG" sz="2400" noProof="0" dirty="0"/>
                        <a:t>електронен</a:t>
                      </a:r>
                      <a:r>
                        <a:rPr lang="bg-BG" sz="2400" dirty="0"/>
                        <a:t> формуляр, в които се въвеждат или избират от предложен набор свойствата на данните, които се търсят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нови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3197889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5" y="1248428"/>
            <a:ext cx="9000000" cy="1950000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Проблемна ситуация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5C671B-EF69-44CC-8D51-09F3DC965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50" y="3198428"/>
            <a:ext cx="9490120" cy="1636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CFECD0-4E26-4681-AC14-291B4F9AA9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05" y="4760611"/>
            <a:ext cx="9383990" cy="202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5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9" y="1343261"/>
            <a:ext cx="8149745" cy="3740741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Инструменти за търсене в </a:t>
            </a:r>
            <a:r>
              <a:rPr lang="en-US" dirty="0"/>
              <a:t>Windows</a:t>
            </a:r>
            <a:endParaRPr lang="bg-BG" dirty="0"/>
          </a:p>
        </p:txBody>
      </p:sp>
      <p:sp>
        <p:nvSpPr>
          <p:cNvPr id="7" name="Закръглен правоъгълник 6"/>
          <p:cNvSpPr/>
          <p:nvPr/>
        </p:nvSpPr>
        <p:spPr>
          <a:xfrm>
            <a:off x="6635532" y="2492244"/>
            <a:ext cx="1143000" cy="266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C4804-8CDE-4406-B774-6B8B16005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14" y="3971841"/>
            <a:ext cx="6584922" cy="259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82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8" y="1918827"/>
            <a:ext cx="10780456" cy="3711952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Маски</a:t>
            </a:r>
          </a:p>
        </p:txBody>
      </p:sp>
    </p:spTree>
    <p:extLst>
      <p:ext uri="{BB962C8B-B14F-4D97-AF65-F5344CB8AC3E}">
        <p14:creationId xmlns:p14="http://schemas.microsoft.com/office/powerpoint/2010/main" val="2401663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1" y="1360403"/>
            <a:ext cx="10894863" cy="5088523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Търсене в интернет</a:t>
            </a:r>
          </a:p>
        </p:txBody>
      </p:sp>
      <p:sp>
        <p:nvSpPr>
          <p:cNvPr id="5" name="Правоъгълник 4"/>
          <p:cNvSpPr/>
          <p:nvPr/>
        </p:nvSpPr>
        <p:spPr>
          <a:xfrm rot="1006958">
            <a:off x="5030058" y="4327079"/>
            <a:ext cx="7090609" cy="154004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/>
              <a:t>Внимание!</a:t>
            </a:r>
          </a:p>
          <a:p>
            <a:r>
              <a:rPr lang="bg-BG" sz="2400" dirty="0"/>
              <a:t>Не се предоверявайте на сайтове с множество или неизвестни автори (например </a:t>
            </a:r>
            <a:r>
              <a:rPr lang="bg-BG" sz="2400" dirty="0" err="1"/>
              <a:t>Wikipedia</a:t>
            </a:r>
            <a:r>
              <a:rPr lang="bg-BG" sz="2400" dirty="0"/>
              <a:t>), преди да проследите техните източници!</a:t>
            </a:r>
          </a:p>
        </p:txBody>
      </p:sp>
    </p:spTree>
    <p:extLst>
      <p:ext uri="{BB962C8B-B14F-4D97-AF65-F5344CB8AC3E}">
        <p14:creationId xmlns:p14="http://schemas.microsoft.com/office/powerpoint/2010/main" val="1637718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Критичност и прецизност</a:t>
            </a:r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Критично филтриране</a:t>
            </a: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dirty="0"/>
              <a:t>Автор – надеждност</a:t>
            </a:r>
          </a:p>
          <a:p>
            <a:r>
              <a:rPr lang="bg-BG" dirty="0"/>
              <a:t>Дата – актуалност</a:t>
            </a:r>
          </a:p>
          <a:p>
            <a:r>
              <a:rPr lang="bg-BG" dirty="0"/>
              <a:t>Анотация - релевантност</a:t>
            </a:r>
          </a:p>
        </p:txBody>
      </p:sp>
      <p:sp>
        <p:nvSpPr>
          <p:cNvPr id="7" name="Текстов контейнер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/>
              <a:t>Прецизно търсене</a:t>
            </a:r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Точна фраза – </a:t>
            </a:r>
            <a:r>
              <a:rPr lang="ru-RU" sz="2400" dirty="0" err="1"/>
              <a:t>кавички</a:t>
            </a:r>
            <a:r>
              <a:rPr lang="ru-RU" sz="2400" dirty="0"/>
              <a:t>, </a:t>
            </a:r>
            <a:br>
              <a:rPr lang="ru-RU" sz="2400" dirty="0"/>
            </a:br>
            <a:r>
              <a:rPr lang="ru-RU" sz="2400" dirty="0"/>
              <a:t>пр.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„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информационни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технологии“</a:t>
            </a:r>
            <a:endParaRPr lang="ru-RU" sz="2400" dirty="0"/>
          </a:p>
          <a:p>
            <a:r>
              <a:rPr lang="ru-RU" sz="2400" dirty="0" err="1"/>
              <a:t>Изключване</a:t>
            </a:r>
            <a:r>
              <a:rPr lang="ru-RU" sz="2400" dirty="0"/>
              <a:t> на дума от </a:t>
            </a:r>
            <a:r>
              <a:rPr lang="ru-RU" sz="2400" dirty="0" err="1"/>
              <a:t>резултатите</a:t>
            </a:r>
            <a:r>
              <a:rPr lang="ru-RU" sz="2400" dirty="0"/>
              <a:t> – </a:t>
            </a:r>
            <a:r>
              <a:rPr lang="ru-RU" sz="2400" dirty="0" err="1"/>
              <a:t>късо</a:t>
            </a:r>
            <a:r>
              <a:rPr lang="ru-RU" sz="2400" dirty="0"/>
              <a:t> тире пред </a:t>
            </a:r>
            <a:r>
              <a:rPr lang="ru-RU" sz="2400" dirty="0" err="1"/>
              <a:t>нея</a:t>
            </a:r>
            <a:br>
              <a:rPr lang="ru-RU" sz="2400" dirty="0"/>
            </a:br>
            <a:r>
              <a:rPr lang="ru-RU" sz="2400" dirty="0"/>
              <a:t>пр.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информационни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-технологии)</a:t>
            </a:r>
          </a:p>
          <a:p>
            <a:r>
              <a:rPr lang="ru-RU" sz="2400" dirty="0"/>
              <a:t>В конкретен сайт –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site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/>
              <a:t>пр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site:youtube.com</a:t>
            </a:r>
            <a:endParaRPr lang="bg-BG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5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Теми в 8. клас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732158-5966-46AF-A9C5-008621322DB2}"/>
              </a:ext>
            </a:extLst>
          </p:cNvPr>
          <p:cNvSpPr txBox="1"/>
          <p:nvPr/>
        </p:nvSpPr>
        <p:spPr>
          <a:xfrm>
            <a:off x="3393613" y="1908862"/>
            <a:ext cx="8271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0" dirty="0"/>
              <a:t>1.1. Информационни технологии за социално общуване</a:t>
            </a:r>
            <a:endParaRPr lang="bg-BG" sz="3200" b="0" dirty="0"/>
          </a:p>
          <a:p>
            <a:r>
              <a:rPr lang="ru-RU" sz="3200" b="0" i="0" u="none" strike="noStrike" kern="1200" dirty="0">
                <a:solidFill>
                  <a:srgbClr val="000000"/>
                </a:solidFill>
                <a:effectLst/>
              </a:rPr>
              <a:t>1.2. Среди и средства за споделена съвместна работа</a:t>
            </a:r>
          </a:p>
          <a:p>
            <a:pPr marR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bg-BG" sz="3200" b="0" i="0" u="none" strike="noStrike" kern="1200" dirty="0">
                <a:solidFill>
                  <a:srgbClr val="000000"/>
                </a:solidFill>
                <a:effectLst/>
              </a:rPr>
              <a:t>1.3. Ефективно търсене на информация</a:t>
            </a:r>
          </a:p>
        </p:txBody>
      </p:sp>
      <p:pic>
        <p:nvPicPr>
          <p:cNvPr id="4" name="Картина 5">
            <a:extLst>
              <a:ext uri="{FF2B5EF4-FFF2-40B4-BE49-F238E27FC236}">
                <a16:creationId xmlns:a16="http://schemas.microsoft.com/office/drawing/2014/main" id="{6F90BD93-63F9-4ABA-BEA5-B84316C5C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7" y="1908862"/>
            <a:ext cx="2723234" cy="36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61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28228"/>
          </a:xfrm>
        </p:spPr>
        <p:txBody>
          <a:bodyPr>
            <a:normAutofit/>
          </a:bodyPr>
          <a:lstStyle/>
          <a:p>
            <a:r>
              <a:rPr lang="en-US" dirty="0"/>
              <a:t>Moodle Cloud: </a:t>
            </a:r>
            <a:r>
              <a:rPr lang="en-US" dirty="0">
                <a:hlinkClick r:id="rId3"/>
              </a:rPr>
              <a:t>https://moodlecloud.com</a:t>
            </a:r>
            <a:r>
              <a:rPr lang="en-US" dirty="0"/>
              <a:t> </a:t>
            </a:r>
          </a:p>
          <a:p>
            <a:r>
              <a:rPr lang="en-US" dirty="0"/>
              <a:t>Google classroom: </a:t>
            </a:r>
            <a:r>
              <a:rPr lang="en-US" dirty="0">
                <a:hlinkClick r:id="rId4"/>
              </a:rPr>
              <a:t>https://classroom.google.com</a:t>
            </a:r>
            <a:r>
              <a:rPr lang="en-US" dirty="0"/>
              <a:t> </a:t>
            </a:r>
          </a:p>
          <a:p>
            <a:r>
              <a:rPr lang="en-US" dirty="0"/>
              <a:t>…</a:t>
            </a:r>
            <a:endParaRPr lang="bg-BG" dirty="0"/>
          </a:p>
        </p:txBody>
      </p:sp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Електронни среди за обучение</a:t>
            </a: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19" y="3429000"/>
            <a:ext cx="8240162" cy="1785366"/>
          </a:xfrm>
          <a:prstGeom prst="rect">
            <a:avLst/>
          </a:prstGeom>
        </p:spPr>
      </p:pic>
      <p:sp>
        <p:nvSpPr>
          <p:cNvPr id="10" name="Закръглен правоъгълник 9"/>
          <p:cNvSpPr/>
          <p:nvPr/>
        </p:nvSpPr>
        <p:spPr>
          <a:xfrm>
            <a:off x="838199" y="5446045"/>
            <a:ext cx="9156033" cy="125955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/>
              <a:t>Съвет</a:t>
            </a:r>
            <a:r>
              <a:rPr lang="bg-BG" sz="2400" dirty="0"/>
              <a:t>: Ако училището Ви не разполага със среда за електронно обучени, може да използвате създадената в часа за провеждане на следващите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1386265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282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MS Teams: </a:t>
            </a:r>
            <a:r>
              <a:rPr lang="en-US" dirty="0">
                <a:hlinkClick r:id="rId3"/>
              </a:rPr>
              <a:t>ps://www.microsoft.com/bg-bg/microsoft-teams</a:t>
            </a:r>
            <a:r>
              <a:rPr lang="en-US" dirty="0"/>
              <a:t> </a:t>
            </a:r>
          </a:p>
          <a:p>
            <a:r>
              <a:rPr lang="en-US" dirty="0" err="1"/>
              <a:t>Jitsi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https://meet.jit.si</a:t>
            </a:r>
            <a:r>
              <a:rPr lang="en-US" dirty="0"/>
              <a:t>  </a:t>
            </a:r>
          </a:p>
          <a:p>
            <a:r>
              <a:rPr lang="en-US" dirty="0"/>
              <a:t>Google classroom: </a:t>
            </a:r>
            <a:r>
              <a:rPr lang="en-US" dirty="0">
                <a:hlinkClick r:id="rId5"/>
              </a:rPr>
              <a:t>https://classroom.google.com</a:t>
            </a:r>
            <a:r>
              <a:rPr lang="en-US" dirty="0"/>
              <a:t> </a:t>
            </a:r>
          </a:p>
          <a:p>
            <a:r>
              <a:rPr lang="en-US" dirty="0"/>
              <a:t>…</a:t>
            </a:r>
            <a:endParaRPr lang="bg-BG" dirty="0"/>
          </a:p>
        </p:txBody>
      </p:sp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Създава</a:t>
            </a:r>
            <a:r>
              <a:rPr lang="bg-BG" dirty="0"/>
              <a:t>не</a:t>
            </a:r>
            <a:r>
              <a:rPr lang="ru-RU" sz="4400" dirty="0"/>
              <a:t> и модериране на онлайн сесия</a:t>
            </a:r>
            <a:endParaRPr lang="bg-B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FE4E01-9039-41F6-9067-742BC7DCAA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23" y="3429000"/>
            <a:ext cx="4400812" cy="305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27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bg-BG" dirty="0"/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/>
              <a:t>Методически </a:t>
            </a:r>
            <a:r>
              <a:rPr lang="bg-BG" b="1" dirty="0"/>
              <a:t>бележки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67134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Предизвикателства и възможности</a:t>
            </a:r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Предизвикателства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dirty="0"/>
              <a:t>Поверителност</a:t>
            </a:r>
          </a:p>
          <a:p>
            <a:r>
              <a:rPr lang="bg-BG" dirty="0"/>
              <a:t>Сигурност</a:t>
            </a:r>
          </a:p>
          <a:p>
            <a:r>
              <a:rPr lang="bg-BG" dirty="0"/>
              <a:t>Етично общуване</a:t>
            </a:r>
          </a:p>
        </p:txBody>
      </p:sp>
      <p:sp>
        <p:nvSpPr>
          <p:cNvPr id="7" name="Текстов контейнер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/>
              <a:t>Възможности</a:t>
            </a:r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Диференциация – учениците с повече опит може да проучват нови среди</a:t>
            </a:r>
          </a:p>
          <a:p>
            <a:r>
              <a:rPr lang="bg-BG" dirty="0"/>
              <a:t>Творчество – оформление на блог, подбор на теми и материали за виртуалната класна стая</a:t>
            </a:r>
          </a:p>
          <a:p>
            <a:r>
              <a:rPr lang="bg-BG" dirty="0"/>
              <a:t>Групова и проектна дейност – виртуална социална група, споделен файл, дискусия</a:t>
            </a:r>
          </a:p>
        </p:txBody>
      </p:sp>
    </p:spTree>
    <p:extLst>
      <p:ext uri="{BB962C8B-B14F-4D97-AF65-F5344CB8AC3E}">
        <p14:creationId xmlns:p14="http://schemas.microsoft.com/office/powerpoint/2010/main" val="2997399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Тест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Практическа</a:t>
            </a:r>
            <a:r>
              <a:rPr lang="ru-RU" dirty="0"/>
              <a:t> задача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Проект</a:t>
            </a:r>
            <a:endParaRPr lang="bg-BG" dirty="0"/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Оценяване на постиженията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06929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Тест за самооценка</a:t>
            </a:r>
          </a:p>
        </p:txBody>
      </p:sp>
      <p:pic>
        <p:nvPicPr>
          <p:cNvPr id="8" name="Контейнер за съдържание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" y="1457168"/>
            <a:ext cx="3201104" cy="3241319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62" y="1879424"/>
            <a:ext cx="3193060" cy="325740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15" y="1457168"/>
            <a:ext cx="3249362" cy="410191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068" y="4099260"/>
            <a:ext cx="3168932" cy="275874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4" y="5559085"/>
            <a:ext cx="6009556" cy="101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02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838200" y="1825625"/>
            <a:ext cx="5321968" cy="4351338"/>
          </a:xfrm>
        </p:spPr>
        <p:txBody>
          <a:bodyPr>
            <a:normAutofit fontScale="92500" lnSpcReduction="10000"/>
          </a:bodyPr>
          <a:lstStyle/>
          <a:p>
            <a:r>
              <a:rPr lang="bg-BG" dirty="0"/>
              <a:t>Индивидуално</a:t>
            </a:r>
          </a:p>
          <a:p>
            <a:pPr lvl="1"/>
            <a:r>
              <a:rPr lang="bg-BG" dirty="0"/>
              <a:t>Създаване на блог</a:t>
            </a:r>
          </a:p>
          <a:p>
            <a:pPr lvl="1"/>
            <a:r>
              <a:rPr lang="bg-BG" dirty="0"/>
              <a:t>Търсене по различни критерии</a:t>
            </a:r>
          </a:p>
          <a:p>
            <a:pPr lvl="1"/>
            <a:r>
              <a:rPr lang="bg-BG" dirty="0"/>
              <a:t>Подбор на информация</a:t>
            </a:r>
          </a:p>
          <a:p>
            <a:pPr lvl="1"/>
            <a:r>
              <a:rPr lang="bg-BG" dirty="0"/>
              <a:t>Посочване на източниците и правата за ползване</a:t>
            </a:r>
          </a:p>
          <a:p>
            <a:r>
              <a:rPr lang="bg-BG" dirty="0"/>
              <a:t>Групово</a:t>
            </a:r>
          </a:p>
          <a:p>
            <a:pPr lvl="1"/>
            <a:r>
              <a:rPr lang="bg-BG" dirty="0"/>
              <a:t>Създаване на социална група</a:t>
            </a:r>
          </a:p>
          <a:p>
            <a:pPr lvl="1"/>
            <a:r>
              <a:rPr lang="bg-BG" dirty="0"/>
              <a:t>Участие в социална група</a:t>
            </a:r>
          </a:p>
          <a:p>
            <a:pPr lvl="2"/>
            <a:r>
              <a:rPr lang="bg-BG" dirty="0"/>
              <a:t>Активност</a:t>
            </a:r>
          </a:p>
          <a:p>
            <a:pPr lvl="2"/>
            <a:r>
              <a:rPr lang="bg-BG" dirty="0"/>
              <a:t>Релевантност</a:t>
            </a:r>
          </a:p>
          <a:p>
            <a:pPr lvl="2"/>
            <a:r>
              <a:rPr lang="bg-BG" dirty="0"/>
              <a:t>Представяне (име / псевдоним, изказ)</a:t>
            </a: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Практически задачи</a:t>
            </a: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6625389" y="2181726"/>
            <a:ext cx="50051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tx2">
                    <a:lumMod val="75000"/>
                  </a:schemeClr>
                </a:solidFill>
              </a:rPr>
              <a:t>Съвет</a:t>
            </a:r>
            <a:r>
              <a:rPr lang="bg-BG" sz="24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bg-BG" sz="2400" dirty="0">
                <a:solidFill>
                  <a:schemeClr val="tx2">
                    <a:lumMod val="75000"/>
                  </a:schemeClr>
                </a:solidFill>
              </a:rPr>
              <a:t>При оценяване на групова работа може: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chemeClr val="tx2">
                    <a:lumMod val="75000"/>
                  </a:schemeClr>
                </a:solidFill>
              </a:rPr>
              <a:t>Да поставяте индивидуални оценки на всеки според проследена активност на профила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chemeClr val="tx2">
                    <a:lumMod val="75000"/>
                  </a:schemeClr>
                </a:solidFill>
              </a:rPr>
              <a:t>Да оцените група от няколко ученици с обща сумарна оценка, която те да разпределят помежду си</a:t>
            </a:r>
          </a:p>
        </p:txBody>
      </p:sp>
    </p:spTree>
    <p:extLst>
      <p:ext uri="{BB962C8B-B14F-4D97-AF65-F5344CB8AC3E}">
        <p14:creationId xmlns:p14="http://schemas.microsoft.com/office/powerpoint/2010/main" val="2172253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07" y="2764855"/>
            <a:ext cx="10516186" cy="2461236"/>
          </a:xfrm>
          <a:ln w="25400">
            <a:solidFill>
              <a:srgbClr val="D5E4E7"/>
            </a:solidFill>
          </a:ln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 портфолио</a:t>
            </a:r>
          </a:p>
        </p:txBody>
      </p:sp>
    </p:spTree>
    <p:extLst>
      <p:ext uri="{BB962C8B-B14F-4D97-AF65-F5344CB8AC3E}">
        <p14:creationId xmlns:p14="http://schemas.microsoft.com/office/powerpoint/2010/main" val="761179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34" y="1794020"/>
            <a:ext cx="9160042" cy="4410390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Критериална матрица за оценка на портфолио</a:t>
            </a:r>
          </a:p>
        </p:txBody>
      </p:sp>
    </p:spTree>
    <p:extLst>
      <p:ext uri="{BB962C8B-B14F-4D97-AF65-F5344CB8AC3E}">
        <p14:creationId xmlns:p14="http://schemas.microsoft.com/office/powerpoint/2010/main" val="1432148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Готови ли сте за следващата тема?</a:t>
            </a:r>
          </a:p>
        </p:txBody>
      </p:sp>
    </p:spTree>
    <p:extLst>
      <p:ext uri="{BB962C8B-B14F-4D97-AF65-F5344CB8AC3E}">
        <p14:creationId xmlns:p14="http://schemas.microsoft.com/office/powerpoint/2010/main" val="1140798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Теми в 9. клас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732158-5966-46AF-A9C5-008621322DB2}"/>
              </a:ext>
            </a:extLst>
          </p:cNvPr>
          <p:cNvSpPr txBox="1"/>
          <p:nvPr/>
        </p:nvSpPr>
        <p:spPr>
          <a:xfrm>
            <a:off x="3393613" y="1908862"/>
            <a:ext cx="8271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0" dirty="0"/>
              <a:t>2.1. Локални и глобални компютърни мрежи. Услуги</a:t>
            </a:r>
            <a:endParaRPr lang="bg-BG" sz="3200" b="0" dirty="0"/>
          </a:p>
          <a:p>
            <a:r>
              <a:rPr lang="ru-RU" sz="3200" b="0" i="0" u="none" strike="noStrike" kern="1200" dirty="0">
                <a:solidFill>
                  <a:srgbClr val="000000"/>
                </a:solidFill>
                <a:effectLst/>
              </a:rPr>
              <a:t>2.2. Основни комуникационни устройства и съобщителни среди</a:t>
            </a:r>
          </a:p>
          <a:p>
            <a:pPr marR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0" i="0" u="none" strike="noStrike" kern="1200" dirty="0">
                <a:solidFill>
                  <a:srgbClr val="000000"/>
                </a:solidFill>
                <a:effectLst/>
              </a:rPr>
              <a:t>2.3. Свързване и конфигуриране на малка мрежа</a:t>
            </a:r>
          </a:p>
          <a:p>
            <a:pPr marR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0" i="0" u="none" strike="noStrike" kern="1200" dirty="0">
                <a:solidFill>
                  <a:srgbClr val="000000"/>
                </a:solidFill>
                <a:effectLst/>
              </a:rPr>
              <a:t>2.4 Споделяне на ресурси в локална мрежа</a:t>
            </a:r>
          </a:p>
          <a:p>
            <a:pPr marR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0" i="0" u="none" strike="noStrike" kern="1200" dirty="0">
                <a:solidFill>
                  <a:srgbClr val="000000"/>
                </a:solidFill>
                <a:effectLst/>
              </a:rPr>
              <a:t>2.5 Защита на информацията в мрежова среда</a:t>
            </a:r>
          </a:p>
          <a:p>
            <a:pPr marR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bg-BG" sz="3200" b="0" i="0" u="none" strike="noStrike" kern="1200" dirty="0">
                <a:solidFill>
                  <a:srgbClr val="000000"/>
                </a:solidFill>
                <a:effectLst/>
              </a:rPr>
              <a:t>2.7 Електронна търговия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879BBB-5E01-4799-BF84-3EA984FB3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19" y="1908862"/>
            <a:ext cx="272514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8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Какви технологии за социално общуване можете да използвате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Как да защитите личните си данни в социалните мрежи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Какви етични норми и правила трябва да спазвате</a:t>
            </a:r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831850" y="2305050"/>
            <a:ext cx="10515600" cy="2284413"/>
          </a:xfrm>
        </p:spPr>
        <p:txBody>
          <a:bodyPr>
            <a:noAutofit/>
          </a:bodyPr>
          <a:lstStyle/>
          <a:p>
            <a:r>
              <a:rPr lang="bg-BG" sz="3600" b="1" dirty="0"/>
              <a:t>1.1. Информационни технологии за социално общуване</a:t>
            </a:r>
            <a:br>
              <a:rPr lang="bg-BG" sz="3600" b="1" dirty="0"/>
            </a:br>
            <a:r>
              <a:rPr lang="bg-BG" sz="3600" b="1" dirty="0"/>
              <a:t>        Упражнение: Информационни технологии за социално общуване и …</a:t>
            </a:r>
          </a:p>
        </p:txBody>
      </p:sp>
    </p:spTree>
    <p:extLst>
      <p:ext uri="{BB962C8B-B14F-4D97-AF65-F5344CB8AC3E}">
        <p14:creationId xmlns:p14="http://schemas.microsoft.com/office/powerpoint/2010/main" val="58611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Контейнер за съдържани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428561"/>
              </p:ext>
            </p:extLst>
          </p:nvPr>
        </p:nvGraphicFramePr>
        <p:xfrm>
          <a:off x="838200" y="1825625"/>
          <a:ext cx="10515600" cy="4297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2400" dirty="0"/>
                        <a:t>Понятия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400" b="1" u="none" strike="noStrike" kern="1200" baseline="0" dirty="0"/>
                        <a:t>Блог</a:t>
                      </a:r>
                      <a:endParaRPr lang="bg-B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err="1"/>
                        <a:t>Уеб</a:t>
                      </a:r>
                      <a:r>
                        <a:rPr lang="ru-RU" sz="2400" u="none" strike="noStrike" kern="1200" baseline="0" dirty="0"/>
                        <a:t> сайт, </a:t>
                      </a:r>
                      <a:r>
                        <a:rPr lang="ru-RU" sz="2400" u="none" strike="noStrike" kern="1200" baseline="0" dirty="0" err="1"/>
                        <a:t>чийто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стил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наподобява</a:t>
                      </a:r>
                      <a:r>
                        <a:rPr lang="ru-RU" sz="2400" u="none" strike="noStrike" kern="1200" baseline="0" dirty="0"/>
                        <a:t> дневник и </a:t>
                      </a:r>
                      <a:r>
                        <a:rPr lang="ru-RU" sz="2400" u="none" strike="noStrike" kern="1200" baseline="0" dirty="0" err="1"/>
                        <a:t>предлага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възможност</a:t>
                      </a:r>
                      <a:r>
                        <a:rPr lang="ru-RU" sz="2400" u="none" strike="noStrike" kern="1200" baseline="0" dirty="0"/>
                        <a:t> за </a:t>
                      </a:r>
                      <a:r>
                        <a:rPr lang="ru-RU" sz="2400" u="none" strike="noStrike" kern="1200" baseline="0" dirty="0" err="1"/>
                        <a:t>дискусии</a:t>
                      </a:r>
                      <a:r>
                        <a:rPr lang="ru-RU" sz="2400" u="none" strike="noStrike" kern="1200" baseline="0" dirty="0"/>
                        <a:t>. </a:t>
                      </a:r>
                      <a:r>
                        <a:rPr lang="ru-RU" sz="2400" u="none" strike="noStrike" kern="1200" baseline="0" dirty="0" err="1"/>
                        <a:t>Публикациите</a:t>
                      </a:r>
                      <a:r>
                        <a:rPr lang="ru-RU" sz="2400" u="none" strike="noStrike" kern="1200" baseline="0" dirty="0"/>
                        <a:t> в него </a:t>
                      </a:r>
                      <a:r>
                        <a:rPr lang="ru-RU" sz="2400" u="none" strike="noStrike" kern="1200" baseline="0" dirty="0" err="1"/>
                        <a:t>отразяват</a:t>
                      </a:r>
                      <a:r>
                        <a:rPr lang="ru-RU" sz="2400" u="none" strike="noStrike" kern="1200" baseline="0" dirty="0"/>
                        <a:t> наблюдения, </a:t>
                      </a:r>
                      <a:r>
                        <a:rPr lang="ru-RU" sz="2400" u="none" strike="noStrike" kern="1200" baseline="0" dirty="0" err="1"/>
                        <a:t>преживявания</a:t>
                      </a:r>
                      <a:r>
                        <a:rPr lang="ru-RU" sz="2400" u="none" strike="noStrike" kern="1200" baseline="0" dirty="0"/>
                        <a:t>, </a:t>
                      </a:r>
                      <a:r>
                        <a:rPr lang="ru-RU" sz="2400" u="none" strike="noStrike" kern="1200" baseline="0" dirty="0" err="1"/>
                        <a:t>размисли</a:t>
                      </a:r>
                      <a:r>
                        <a:rPr lang="ru-RU" sz="2400" u="none" strike="noStrike" kern="1200" baseline="0" dirty="0"/>
                        <a:t>, </a:t>
                      </a:r>
                      <a:r>
                        <a:rPr lang="ru-RU" sz="2400" u="none" strike="noStrike" kern="1200" baseline="0" dirty="0" err="1"/>
                        <a:t>свързани</a:t>
                      </a:r>
                      <a:r>
                        <a:rPr lang="ru-RU" sz="2400" u="none" strike="noStrike" kern="1200" baseline="0" dirty="0"/>
                        <a:t> с </a:t>
                      </a:r>
                      <a:r>
                        <a:rPr lang="ru-RU" sz="2400" u="none" strike="noStrike" kern="1200" baseline="0" dirty="0" err="1"/>
                        <a:t>личния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bg-BG" sz="2400" u="none" strike="noStrike" kern="1200" baseline="0" dirty="0"/>
                        <a:t>или обществения живот.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400" b="1" u="none" strike="noStrike" kern="1200" baseline="0" dirty="0"/>
                        <a:t>Социална</a:t>
                      </a:r>
                    </a:p>
                    <a:p>
                      <a:r>
                        <a:rPr lang="bg-BG" sz="2400" b="1" u="none" strike="noStrike" kern="1200" baseline="0" dirty="0"/>
                        <a:t>мрежа</a:t>
                      </a:r>
                      <a:endParaRPr lang="bg-B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/>
                        <a:t>В света на </a:t>
                      </a:r>
                      <a:r>
                        <a:rPr lang="ru-RU" sz="2400" u="none" strike="noStrike" kern="1200" baseline="0" dirty="0" err="1"/>
                        <a:t>компютърните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системи</a:t>
                      </a:r>
                      <a:r>
                        <a:rPr lang="ru-RU" sz="2400" u="none" strike="noStrike" kern="1200" baseline="0" dirty="0"/>
                        <a:t> се </a:t>
                      </a:r>
                      <a:r>
                        <a:rPr lang="ru-RU" sz="2400" u="none" strike="noStrike" kern="1200" baseline="0" dirty="0" err="1"/>
                        <a:t>свързва</a:t>
                      </a:r>
                      <a:r>
                        <a:rPr lang="ru-RU" sz="2400" u="none" strike="noStrike" kern="1200" baseline="0" dirty="0"/>
                        <a:t> с онлайн </a:t>
                      </a:r>
                      <a:r>
                        <a:rPr lang="ru-RU" sz="2400" u="none" strike="noStrike" kern="1200" baseline="0" dirty="0" err="1"/>
                        <a:t>платформи</a:t>
                      </a:r>
                      <a:r>
                        <a:rPr lang="ru-RU" sz="2400" u="none" strike="noStrike" kern="1200" baseline="0" dirty="0"/>
                        <a:t> за </a:t>
                      </a:r>
                      <a:r>
                        <a:rPr lang="ru-RU" sz="2400" u="none" strike="noStrike" kern="1200" baseline="0" dirty="0" err="1"/>
                        <a:t>изграждане</a:t>
                      </a:r>
                      <a:r>
                        <a:rPr lang="ru-RU" sz="2400" u="none" strike="noStrike" kern="1200" baseline="0" dirty="0"/>
                        <a:t> на </a:t>
                      </a:r>
                      <a:r>
                        <a:rPr lang="ru-RU" sz="2400" u="none" strike="noStrike" kern="1200" baseline="0" dirty="0" err="1"/>
                        <a:t>социални</a:t>
                      </a:r>
                      <a:r>
                        <a:rPr lang="ru-RU" sz="2400" u="none" strike="noStrike" kern="1200" baseline="0" dirty="0"/>
                        <a:t> взаимоотношения и </a:t>
                      </a:r>
                      <a:r>
                        <a:rPr lang="ru-RU" sz="2400" u="none" strike="noStrike" kern="1200" baseline="0" dirty="0" err="1"/>
                        <a:t>връзки</a:t>
                      </a:r>
                      <a:r>
                        <a:rPr lang="ru-RU" sz="2400" u="none" strike="noStrike" kern="1200" baseline="0" dirty="0"/>
                        <a:t> между хора </a:t>
                      </a:r>
                      <a:r>
                        <a:rPr lang="ru-RU" sz="2400" u="none" strike="noStrike" kern="1200" baseline="0" dirty="0" err="1"/>
                        <a:t>със</a:t>
                      </a:r>
                      <a:r>
                        <a:rPr lang="ru-RU" sz="2400" u="none" strike="noStrike" kern="1200" baseline="0" dirty="0"/>
                        <a:t> сходни </a:t>
                      </a:r>
                      <a:r>
                        <a:rPr lang="ru-RU" sz="2400" u="none" strike="noStrike" kern="1200" baseline="0" dirty="0" err="1"/>
                        <a:t>интереси</a:t>
                      </a:r>
                      <a:r>
                        <a:rPr lang="ru-RU" sz="2400" u="none" strike="noStrike" kern="1200" baseline="0" dirty="0"/>
                        <a:t> и </a:t>
                      </a:r>
                      <a:r>
                        <a:rPr lang="ru-RU" sz="2400" u="none" strike="noStrike" kern="1200" baseline="0" dirty="0" err="1"/>
                        <a:t>дейности</a:t>
                      </a:r>
                      <a:r>
                        <a:rPr lang="ru-RU" sz="2400" u="none" strike="noStrike" kern="1200" baseline="0" dirty="0"/>
                        <a:t>, </a:t>
                      </a:r>
                      <a:r>
                        <a:rPr lang="ru-RU" sz="2400" u="none" strike="noStrike" kern="1200" baseline="0" dirty="0" err="1"/>
                        <a:t>позволяващи</a:t>
                      </a:r>
                      <a:r>
                        <a:rPr lang="ru-RU" sz="2400" u="none" strike="noStrike" kern="1200" baseline="0" dirty="0"/>
                        <a:t> на </a:t>
                      </a:r>
                      <a:r>
                        <a:rPr lang="ru-RU" sz="2400" u="none" strike="noStrike" kern="1200" baseline="0" dirty="0" err="1"/>
                        <a:t>потребителите</a:t>
                      </a:r>
                      <a:r>
                        <a:rPr lang="ru-RU" sz="2400" u="none" strike="noStrike" kern="1200" baseline="0" dirty="0"/>
                        <a:t> да </a:t>
                      </a:r>
                      <a:r>
                        <a:rPr lang="ru-RU" sz="2400" u="none" strike="noStrike" kern="1200" baseline="0" dirty="0" err="1"/>
                        <a:t>участват</a:t>
                      </a:r>
                      <a:r>
                        <a:rPr lang="ru-RU" sz="2400" u="none" strike="noStrike" kern="1200" baseline="0" dirty="0"/>
                        <a:t> в </a:t>
                      </a:r>
                      <a:r>
                        <a:rPr lang="ru-RU" sz="2400" u="none" strike="noStrike" kern="1200" baseline="0" dirty="0" err="1"/>
                        <a:t>дискусии</a:t>
                      </a:r>
                      <a:r>
                        <a:rPr lang="ru-RU" sz="2400" u="none" strike="noStrike" kern="1200" baseline="0" dirty="0"/>
                        <a:t>, </a:t>
                      </a:r>
                      <a:r>
                        <a:rPr lang="ru-RU" sz="2400" u="none" strike="noStrike" kern="1200" baseline="0" dirty="0" err="1"/>
                        <a:t>споделят</a:t>
                      </a:r>
                      <a:r>
                        <a:rPr lang="ru-RU" sz="2400" u="none" strike="noStrike" kern="1200" baseline="0" dirty="0"/>
                        <a:t> идеи, </a:t>
                      </a:r>
                      <a:r>
                        <a:rPr lang="ru-RU" sz="2400" u="none" strike="noStrike" kern="1200" baseline="0" dirty="0" err="1"/>
                        <a:t>организират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събития</a:t>
                      </a:r>
                      <a:r>
                        <a:rPr lang="ru-RU" sz="2400" u="none" strike="noStrike" kern="1200" baseline="0" dirty="0"/>
                        <a:t>, да се </a:t>
                      </a:r>
                      <a:r>
                        <a:rPr lang="ru-RU" sz="2400" u="none" strike="noStrike" kern="1200" baseline="0" dirty="0" err="1"/>
                        <a:t>групират</a:t>
                      </a:r>
                      <a:r>
                        <a:rPr lang="ru-RU" sz="2400" u="none" strike="noStrike" kern="1200" baseline="0" dirty="0"/>
                        <a:t> по </a:t>
                      </a:r>
                      <a:r>
                        <a:rPr lang="ru-RU" sz="2400" u="none" strike="noStrike" kern="1200" baseline="0" dirty="0" err="1"/>
                        <a:t>интереси</a:t>
                      </a:r>
                      <a:r>
                        <a:rPr lang="ru-RU" sz="2400" u="none" strike="noStrike" kern="1200" baseline="0" dirty="0"/>
                        <a:t>, </a:t>
                      </a:r>
                      <a:r>
                        <a:rPr lang="ru-RU" sz="2400" u="none" strike="noStrike" kern="1200" baseline="0" dirty="0" err="1"/>
                        <a:t>играят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игри</a:t>
                      </a:r>
                      <a:r>
                        <a:rPr lang="ru-RU" sz="2400" u="none" strike="noStrike" kern="1200" baseline="0" dirty="0"/>
                        <a:t> и др.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нови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2791896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855" y="2073768"/>
            <a:ext cx="10324290" cy="3379976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Проблемна ситуация</a:t>
            </a:r>
          </a:p>
        </p:txBody>
      </p:sp>
    </p:spTree>
    <p:extLst>
      <p:ext uri="{BB962C8B-B14F-4D97-AF65-F5344CB8AC3E}">
        <p14:creationId xmlns:p14="http://schemas.microsoft.com/office/powerpoint/2010/main" val="302529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Блог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Проучете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Какви типове блогове съществуват?</a:t>
            </a:r>
          </a:p>
          <a:p>
            <a:r>
              <a:rPr lang="bg-BG" dirty="0"/>
              <a:t>Какво е ха</a:t>
            </a:r>
            <a:r>
              <a:rPr lang="ru-RU" dirty="0" err="1"/>
              <a:t>рактерно</a:t>
            </a:r>
            <a:r>
              <a:rPr lang="ru-RU" dirty="0"/>
              <a:t> за </a:t>
            </a:r>
            <a:r>
              <a:rPr lang="ru-RU" dirty="0" err="1"/>
              <a:t>всеки</a:t>
            </a:r>
            <a:r>
              <a:rPr lang="ru-RU" dirty="0"/>
              <a:t> от </a:t>
            </a:r>
            <a:r>
              <a:rPr lang="ru-RU" dirty="0" err="1"/>
              <a:t>тях</a:t>
            </a:r>
            <a:r>
              <a:rPr lang="ru-RU" dirty="0"/>
              <a:t>?</a:t>
            </a:r>
          </a:p>
          <a:p>
            <a:r>
              <a:rPr lang="ru-RU" dirty="0" err="1"/>
              <a:t>Какъв</a:t>
            </a:r>
            <a:r>
              <a:rPr lang="ru-RU" dirty="0"/>
              <a:t> блог би </a:t>
            </a:r>
            <a:r>
              <a:rPr lang="ru-RU" dirty="0" err="1"/>
              <a:t>следвало</a:t>
            </a:r>
            <a:r>
              <a:rPr lang="ru-RU" dirty="0"/>
              <a:t> да се </a:t>
            </a:r>
            <a:r>
              <a:rPr lang="bg-BG" dirty="0"/>
              <a:t>създаде за курса? </a:t>
            </a:r>
          </a:p>
          <a:p>
            <a:r>
              <a:rPr lang="bg-BG" dirty="0"/>
              <a:t>Кой </a:t>
            </a:r>
            <a:r>
              <a:rPr lang="ru-RU" dirty="0" err="1"/>
              <a:t>следва</a:t>
            </a:r>
            <a:r>
              <a:rPr lang="ru-RU" dirty="0"/>
              <a:t> да </a:t>
            </a:r>
            <a:r>
              <a:rPr lang="ru-RU" dirty="0" err="1"/>
              <a:t>има</a:t>
            </a:r>
            <a:r>
              <a:rPr lang="ru-RU" dirty="0"/>
              <a:t> право да чете </a:t>
            </a:r>
            <a:r>
              <a:rPr lang="bg-BG" dirty="0"/>
              <a:t>публикациите? </a:t>
            </a:r>
          </a:p>
          <a:p>
            <a:r>
              <a:rPr lang="bg-BG" dirty="0"/>
              <a:t>А да публикува?</a:t>
            </a:r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/>
              <a:t>Инструменти</a:t>
            </a: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Blogger: </a:t>
            </a:r>
            <a:r>
              <a:rPr lang="en-US" dirty="0">
                <a:hlinkClick r:id="rId3"/>
              </a:rPr>
              <a:t>https://www.blogger.com</a:t>
            </a:r>
            <a:r>
              <a:rPr lang="en-US" dirty="0"/>
              <a:t>  </a:t>
            </a:r>
          </a:p>
          <a:p>
            <a:r>
              <a:rPr lang="en-US" dirty="0"/>
              <a:t>WordPress: </a:t>
            </a:r>
            <a:r>
              <a:rPr lang="en-US" dirty="0">
                <a:hlinkClick r:id="rId4"/>
              </a:rPr>
              <a:t>https://wordpress.com/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Blog</a:t>
            </a:r>
            <a:endParaRPr lang="en-US" dirty="0"/>
          </a:p>
          <a:p>
            <a:r>
              <a:rPr lang="en-US" dirty="0"/>
              <a:t>…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77519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Група в социална мрежа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Проучете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g-BG" dirty="0"/>
              <a:t>Популярни социални мрежи и типове комуникация, за която са подходящи</a:t>
            </a:r>
          </a:p>
          <a:p>
            <a:r>
              <a:rPr lang="bg-BG" dirty="0"/>
              <a:t>Етични норми и правила</a:t>
            </a:r>
          </a:p>
          <a:p>
            <a:r>
              <a:rPr lang="bg-BG" dirty="0"/>
              <a:t>Нива на защита на личната информация</a:t>
            </a:r>
          </a:p>
          <a:p>
            <a:r>
              <a:rPr lang="bg-BG" dirty="0"/>
              <a:t>Настройки за поверителност на личната информация</a:t>
            </a:r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/>
              <a:t>Инструменти</a:t>
            </a: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Google+: </a:t>
            </a:r>
            <a:r>
              <a:rPr lang="en-US" dirty="0">
                <a:hlinkClick r:id="rId3"/>
              </a:rPr>
              <a:t>https://plus.google.com</a:t>
            </a:r>
            <a:r>
              <a:rPr lang="en-US" dirty="0"/>
              <a:t> </a:t>
            </a:r>
          </a:p>
          <a:p>
            <a:r>
              <a:rPr lang="en-US" dirty="0"/>
              <a:t>Facebook: </a:t>
            </a:r>
            <a:r>
              <a:rPr lang="en-US" dirty="0">
                <a:hlinkClick r:id="rId4"/>
              </a:rPr>
              <a:t>https://www.facebook.com/</a:t>
            </a:r>
            <a:r>
              <a:rPr lang="en-US" dirty="0"/>
              <a:t> </a:t>
            </a:r>
          </a:p>
          <a:p>
            <a:r>
              <a:rPr lang="en-US" dirty="0"/>
              <a:t>Twitter: </a:t>
            </a:r>
            <a:r>
              <a:rPr lang="en-US" dirty="0">
                <a:hlinkClick r:id="rId5"/>
              </a:rPr>
              <a:t>https://twitter.com</a:t>
            </a:r>
            <a:r>
              <a:rPr lang="en-US" dirty="0"/>
              <a:t> </a:t>
            </a:r>
          </a:p>
          <a:p>
            <a:r>
              <a:rPr lang="en-US" dirty="0"/>
              <a:t>Edmodo: </a:t>
            </a:r>
            <a:r>
              <a:rPr lang="en-US" dirty="0">
                <a:hlinkClick r:id="rId6"/>
              </a:rPr>
              <a:t>https://www.edmodo.com/</a:t>
            </a:r>
            <a:r>
              <a:rPr lang="en-US" dirty="0"/>
              <a:t> </a:t>
            </a:r>
          </a:p>
          <a:p>
            <a:r>
              <a:rPr lang="en-US" dirty="0"/>
              <a:t>LinkedIn: </a:t>
            </a:r>
            <a:r>
              <a:rPr lang="en-US" dirty="0">
                <a:hlinkClick r:id="rId7"/>
              </a:rPr>
              <a:t>https://www.linkedin.com/</a:t>
            </a:r>
            <a:r>
              <a:rPr lang="en-US" dirty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586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Как да създавате и използвате на групов електронен адрес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Какви средства съществуват за създаване на споделени документи и съвместна работа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Какво представляват средите за електронно обучение</a:t>
            </a:r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831850" y="2305050"/>
            <a:ext cx="10515600" cy="2284413"/>
          </a:xfrm>
          <a:solidFill>
            <a:srgbClr val="1F3D7C"/>
          </a:solidFill>
        </p:spPr>
        <p:txBody>
          <a:bodyPr>
            <a:noAutofit/>
          </a:bodyPr>
          <a:lstStyle/>
          <a:p>
            <a:r>
              <a:rPr lang="bg-BG" sz="3600" b="1" dirty="0"/>
              <a:t>1.2. Среди и средства за споделена работа</a:t>
            </a:r>
            <a:br>
              <a:rPr lang="bg-BG" sz="3600" b="1" dirty="0"/>
            </a:br>
            <a:r>
              <a:rPr lang="bg-BG" sz="3600" b="1" dirty="0"/>
              <a:t>        Упражнение: </a:t>
            </a:r>
            <a:r>
              <a:rPr lang="bg-BG" sz="3600" dirty="0"/>
              <a:t>… и </a:t>
            </a:r>
            <a:r>
              <a:rPr lang="bg-BG" sz="3600" b="1" dirty="0"/>
              <a:t>споделена съвместна работа</a:t>
            </a:r>
          </a:p>
        </p:txBody>
      </p:sp>
    </p:spTree>
    <p:extLst>
      <p:ext uri="{BB962C8B-B14F-4D97-AF65-F5344CB8AC3E}">
        <p14:creationId xmlns:p14="http://schemas.microsoft.com/office/powerpoint/2010/main" val="2267752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1423</Words>
  <Application>Microsoft Office PowerPoint</Application>
  <PresentationFormat>Widescreen</PresentationFormat>
  <Paragraphs>212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тема</vt:lpstr>
      <vt:lpstr>Компютърни мрежи и услуги</vt:lpstr>
      <vt:lpstr>Теми в 8. клас</vt:lpstr>
      <vt:lpstr>Теми в 9. клас</vt:lpstr>
      <vt:lpstr>1.1. Информационни технологии за социално общуване         Упражнение: Информационни технологии за социално общуване и …</vt:lpstr>
      <vt:lpstr>нови понятия</vt:lpstr>
      <vt:lpstr>Проблемна ситуация</vt:lpstr>
      <vt:lpstr>Блог</vt:lpstr>
      <vt:lpstr>Група в социална мрежа</vt:lpstr>
      <vt:lpstr>1.2. Среди и средства за споделена работа         Упражнение: … и споделена съвместна работа</vt:lpstr>
      <vt:lpstr>нови понятия</vt:lpstr>
      <vt:lpstr>Проблемна ситуация</vt:lpstr>
      <vt:lpstr>Задание – създаване на анкета</vt:lpstr>
      <vt:lpstr>1.3. Ефективно търсене на информация         Упражнение: Ефективно търсене и среди за електронно обучение</vt:lpstr>
      <vt:lpstr>нови понятия</vt:lpstr>
      <vt:lpstr>Проблемна ситуация</vt:lpstr>
      <vt:lpstr>Инструменти за търсене в Windows</vt:lpstr>
      <vt:lpstr>Маски</vt:lpstr>
      <vt:lpstr>Търсене в интернет</vt:lpstr>
      <vt:lpstr>Критичност и прецизност</vt:lpstr>
      <vt:lpstr>Електронни среди за обучение</vt:lpstr>
      <vt:lpstr>Създаване и модериране на онлайн сесия</vt:lpstr>
      <vt:lpstr>Методически бележки</vt:lpstr>
      <vt:lpstr>Предизвикателства и възможности</vt:lpstr>
      <vt:lpstr>Оценяване на постиженията </vt:lpstr>
      <vt:lpstr>Тест за самооценка</vt:lpstr>
      <vt:lpstr>Практически задачи</vt:lpstr>
      <vt:lpstr>За портфолио</vt:lpstr>
      <vt:lpstr>Критериална матрица за оценка на портфолио</vt:lpstr>
      <vt:lpstr>Готови ли сте за следващата тема?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Miroslava Nikolova</dc:creator>
  <cp:lastModifiedBy>N_Nikolova</cp:lastModifiedBy>
  <cp:revision>166</cp:revision>
  <dcterms:created xsi:type="dcterms:W3CDTF">2017-07-05T08:00:02Z</dcterms:created>
  <dcterms:modified xsi:type="dcterms:W3CDTF">2024-02-15T12:43:49Z</dcterms:modified>
</cp:coreProperties>
</file>