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97" r:id="rId2"/>
    <p:sldId id="298" r:id="rId3"/>
    <p:sldId id="345" r:id="rId4"/>
    <p:sldId id="299" r:id="rId5"/>
    <p:sldId id="335" r:id="rId6"/>
    <p:sldId id="301" r:id="rId7"/>
    <p:sldId id="337" r:id="rId8"/>
    <p:sldId id="341" r:id="rId9"/>
    <p:sldId id="336" r:id="rId10"/>
    <p:sldId id="342" r:id="rId11"/>
    <p:sldId id="343" r:id="rId12"/>
    <p:sldId id="307" r:id="rId13"/>
    <p:sldId id="308" r:id="rId14"/>
    <p:sldId id="338" r:id="rId15"/>
    <p:sldId id="339" r:id="rId16"/>
    <p:sldId id="340" r:id="rId17"/>
    <p:sldId id="322" r:id="rId18"/>
    <p:sldId id="323" r:id="rId19"/>
    <p:sldId id="324" r:id="rId20"/>
    <p:sldId id="325" r:id="rId21"/>
    <p:sldId id="344" r:id="rId22"/>
    <p:sldId id="353" r:id="rId23"/>
    <p:sldId id="348" r:id="rId24"/>
    <p:sldId id="354" r:id="rId25"/>
    <p:sldId id="356" r:id="rId26"/>
    <p:sldId id="355" r:id="rId27"/>
    <p:sldId id="369" r:id="rId28"/>
    <p:sldId id="357" r:id="rId29"/>
    <p:sldId id="358" r:id="rId30"/>
    <p:sldId id="349" r:id="rId31"/>
    <p:sldId id="359" r:id="rId32"/>
    <p:sldId id="360" r:id="rId33"/>
    <p:sldId id="362" r:id="rId34"/>
    <p:sldId id="361" r:id="rId35"/>
    <p:sldId id="363" r:id="rId36"/>
    <p:sldId id="350" r:id="rId37"/>
    <p:sldId id="364" r:id="rId38"/>
    <p:sldId id="365" r:id="rId39"/>
    <p:sldId id="366" r:id="rId40"/>
    <p:sldId id="367" r:id="rId41"/>
    <p:sldId id="351" r:id="rId42"/>
    <p:sldId id="368" r:id="rId43"/>
    <p:sldId id="370" r:id="rId44"/>
    <p:sldId id="371" r:id="rId45"/>
    <p:sldId id="372" r:id="rId46"/>
    <p:sldId id="352" r:id="rId47"/>
    <p:sldId id="374" r:id="rId48"/>
    <p:sldId id="373" r:id="rId49"/>
    <p:sldId id="375" r:id="rId50"/>
    <p:sldId id="304" r:id="rId51"/>
    <p:sldId id="315" r:id="rId52"/>
    <p:sldId id="331" r:id="rId53"/>
    <p:sldId id="305" r:id="rId54"/>
    <p:sldId id="316" r:id="rId55"/>
    <p:sldId id="377" r:id="rId56"/>
    <p:sldId id="376" r:id="rId57"/>
    <p:sldId id="266" r:id="rId5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8FD14538-7B80-4163-8474-F02737388494}">
          <p14:sldIdLst>
            <p14:sldId id="297"/>
            <p14:sldId id="298"/>
          </p14:sldIdLst>
        </p14:section>
        <p14:section name="Учебно съдържание" id="{82867373-8883-4157-8F7D-8375F49838D8}">
          <p14:sldIdLst>
            <p14:sldId id="345"/>
            <p14:sldId id="299"/>
            <p14:sldId id="335"/>
            <p14:sldId id="301"/>
            <p14:sldId id="337"/>
            <p14:sldId id="341"/>
            <p14:sldId id="336"/>
            <p14:sldId id="342"/>
            <p14:sldId id="343"/>
            <p14:sldId id="307"/>
            <p14:sldId id="308"/>
            <p14:sldId id="338"/>
            <p14:sldId id="339"/>
            <p14:sldId id="340"/>
            <p14:sldId id="322"/>
            <p14:sldId id="323"/>
            <p14:sldId id="324"/>
            <p14:sldId id="325"/>
            <p14:sldId id="344"/>
            <p14:sldId id="353"/>
            <p14:sldId id="348"/>
            <p14:sldId id="354"/>
            <p14:sldId id="356"/>
            <p14:sldId id="355"/>
            <p14:sldId id="369"/>
            <p14:sldId id="357"/>
            <p14:sldId id="358"/>
            <p14:sldId id="349"/>
            <p14:sldId id="359"/>
            <p14:sldId id="360"/>
            <p14:sldId id="362"/>
            <p14:sldId id="361"/>
            <p14:sldId id="363"/>
            <p14:sldId id="350"/>
            <p14:sldId id="364"/>
            <p14:sldId id="365"/>
            <p14:sldId id="366"/>
            <p14:sldId id="367"/>
            <p14:sldId id="351"/>
            <p14:sldId id="368"/>
            <p14:sldId id="370"/>
            <p14:sldId id="371"/>
            <p14:sldId id="372"/>
          </p14:sldIdLst>
        </p14:section>
        <p14:section name="Untitled Section" id="{DE085D68-A0A5-49FD-AB15-E903592142BF}">
          <p14:sldIdLst>
            <p14:sldId id="352"/>
            <p14:sldId id="374"/>
            <p14:sldId id="373"/>
            <p14:sldId id="375"/>
          </p14:sldIdLst>
        </p14:section>
        <p14:section name="Методически бележки" id="{AAA329DA-AAB3-41E3-9A20-99C36A507FEC}">
          <p14:sldIdLst>
            <p14:sldId id="304"/>
            <p14:sldId id="315"/>
            <p14:sldId id="331"/>
          </p14:sldIdLst>
        </p14:section>
        <p14:section name="Проверка и оценка на постиженията" id="{89C9B548-DE40-435A-B429-17C15E20E4C9}">
          <p14:sldIdLst>
            <p14:sldId id="305"/>
            <p14:sldId id="316"/>
            <p14:sldId id="377"/>
            <p14:sldId id="376"/>
          </p14:sldIdLst>
        </p14:section>
        <p14:section name="Край" id="{A5B9EC67-1923-4615-9D2A-37113740CF05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ECBF8-0C4B-DA84-17C2-49EB91D0143C}" v="531" dt="2024-02-14T13:12:40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609" autoAdjust="0"/>
  </p:normalViewPr>
  <p:slideViewPr>
    <p:cSldViewPr snapToGrid="0">
      <p:cViewPr varScale="1">
        <p:scale>
          <a:sx n="76" d="100"/>
          <a:sy n="7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3B521-E595-4F04-923C-BDFA0C48EC2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3F1E61DC-994E-439F-8AE6-E7E217AE2B4A}">
      <dgm:prSet phldrT="[Text]"/>
      <dgm:spPr/>
      <dgm:t>
        <a:bodyPr/>
        <a:lstStyle/>
        <a:p>
          <a:pPr algn="l"/>
          <a:r>
            <a:rPr lang="bg-BG" dirty="0"/>
            <a:t>Урок </a:t>
          </a:r>
          <a:r>
            <a:rPr lang="en-US" dirty="0"/>
            <a:t>4</a:t>
          </a:r>
          <a:r>
            <a:rPr lang="bg-BG" dirty="0"/>
            <a:t>.1.</a:t>
          </a:r>
        </a:p>
      </dgm:t>
    </dgm:pt>
    <dgm:pt modelId="{773CB163-5BDF-4737-8EB9-88E8DB99269C}" type="parTrans" cxnId="{636D0310-328C-4C37-A720-BADD00540E27}">
      <dgm:prSet/>
      <dgm:spPr/>
      <dgm:t>
        <a:bodyPr/>
        <a:lstStyle/>
        <a:p>
          <a:endParaRPr lang="bg-BG"/>
        </a:p>
      </dgm:t>
    </dgm:pt>
    <dgm:pt modelId="{CF52AFAB-F7C9-41F0-90B4-9AF57C5A785E}" type="sibTrans" cxnId="{636D0310-328C-4C37-A720-BADD00540E27}">
      <dgm:prSet/>
      <dgm:spPr/>
      <dgm:t>
        <a:bodyPr/>
        <a:lstStyle/>
        <a:p>
          <a:endParaRPr lang="bg-BG"/>
        </a:p>
      </dgm:t>
    </dgm:pt>
    <dgm:pt modelId="{F2882867-270F-454F-8E83-99DF71EABE11}">
      <dgm:prSet phldrT="[Text]"/>
      <dgm:spPr/>
      <dgm:t>
        <a:bodyPr/>
        <a:lstStyle/>
        <a:p>
          <a:pPr algn="l"/>
          <a:r>
            <a:rPr lang="bg-BG" dirty="0"/>
            <a:t>Урок </a:t>
          </a:r>
          <a:r>
            <a:rPr lang="en-US" dirty="0"/>
            <a:t>4.</a:t>
          </a:r>
          <a:r>
            <a:rPr lang="bg-BG" dirty="0"/>
            <a:t>2. </a:t>
          </a:r>
        </a:p>
      </dgm:t>
    </dgm:pt>
    <dgm:pt modelId="{000F5713-9AA4-4A5A-96F5-F0920C1B9C06}" type="parTrans" cxnId="{D02B089C-251B-4CB5-8653-44412FB85B69}">
      <dgm:prSet/>
      <dgm:spPr/>
      <dgm:t>
        <a:bodyPr/>
        <a:lstStyle/>
        <a:p>
          <a:endParaRPr lang="bg-BG"/>
        </a:p>
      </dgm:t>
    </dgm:pt>
    <dgm:pt modelId="{1838CB93-B52B-4FEF-8875-B05223DC8483}" type="sibTrans" cxnId="{D02B089C-251B-4CB5-8653-44412FB85B69}">
      <dgm:prSet/>
      <dgm:spPr/>
      <dgm:t>
        <a:bodyPr/>
        <a:lstStyle/>
        <a:p>
          <a:endParaRPr lang="bg-BG"/>
        </a:p>
      </dgm:t>
    </dgm:pt>
    <dgm:pt modelId="{39C3F2D5-A118-47EC-80EA-8D447AC1D2CE}">
      <dgm:prSet phldrT="[Text]"/>
      <dgm:spPr/>
      <dgm:t>
        <a:bodyPr/>
        <a:lstStyle/>
        <a:p>
          <a:pPr algn="l"/>
          <a:r>
            <a:rPr lang="bg-BG" dirty="0"/>
            <a:t>Урок </a:t>
          </a:r>
          <a:r>
            <a:rPr lang="en-US" dirty="0"/>
            <a:t>4</a:t>
          </a:r>
          <a:r>
            <a:rPr lang="bg-BG" dirty="0"/>
            <a:t>.3. </a:t>
          </a:r>
        </a:p>
      </dgm:t>
    </dgm:pt>
    <dgm:pt modelId="{5EC0CCAF-E390-4569-91FD-050A1BA0F7E6}" type="parTrans" cxnId="{1BFA41F3-D34D-489A-8442-243A22739CE6}">
      <dgm:prSet/>
      <dgm:spPr/>
      <dgm:t>
        <a:bodyPr/>
        <a:lstStyle/>
        <a:p>
          <a:endParaRPr lang="bg-BG"/>
        </a:p>
      </dgm:t>
    </dgm:pt>
    <dgm:pt modelId="{705CE984-6AE8-4EEA-BFE5-EB457EBC4781}" type="sibTrans" cxnId="{1BFA41F3-D34D-489A-8442-243A22739CE6}">
      <dgm:prSet/>
      <dgm:spPr/>
      <dgm:t>
        <a:bodyPr/>
        <a:lstStyle/>
        <a:p>
          <a:endParaRPr lang="bg-BG"/>
        </a:p>
      </dgm:t>
    </dgm:pt>
    <dgm:pt modelId="{C1CDFA1E-8953-4FAC-B2BF-F8F7D8B87C4F}">
      <dgm:prSet phldrT="[Text]" custT="1"/>
      <dgm:spPr/>
      <dgm:t>
        <a:bodyPr/>
        <a:lstStyle/>
        <a:p>
          <a:pPr algn="l"/>
          <a:r>
            <a:rPr lang="ru-RU" sz="2400" dirty="0" err="1"/>
            <a:t>Специализирани</a:t>
          </a:r>
          <a:r>
            <a:rPr lang="ru-RU" sz="2400" dirty="0"/>
            <a:t> </a:t>
          </a:r>
          <a:r>
            <a:rPr lang="ru-RU" sz="2400" dirty="0" err="1"/>
            <a:t>софтуерни</a:t>
          </a:r>
          <a:r>
            <a:rPr lang="ru-RU" sz="2400" dirty="0"/>
            <a:t> средства за </a:t>
          </a:r>
          <a:r>
            <a:rPr lang="ru-RU" sz="2400" dirty="0" err="1"/>
            <a:t>създаване</a:t>
          </a:r>
          <a:r>
            <a:rPr lang="ru-RU" sz="2400" dirty="0"/>
            <a:t> на </a:t>
          </a:r>
          <a:r>
            <a:rPr lang="ru-RU" sz="2400" dirty="0" err="1"/>
            <a:t>уеб</a:t>
          </a:r>
          <a:r>
            <a:rPr lang="ru-RU" sz="2400" dirty="0"/>
            <a:t> </a:t>
          </a:r>
          <a:r>
            <a:rPr lang="ru-RU" sz="2400" dirty="0" err="1"/>
            <a:t>сайтове</a:t>
          </a:r>
          <a:endParaRPr lang="bg-BG" sz="2400" dirty="0"/>
        </a:p>
      </dgm:t>
    </dgm:pt>
    <dgm:pt modelId="{820B125E-0321-46FD-8CA9-D7538D180445}" type="parTrans" cxnId="{9BC13B78-55EF-43A7-8268-EABB224E3CA8}">
      <dgm:prSet/>
      <dgm:spPr/>
      <dgm:t>
        <a:bodyPr/>
        <a:lstStyle/>
        <a:p>
          <a:endParaRPr lang="bg-BG"/>
        </a:p>
      </dgm:t>
    </dgm:pt>
    <dgm:pt modelId="{C5D3370F-D780-4851-90B9-1184DA304428}" type="sibTrans" cxnId="{9BC13B78-55EF-43A7-8268-EABB224E3CA8}">
      <dgm:prSet/>
      <dgm:spPr/>
      <dgm:t>
        <a:bodyPr/>
        <a:lstStyle/>
        <a:p>
          <a:endParaRPr lang="bg-BG"/>
        </a:p>
      </dgm:t>
    </dgm:pt>
    <dgm:pt modelId="{8FAF0680-BA8D-4BEC-BD29-B794C9D2F543}">
      <dgm:prSet phldrT="[Text]" custT="1"/>
      <dgm:spPr/>
      <dgm:t>
        <a:bodyPr/>
        <a:lstStyle/>
        <a:p>
          <a:r>
            <a:rPr lang="ru-RU" sz="2400" dirty="0" err="1"/>
            <a:t>Проектиране</a:t>
          </a:r>
          <a:r>
            <a:rPr lang="ru-RU" sz="2400" dirty="0"/>
            <a:t> на статичен </a:t>
          </a:r>
          <a:r>
            <a:rPr lang="ru-RU" sz="2400" dirty="0" err="1"/>
            <a:t>уеб</a:t>
          </a:r>
          <a:r>
            <a:rPr lang="ru-RU" sz="2400" dirty="0"/>
            <a:t> сайт</a:t>
          </a:r>
          <a:endParaRPr lang="bg-BG" sz="2400" dirty="0"/>
        </a:p>
      </dgm:t>
    </dgm:pt>
    <dgm:pt modelId="{FC510659-14FD-403D-8D4A-DD3017F36EDF}" type="parTrans" cxnId="{C13575EA-FBDA-49CF-A8F7-6E6971035D0D}">
      <dgm:prSet/>
      <dgm:spPr/>
      <dgm:t>
        <a:bodyPr/>
        <a:lstStyle/>
        <a:p>
          <a:endParaRPr lang="bg-BG"/>
        </a:p>
      </dgm:t>
    </dgm:pt>
    <dgm:pt modelId="{72D6DB34-49EF-409B-8FAA-9E301BC1498F}" type="sibTrans" cxnId="{C13575EA-FBDA-49CF-A8F7-6E6971035D0D}">
      <dgm:prSet/>
      <dgm:spPr/>
      <dgm:t>
        <a:bodyPr/>
        <a:lstStyle/>
        <a:p>
          <a:endParaRPr lang="bg-BG"/>
        </a:p>
      </dgm:t>
    </dgm:pt>
    <dgm:pt modelId="{7C9F3147-038D-4F98-A385-289D281B8822}">
      <dgm:prSet phldrT="[Text]" custT="1"/>
      <dgm:spPr/>
      <dgm:t>
        <a:bodyPr/>
        <a:lstStyle/>
        <a:p>
          <a:r>
            <a:rPr lang="ru-RU" sz="2400" dirty="0" err="1"/>
            <a:t>Създаване</a:t>
          </a:r>
          <a:r>
            <a:rPr lang="ru-RU" sz="2400" dirty="0"/>
            <a:t> на структура, визуален дизайн и </a:t>
          </a:r>
          <a:r>
            <a:rPr lang="ru-RU" sz="2400" dirty="0" err="1"/>
            <a:t>навигационна</a:t>
          </a:r>
          <a:r>
            <a:rPr lang="ru-RU" sz="2400" dirty="0"/>
            <a:t> система на сайт</a:t>
          </a:r>
          <a:endParaRPr lang="bg-BG" sz="2400" dirty="0"/>
        </a:p>
      </dgm:t>
    </dgm:pt>
    <dgm:pt modelId="{4DC23CB5-5F58-4465-A258-1548D372AD0F}" type="parTrans" cxnId="{DF19CE97-AFE7-4F42-8099-A70E22EBF3FB}">
      <dgm:prSet/>
      <dgm:spPr/>
      <dgm:t>
        <a:bodyPr/>
        <a:lstStyle/>
        <a:p>
          <a:endParaRPr lang="bg-BG"/>
        </a:p>
      </dgm:t>
    </dgm:pt>
    <dgm:pt modelId="{4B91F92B-0A53-4D4F-BD30-D6A62DF43FEA}" type="sibTrans" cxnId="{DF19CE97-AFE7-4F42-8099-A70E22EBF3FB}">
      <dgm:prSet/>
      <dgm:spPr/>
      <dgm:t>
        <a:bodyPr/>
        <a:lstStyle/>
        <a:p>
          <a:endParaRPr lang="bg-BG"/>
        </a:p>
      </dgm:t>
    </dgm:pt>
    <dgm:pt modelId="{DE8EE1A6-73FA-47A8-921D-159EEB9B3ACA}">
      <dgm:prSet phldrT="[Text]"/>
      <dgm:spPr/>
      <dgm:t>
        <a:bodyPr/>
        <a:lstStyle/>
        <a:p>
          <a:pPr algn="l"/>
          <a:r>
            <a:rPr lang="bg-BG" dirty="0"/>
            <a:t>Уроци </a:t>
          </a:r>
          <a:r>
            <a:rPr lang="en-US" dirty="0"/>
            <a:t>4</a:t>
          </a:r>
          <a:r>
            <a:rPr lang="bg-BG" dirty="0"/>
            <a:t>.4.</a:t>
          </a:r>
        </a:p>
      </dgm:t>
    </dgm:pt>
    <dgm:pt modelId="{E3E6D5C2-F97C-41F6-A506-56CEFF412659}" type="parTrans" cxnId="{8075E631-481D-4894-A08E-19F27A33029E}">
      <dgm:prSet/>
      <dgm:spPr/>
      <dgm:t>
        <a:bodyPr/>
        <a:lstStyle/>
        <a:p>
          <a:endParaRPr lang="bg-BG"/>
        </a:p>
      </dgm:t>
    </dgm:pt>
    <dgm:pt modelId="{625D3F6B-12BA-446B-827D-E5D92CD3AF40}" type="sibTrans" cxnId="{8075E631-481D-4894-A08E-19F27A33029E}">
      <dgm:prSet/>
      <dgm:spPr/>
      <dgm:t>
        <a:bodyPr/>
        <a:lstStyle/>
        <a:p>
          <a:endParaRPr lang="bg-BG"/>
        </a:p>
      </dgm:t>
    </dgm:pt>
    <dgm:pt modelId="{5E7C2BBA-EB2F-4D35-9669-F6B6316B1649}">
      <dgm:prSet phldrT="[Text]" custT="1"/>
      <dgm:spPr/>
      <dgm:t>
        <a:bodyPr/>
        <a:lstStyle/>
        <a:p>
          <a:r>
            <a:rPr lang="ru-RU" sz="2400" dirty="0" err="1"/>
            <a:t>Създаване</a:t>
          </a:r>
          <a:r>
            <a:rPr lang="ru-RU" sz="2400" dirty="0"/>
            <a:t> и </a:t>
          </a:r>
          <a:r>
            <a:rPr lang="ru-RU" sz="2400" dirty="0" err="1"/>
            <a:t>интегриране</a:t>
          </a:r>
          <a:r>
            <a:rPr lang="ru-RU" sz="2400" dirty="0"/>
            <a:t> на </a:t>
          </a:r>
          <a:r>
            <a:rPr lang="ru-RU" sz="2400" dirty="0" err="1"/>
            <a:t>компонентите</a:t>
          </a:r>
          <a:r>
            <a:rPr lang="ru-RU" sz="2400" dirty="0"/>
            <a:t> на уеб сайт</a:t>
          </a:r>
          <a:r>
            <a:rPr lang="en-US" sz="2400" dirty="0"/>
            <a:t> </a:t>
          </a:r>
          <a:r>
            <a:rPr lang="bg-BG" sz="2400" dirty="0"/>
            <a:t> </a:t>
          </a:r>
          <a:r>
            <a:rPr lang="ru-RU" sz="2400" dirty="0"/>
            <a:t>(4 урока)</a:t>
          </a:r>
          <a:endParaRPr lang="bg-BG" sz="2400" dirty="0"/>
        </a:p>
      </dgm:t>
    </dgm:pt>
    <dgm:pt modelId="{DBFE1345-37FC-490A-99B1-026BE1DA0E5A}" type="parTrans" cxnId="{12358499-D43E-4631-8F62-7FA2E62B3C99}">
      <dgm:prSet/>
      <dgm:spPr/>
      <dgm:t>
        <a:bodyPr/>
        <a:lstStyle/>
        <a:p>
          <a:endParaRPr lang="bg-BG"/>
        </a:p>
      </dgm:t>
    </dgm:pt>
    <dgm:pt modelId="{A5D2C6F4-44E6-4503-ABB9-FC3F13EAA824}" type="sibTrans" cxnId="{12358499-D43E-4631-8F62-7FA2E62B3C99}">
      <dgm:prSet/>
      <dgm:spPr/>
      <dgm:t>
        <a:bodyPr/>
        <a:lstStyle/>
        <a:p>
          <a:endParaRPr lang="bg-BG"/>
        </a:p>
      </dgm:t>
    </dgm:pt>
    <dgm:pt modelId="{E98979E2-978F-45A1-A16F-A1FE48611965}">
      <dgm:prSet phldrT="[Text]"/>
      <dgm:spPr/>
      <dgm:t>
        <a:bodyPr/>
        <a:lstStyle/>
        <a:p>
          <a:pPr algn="l"/>
          <a:r>
            <a:rPr lang="bg-BG" dirty="0"/>
            <a:t>Урок 4.5. </a:t>
          </a:r>
        </a:p>
      </dgm:t>
    </dgm:pt>
    <dgm:pt modelId="{56382673-AB2B-43DB-BF8B-64E83C5649A9}" type="parTrans" cxnId="{63B11088-024B-41D2-9670-1534E79E2A12}">
      <dgm:prSet/>
      <dgm:spPr/>
      <dgm:t>
        <a:bodyPr/>
        <a:lstStyle/>
        <a:p>
          <a:endParaRPr lang="bg-BG"/>
        </a:p>
      </dgm:t>
    </dgm:pt>
    <dgm:pt modelId="{2AD4E3B5-8F7A-4444-A88F-B3A99F972667}" type="sibTrans" cxnId="{63B11088-024B-41D2-9670-1534E79E2A12}">
      <dgm:prSet/>
      <dgm:spPr/>
      <dgm:t>
        <a:bodyPr/>
        <a:lstStyle/>
        <a:p>
          <a:endParaRPr lang="bg-BG"/>
        </a:p>
      </dgm:t>
    </dgm:pt>
    <dgm:pt modelId="{5B222ED5-79E2-40D3-A2F6-263BA55D4161}">
      <dgm:prSet phldrT="[Text]" custT="1"/>
      <dgm:spPr/>
      <dgm:t>
        <a:bodyPr/>
        <a:lstStyle/>
        <a:p>
          <a:r>
            <a:rPr lang="bg-BG" sz="2400" dirty="0"/>
            <a:t>Публикуване на уеб сайт в интернет</a:t>
          </a:r>
        </a:p>
      </dgm:t>
    </dgm:pt>
    <dgm:pt modelId="{493C5251-3B8E-44C1-8CF1-9F8125AE2465}" type="parTrans" cxnId="{12C730BA-497A-4867-A942-F708916EF2AD}">
      <dgm:prSet/>
      <dgm:spPr/>
      <dgm:t>
        <a:bodyPr/>
        <a:lstStyle/>
        <a:p>
          <a:endParaRPr lang="bg-BG"/>
        </a:p>
      </dgm:t>
    </dgm:pt>
    <dgm:pt modelId="{4DD4811E-73F8-457B-B791-BC9CD2D864A6}" type="sibTrans" cxnId="{12C730BA-497A-4867-A942-F708916EF2AD}">
      <dgm:prSet/>
      <dgm:spPr/>
      <dgm:t>
        <a:bodyPr/>
        <a:lstStyle/>
        <a:p>
          <a:endParaRPr lang="bg-BG"/>
        </a:p>
      </dgm:t>
    </dgm:pt>
    <dgm:pt modelId="{F72C8EEF-9ECD-4724-ACB5-9079E3AF2BD0}" type="pres">
      <dgm:prSet presAssocID="{2FD3B521-E595-4F04-923C-BDFA0C48EC2E}" presName="Name0" presStyleCnt="0">
        <dgm:presLayoutVars>
          <dgm:dir/>
          <dgm:animLvl val="lvl"/>
          <dgm:resizeHandles val="exact"/>
        </dgm:presLayoutVars>
      </dgm:prSet>
      <dgm:spPr/>
    </dgm:pt>
    <dgm:pt modelId="{A8F54EFC-795D-41AE-8BCC-0C3A7BB67F71}" type="pres">
      <dgm:prSet presAssocID="{3F1E61DC-994E-439F-8AE6-E7E217AE2B4A}" presName="linNode" presStyleCnt="0"/>
      <dgm:spPr/>
    </dgm:pt>
    <dgm:pt modelId="{6118A236-6BBA-46A8-9832-3502819C51B2}" type="pres">
      <dgm:prSet presAssocID="{3F1E61DC-994E-439F-8AE6-E7E217AE2B4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81DA1D2-17B7-4AB8-AB7B-C36FA7B9C1B3}" type="pres">
      <dgm:prSet presAssocID="{3F1E61DC-994E-439F-8AE6-E7E217AE2B4A}" presName="descendantText" presStyleLbl="alignAccFollowNode1" presStyleIdx="0" presStyleCnt="5">
        <dgm:presLayoutVars>
          <dgm:bulletEnabled val="1"/>
        </dgm:presLayoutVars>
      </dgm:prSet>
      <dgm:spPr/>
    </dgm:pt>
    <dgm:pt modelId="{B1768059-4F1E-45C0-A9FF-B8AC3A287656}" type="pres">
      <dgm:prSet presAssocID="{CF52AFAB-F7C9-41F0-90B4-9AF57C5A785E}" presName="sp" presStyleCnt="0"/>
      <dgm:spPr/>
    </dgm:pt>
    <dgm:pt modelId="{46CDC5C2-8E38-4D87-9CE6-2D08CEE31A69}" type="pres">
      <dgm:prSet presAssocID="{F2882867-270F-454F-8E83-99DF71EABE11}" presName="linNode" presStyleCnt="0"/>
      <dgm:spPr/>
    </dgm:pt>
    <dgm:pt modelId="{AE9A63A7-9A70-4A52-A98C-11632B670F74}" type="pres">
      <dgm:prSet presAssocID="{F2882867-270F-454F-8E83-99DF71EABE11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8F0FD94-0456-49DF-8D46-2AB2AB5ADA78}" type="pres">
      <dgm:prSet presAssocID="{F2882867-270F-454F-8E83-99DF71EABE11}" presName="descendantText" presStyleLbl="alignAccFollowNode1" presStyleIdx="1" presStyleCnt="5">
        <dgm:presLayoutVars>
          <dgm:bulletEnabled val="1"/>
        </dgm:presLayoutVars>
      </dgm:prSet>
      <dgm:spPr/>
    </dgm:pt>
    <dgm:pt modelId="{850808EC-CB5F-43C3-BF89-4F821254A695}" type="pres">
      <dgm:prSet presAssocID="{1838CB93-B52B-4FEF-8875-B05223DC8483}" presName="sp" presStyleCnt="0"/>
      <dgm:spPr/>
    </dgm:pt>
    <dgm:pt modelId="{9CC1DC19-0372-436E-B808-58367D4AD328}" type="pres">
      <dgm:prSet presAssocID="{39C3F2D5-A118-47EC-80EA-8D447AC1D2CE}" presName="linNode" presStyleCnt="0"/>
      <dgm:spPr/>
    </dgm:pt>
    <dgm:pt modelId="{04E5FD9C-5114-45F6-AF4B-A8393A11993F}" type="pres">
      <dgm:prSet presAssocID="{39C3F2D5-A118-47EC-80EA-8D447AC1D2C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0F4FD5C3-19DA-46F4-897F-9C5B08392F2D}" type="pres">
      <dgm:prSet presAssocID="{39C3F2D5-A118-47EC-80EA-8D447AC1D2CE}" presName="descendantText" presStyleLbl="alignAccFollowNode1" presStyleIdx="2" presStyleCnt="5">
        <dgm:presLayoutVars>
          <dgm:bulletEnabled val="1"/>
        </dgm:presLayoutVars>
      </dgm:prSet>
      <dgm:spPr/>
    </dgm:pt>
    <dgm:pt modelId="{BB278C33-E08B-44A8-BAFC-3F7E4BD2E16B}" type="pres">
      <dgm:prSet presAssocID="{705CE984-6AE8-4EEA-BFE5-EB457EBC4781}" presName="sp" presStyleCnt="0"/>
      <dgm:spPr/>
    </dgm:pt>
    <dgm:pt modelId="{3516D027-4FB5-4B11-B2C6-1AC792DB5BB0}" type="pres">
      <dgm:prSet presAssocID="{DE8EE1A6-73FA-47A8-921D-159EEB9B3ACA}" presName="linNode" presStyleCnt="0"/>
      <dgm:spPr/>
    </dgm:pt>
    <dgm:pt modelId="{1641E932-4ACB-4176-A1C7-661D434CFA37}" type="pres">
      <dgm:prSet presAssocID="{DE8EE1A6-73FA-47A8-921D-159EEB9B3ACA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FCA1914-801B-489A-A2F9-B970E5D01D8E}" type="pres">
      <dgm:prSet presAssocID="{DE8EE1A6-73FA-47A8-921D-159EEB9B3ACA}" presName="descendantText" presStyleLbl="alignAccFollowNode1" presStyleIdx="3" presStyleCnt="5">
        <dgm:presLayoutVars>
          <dgm:bulletEnabled val="1"/>
        </dgm:presLayoutVars>
      </dgm:prSet>
      <dgm:spPr/>
    </dgm:pt>
    <dgm:pt modelId="{16EA8A0A-05E2-4A18-A3A3-ED80985107A7}" type="pres">
      <dgm:prSet presAssocID="{625D3F6B-12BA-446B-827D-E5D92CD3AF40}" presName="sp" presStyleCnt="0"/>
      <dgm:spPr/>
    </dgm:pt>
    <dgm:pt modelId="{07068C68-F444-4383-BEBF-493E4279BE2E}" type="pres">
      <dgm:prSet presAssocID="{E98979E2-978F-45A1-A16F-A1FE48611965}" presName="linNode" presStyleCnt="0"/>
      <dgm:spPr/>
    </dgm:pt>
    <dgm:pt modelId="{37F7F784-F89C-4EE3-9907-63BDE8E7DADF}" type="pres">
      <dgm:prSet presAssocID="{E98979E2-978F-45A1-A16F-A1FE4861196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ABE3E23C-41BB-446D-8B58-677589DBBE1B}" type="pres">
      <dgm:prSet presAssocID="{E98979E2-978F-45A1-A16F-A1FE48611965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636D0310-328C-4C37-A720-BADD00540E27}" srcId="{2FD3B521-E595-4F04-923C-BDFA0C48EC2E}" destId="{3F1E61DC-994E-439F-8AE6-E7E217AE2B4A}" srcOrd="0" destOrd="0" parTransId="{773CB163-5BDF-4737-8EB9-88E8DB99269C}" sibTransId="{CF52AFAB-F7C9-41F0-90B4-9AF57C5A785E}"/>
    <dgm:cxn modelId="{14E4BB1D-413F-4B64-8FE8-CCFD3244F5E6}" type="presOf" srcId="{C1CDFA1E-8953-4FAC-B2BF-F8F7D8B87C4F}" destId="{581DA1D2-17B7-4AB8-AB7B-C36FA7B9C1B3}" srcOrd="0" destOrd="0" presId="urn:microsoft.com/office/officeart/2005/8/layout/vList5"/>
    <dgm:cxn modelId="{8075E631-481D-4894-A08E-19F27A33029E}" srcId="{2FD3B521-E595-4F04-923C-BDFA0C48EC2E}" destId="{DE8EE1A6-73FA-47A8-921D-159EEB9B3ACA}" srcOrd="3" destOrd="0" parTransId="{E3E6D5C2-F97C-41F6-A506-56CEFF412659}" sibTransId="{625D3F6B-12BA-446B-827D-E5D92CD3AF40}"/>
    <dgm:cxn modelId="{D6960036-F065-4F19-B73D-5BCD73C6E691}" type="presOf" srcId="{F2882867-270F-454F-8E83-99DF71EABE11}" destId="{AE9A63A7-9A70-4A52-A98C-11632B670F74}" srcOrd="0" destOrd="0" presId="urn:microsoft.com/office/officeart/2005/8/layout/vList5"/>
    <dgm:cxn modelId="{BC806B68-E1DA-455D-BF71-CB1286D0E5A5}" type="presOf" srcId="{5E7C2BBA-EB2F-4D35-9669-F6B6316B1649}" destId="{1FCA1914-801B-489A-A2F9-B970E5D01D8E}" srcOrd="0" destOrd="0" presId="urn:microsoft.com/office/officeart/2005/8/layout/vList5"/>
    <dgm:cxn modelId="{739CEE6D-115F-46A3-B43B-36D3AF655A2E}" type="presOf" srcId="{5B222ED5-79E2-40D3-A2F6-263BA55D4161}" destId="{ABE3E23C-41BB-446D-8B58-677589DBBE1B}" srcOrd="0" destOrd="0" presId="urn:microsoft.com/office/officeart/2005/8/layout/vList5"/>
    <dgm:cxn modelId="{B0A6C46E-D183-47C7-809E-039DD4294186}" type="presOf" srcId="{E98979E2-978F-45A1-A16F-A1FE48611965}" destId="{37F7F784-F89C-4EE3-9907-63BDE8E7DADF}" srcOrd="0" destOrd="0" presId="urn:microsoft.com/office/officeart/2005/8/layout/vList5"/>
    <dgm:cxn modelId="{9BC13B78-55EF-43A7-8268-EABB224E3CA8}" srcId="{3F1E61DC-994E-439F-8AE6-E7E217AE2B4A}" destId="{C1CDFA1E-8953-4FAC-B2BF-F8F7D8B87C4F}" srcOrd="0" destOrd="0" parTransId="{820B125E-0321-46FD-8CA9-D7538D180445}" sibTransId="{C5D3370F-D780-4851-90B9-1184DA304428}"/>
    <dgm:cxn modelId="{692C0A79-D8A6-4846-A726-1C4C2CFF89F7}" type="presOf" srcId="{8FAF0680-BA8D-4BEC-BD29-B794C9D2F543}" destId="{68F0FD94-0456-49DF-8D46-2AB2AB5ADA78}" srcOrd="0" destOrd="0" presId="urn:microsoft.com/office/officeart/2005/8/layout/vList5"/>
    <dgm:cxn modelId="{C215FD59-3057-40A5-9CCC-A07F9CBB2756}" type="presOf" srcId="{2FD3B521-E595-4F04-923C-BDFA0C48EC2E}" destId="{F72C8EEF-9ECD-4724-ACB5-9079E3AF2BD0}" srcOrd="0" destOrd="0" presId="urn:microsoft.com/office/officeart/2005/8/layout/vList5"/>
    <dgm:cxn modelId="{63B11088-024B-41D2-9670-1534E79E2A12}" srcId="{2FD3B521-E595-4F04-923C-BDFA0C48EC2E}" destId="{E98979E2-978F-45A1-A16F-A1FE48611965}" srcOrd="4" destOrd="0" parTransId="{56382673-AB2B-43DB-BF8B-64E83C5649A9}" sibTransId="{2AD4E3B5-8F7A-4444-A88F-B3A99F972667}"/>
    <dgm:cxn modelId="{E605938D-DE36-4CD8-B667-D1EE27D18A0D}" type="presOf" srcId="{39C3F2D5-A118-47EC-80EA-8D447AC1D2CE}" destId="{04E5FD9C-5114-45F6-AF4B-A8393A11993F}" srcOrd="0" destOrd="0" presId="urn:microsoft.com/office/officeart/2005/8/layout/vList5"/>
    <dgm:cxn modelId="{E013648F-BEF4-4CF0-9E26-F17090041222}" type="presOf" srcId="{3F1E61DC-994E-439F-8AE6-E7E217AE2B4A}" destId="{6118A236-6BBA-46A8-9832-3502819C51B2}" srcOrd="0" destOrd="0" presId="urn:microsoft.com/office/officeart/2005/8/layout/vList5"/>
    <dgm:cxn modelId="{DF19CE97-AFE7-4F42-8099-A70E22EBF3FB}" srcId="{39C3F2D5-A118-47EC-80EA-8D447AC1D2CE}" destId="{7C9F3147-038D-4F98-A385-289D281B8822}" srcOrd="0" destOrd="0" parTransId="{4DC23CB5-5F58-4465-A258-1548D372AD0F}" sibTransId="{4B91F92B-0A53-4D4F-BD30-D6A62DF43FEA}"/>
    <dgm:cxn modelId="{12358499-D43E-4631-8F62-7FA2E62B3C99}" srcId="{DE8EE1A6-73FA-47A8-921D-159EEB9B3ACA}" destId="{5E7C2BBA-EB2F-4D35-9669-F6B6316B1649}" srcOrd="0" destOrd="0" parTransId="{DBFE1345-37FC-490A-99B1-026BE1DA0E5A}" sibTransId="{A5D2C6F4-44E6-4503-ABB9-FC3F13EAA824}"/>
    <dgm:cxn modelId="{D02B089C-251B-4CB5-8653-44412FB85B69}" srcId="{2FD3B521-E595-4F04-923C-BDFA0C48EC2E}" destId="{F2882867-270F-454F-8E83-99DF71EABE11}" srcOrd="1" destOrd="0" parTransId="{000F5713-9AA4-4A5A-96F5-F0920C1B9C06}" sibTransId="{1838CB93-B52B-4FEF-8875-B05223DC8483}"/>
    <dgm:cxn modelId="{2DC8A7B3-AFBD-4AD3-BD7D-1A8F1C0E76F7}" type="presOf" srcId="{DE8EE1A6-73FA-47A8-921D-159EEB9B3ACA}" destId="{1641E932-4ACB-4176-A1C7-661D434CFA37}" srcOrd="0" destOrd="0" presId="urn:microsoft.com/office/officeart/2005/8/layout/vList5"/>
    <dgm:cxn modelId="{12C730BA-497A-4867-A942-F708916EF2AD}" srcId="{E98979E2-978F-45A1-A16F-A1FE48611965}" destId="{5B222ED5-79E2-40D3-A2F6-263BA55D4161}" srcOrd="0" destOrd="0" parTransId="{493C5251-3B8E-44C1-8CF1-9F8125AE2465}" sibTransId="{4DD4811E-73F8-457B-B791-BC9CD2D864A6}"/>
    <dgm:cxn modelId="{C13575EA-FBDA-49CF-A8F7-6E6971035D0D}" srcId="{F2882867-270F-454F-8E83-99DF71EABE11}" destId="{8FAF0680-BA8D-4BEC-BD29-B794C9D2F543}" srcOrd="0" destOrd="0" parTransId="{FC510659-14FD-403D-8D4A-DD3017F36EDF}" sibTransId="{72D6DB34-49EF-409B-8FAA-9E301BC1498F}"/>
    <dgm:cxn modelId="{1BFA41F3-D34D-489A-8442-243A22739CE6}" srcId="{2FD3B521-E595-4F04-923C-BDFA0C48EC2E}" destId="{39C3F2D5-A118-47EC-80EA-8D447AC1D2CE}" srcOrd="2" destOrd="0" parTransId="{5EC0CCAF-E390-4569-91FD-050A1BA0F7E6}" sibTransId="{705CE984-6AE8-4EEA-BFE5-EB457EBC4781}"/>
    <dgm:cxn modelId="{EE4973F4-6BA8-476F-9DC8-E67CFB1CA27C}" type="presOf" srcId="{7C9F3147-038D-4F98-A385-289D281B8822}" destId="{0F4FD5C3-19DA-46F4-897F-9C5B08392F2D}" srcOrd="0" destOrd="0" presId="urn:microsoft.com/office/officeart/2005/8/layout/vList5"/>
    <dgm:cxn modelId="{AF66DAA9-F822-4804-855C-50599DAFB7EB}" type="presParOf" srcId="{F72C8EEF-9ECD-4724-ACB5-9079E3AF2BD0}" destId="{A8F54EFC-795D-41AE-8BCC-0C3A7BB67F71}" srcOrd="0" destOrd="0" presId="urn:microsoft.com/office/officeart/2005/8/layout/vList5"/>
    <dgm:cxn modelId="{98498AEB-7FAC-448C-8CC8-967C63DFA521}" type="presParOf" srcId="{A8F54EFC-795D-41AE-8BCC-0C3A7BB67F71}" destId="{6118A236-6BBA-46A8-9832-3502819C51B2}" srcOrd="0" destOrd="0" presId="urn:microsoft.com/office/officeart/2005/8/layout/vList5"/>
    <dgm:cxn modelId="{E111F228-E691-46DF-ABDB-F1BA07AB7B4C}" type="presParOf" srcId="{A8F54EFC-795D-41AE-8BCC-0C3A7BB67F71}" destId="{581DA1D2-17B7-4AB8-AB7B-C36FA7B9C1B3}" srcOrd="1" destOrd="0" presId="urn:microsoft.com/office/officeart/2005/8/layout/vList5"/>
    <dgm:cxn modelId="{8BFDA611-0F73-4D73-B926-60984C4972C4}" type="presParOf" srcId="{F72C8EEF-9ECD-4724-ACB5-9079E3AF2BD0}" destId="{B1768059-4F1E-45C0-A9FF-B8AC3A287656}" srcOrd="1" destOrd="0" presId="urn:microsoft.com/office/officeart/2005/8/layout/vList5"/>
    <dgm:cxn modelId="{6B2D940A-645C-4CDB-845F-84B63D47F7C9}" type="presParOf" srcId="{F72C8EEF-9ECD-4724-ACB5-9079E3AF2BD0}" destId="{46CDC5C2-8E38-4D87-9CE6-2D08CEE31A69}" srcOrd="2" destOrd="0" presId="urn:microsoft.com/office/officeart/2005/8/layout/vList5"/>
    <dgm:cxn modelId="{4FA2B02C-7E30-47E4-9DBC-A68133F7719F}" type="presParOf" srcId="{46CDC5C2-8E38-4D87-9CE6-2D08CEE31A69}" destId="{AE9A63A7-9A70-4A52-A98C-11632B670F74}" srcOrd="0" destOrd="0" presId="urn:microsoft.com/office/officeart/2005/8/layout/vList5"/>
    <dgm:cxn modelId="{277CBD76-89A4-46E8-BFE4-83F4660BB151}" type="presParOf" srcId="{46CDC5C2-8E38-4D87-9CE6-2D08CEE31A69}" destId="{68F0FD94-0456-49DF-8D46-2AB2AB5ADA78}" srcOrd="1" destOrd="0" presId="urn:microsoft.com/office/officeart/2005/8/layout/vList5"/>
    <dgm:cxn modelId="{D83BC2E8-47DF-4747-BCA0-F0B9A072B1B0}" type="presParOf" srcId="{F72C8EEF-9ECD-4724-ACB5-9079E3AF2BD0}" destId="{850808EC-CB5F-43C3-BF89-4F821254A695}" srcOrd="3" destOrd="0" presId="urn:microsoft.com/office/officeart/2005/8/layout/vList5"/>
    <dgm:cxn modelId="{4B70EB63-79C9-44D0-AB21-7B0C169C3017}" type="presParOf" srcId="{F72C8EEF-9ECD-4724-ACB5-9079E3AF2BD0}" destId="{9CC1DC19-0372-436E-B808-58367D4AD328}" srcOrd="4" destOrd="0" presId="urn:microsoft.com/office/officeart/2005/8/layout/vList5"/>
    <dgm:cxn modelId="{A9194111-026C-4630-A90E-BBF667CCEF04}" type="presParOf" srcId="{9CC1DC19-0372-436E-B808-58367D4AD328}" destId="{04E5FD9C-5114-45F6-AF4B-A8393A11993F}" srcOrd="0" destOrd="0" presId="urn:microsoft.com/office/officeart/2005/8/layout/vList5"/>
    <dgm:cxn modelId="{E6632EBE-7F2F-4B2D-9523-1590E150FE07}" type="presParOf" srcId="{9CC1DC19-0372-436E-B808-58367D4AD328}" destId="{0F4FD5C3-19DA-46F4-897F-9C5B08392F2D}" srcOrd="1" destOrd="0" presId="urn:microsoft.com/office/officeart/2005/8/layout/vList5"/>
    <dgm:cxn modelId="{EC349855-6120-4736-9852-15F613FF3418}" type="presParOf" srcId="{F72C8EEF-9ECD-4724-ACB5-9079E3AF2BD0}" destId="{BB278C33-E08B-44A8-BAFC-3F7E4BD2E16B}" srcOrd="5" destOrd="0" presId="urn:microsoft.com/office/officeart/2005/8/layout/vList5"/>
    <dgm:cxn modelId="{BBD67856-EABB-48B4-B9E4-C460510131DA}" type="presParOf" srcId="{F72C8EEF-9ECD-4724-ACB5-9079E3AF2BD0}" destId="{3516D027-4FB5-4B11-B2C6-1AC792DB5BB0}" srcOrd="6" destOrd="0" presId="urn:microsoft.com/office/officeart/2005/8/layout/vList5"/>
    <dgm:cxn modelId="{3B17AE09-3D87-4DE7-8482-5F50625BF63B}" type="presParOf" srcId="{3516D027-4FB5-4B11-B2C6-1AC792DB5BB0}" destId="{1641E932-4ACB-4176-A1C7-661D434CFA37}" srcOrd="0" destOrd="0" presId="urn:microsoft.com/office/officeart/2005/8/layout/vList5"/>
    <dgm:cxn modelId="{C4B8D7DA-7AC8-4400-A763-0B8BFE8153EC}" type="presParOf" srcId="{3516D027-4FB5-4B11-B2C6-1AC792DB5BB0}" destId="{1FCA1914-801B-489A-A2F9-B970E5D01D8E}" srcOrd="1" destOrd="0" presId="urn:microsoft.com/office/officeart/2005/8/layout/vList5"/>
    <dgm:cxn modelId="{F5951A7A-C877-4C06-BE8F-5917FF0AFFE2}" type="presParOf" srcId="{F72C8EEF-9ECD-4724-ACB5-9079E3AF2BD0}" destId="{16EA8A0A-05E2-4A18-A3A3-ED80985107A7}" srcOrd="7" destOrd="0" presId="urn:microsoft.com/office/officeart/2005/8/layout/vList5"/>
    <dgm:cxn modelId="{25D78C65-3615-4CE2-B52F-D423C9CE647B}" type="presParOf" srcId="{F72C8EEF-9ECD-4724-ACB5-9079E3AF2BD0}" destId="{07068C68-F444-4383-BEBF-493E4279BE2E}" srcOrd="8" destOrd="0" presId="urn:microsoft.com/office/officeart/2005/8/layout/vList5"/>
    <dgm:cxn modelId="{7E350ED6-A005-4F04-9791-6FD62455094D}" type="presParOf" srcId="{07068C68-F444-4383-BEBF-493E4279BE2E}" destId="{37F7F784-F89C-4EE3-9907-63BDE8E7DADF}" srcOrd="0" destOrd="0" presId="urn:microsoft.com/office/officeart/2005/8/layout/vList5"/>
    <dgm:cxn modelId="{0E55105A-E6EB-48B7-BF4E-D1E8A43C9645}" type="presParOf" srcId="{07068C68-F444-4383-BEBF-493E4279BE2E}" destId="{ABE3E23C-41BB-446D-8B58-677589DBBE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AA389-1EF5-48B8-9F3C-C52F9C68A3B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</dgm:pt>
    <dgm:pt modelId="{4F4C21AB-2B38-4A9A-A51C-6322786A3918}">
      <dgm:prSet phldrT="[Text]" custT="1"/>
      <dgm:spPr/>
      <dgm:t>
        <a:bodyPr/>
        <a:lstStyle/>
        <a:p>
          <a:r>
            <a:rPr lang="bg-BG" sz="3600" dirty="0"/>
            <a:t>Планиране и  проектиране</a:t>
          </a:r>
          <a:endParaRPr lang="en-US" sz="3600" dirty="0"/>
        </a:p>
      </dgm:t>
    </dgm:pt>
    <dgm:pt modelId="{234FEBDF-57BC-47E6-AC66-040A01AC57DC}" type="parTrans" cxnId="{608D3252-D9C1-4460-88D7-7A704D5656F4}">
      <dgm:prSet/>
      <dgm:spPr/>
      <dgm:t>
        <a:bodyPr/>
        <a:lstStyle/>
        <a:p>
          <a:endParaRPr lang="en-US" sz="2400"/>
        </a:p>
      </dgm:t>
    </dgm:pt>
    <dgm:pt modelId="{999C6987-DBA5-4C43-8F14-45E507CACAE9}" type="sibTrans" cxnId="{608D3252-D9C1-4460-88D7-7A704D5656F4}">
      <dgm:prSet/>
      <dgm:spPr/>
      <dgm:t>
        <a:bodyPr/>
        <a:lstStyle/>
        <a:p>
          <a:endParaRPr lang="en-US" sz="2400"/>
        </a:p>
      </dgm:t>
    </dgm:pt>
    <dgm:pt modelId="{68449BCB-8E2E-409E-A7BA-779BE8003EE6}">
      <dgm:prSet phldrT="[Text]" custT="1"/>
      <dgm:spPr/>
      <dgm:t>
        <a:bodyPr/>
        <a:lstStyle/>
        <a:p>
          <a:r>
            <a:rPr lang="bg-BG" sz="3600" dirty="0"/>
            <a:t>Разработване</a:t>
          </a:r>
          <a:endParaRPr lang="en-US" sz="1100" dirty="0"/>
        </a:p>
      </dgm:t>
    </dgm:pt>
    <dgm:pt modelId="{0DA268C7-4B0B-4FF5-9CA4-970EE45C8152}" type="parTrans" cxnId="{3EAA17D9-98B3-42A0-B0E8-A0EC3A9E0CB7}">
      <dgm:prSet/>
      <dgm:spPr/>
      <dgm:t>
        <a:bodyPr/>
        <a:lstStyle/>
        <a:p>
          <a:endParaRPr lang="en-US" sz="2400"/>
        </a:p>
      </dgm:t>
    </dgm:pt>
    <dgm:pt modelId="{5B9C0E29-1923-4E84-A9A9-B6E03154A7B4}" type="sibTrans" cxnId="{3EAA17D9-98B3-42A0-B0E8-A0EC3A9E0CB7}">
      <dgm:prSet/>
      <dgm:spPr/>
      <dgm:t>
        <a:bodyPr/>
        <a:lstStyle/>
        <a:p>
          <a:endParaRPr lang="en-US" sz="2400"/>
        </a:p>
      </dgm:t>
    </dgm:pt>
    <dgm:pt modelId="{C5A3179F-301C-46EE-9281-D7C140283482}">
      <dgm:prSet custT="1"/>
      <dgm:spPr/>
      <dgm:t>
        <a:bodyPr/>
        <a:lstStyle/>
        <a:p>
          <a:r>
            <a:rPr lang="bg-BG" sz="3600" dirty="0"/>
            <a:t>Тестване</a:t>
          </a:r>
          <a:endParaRPr lang="en-US" sz="3600" dirty="0"/>
        </a:p>
      </dgm:t>
    </dgm:pt>
    <dgm:pt modelId="{E3AA1CAE-7269-4DFA-BAF7-762AA50B0153}" type="parTrans" cxnId="{1F7111BF-1EDA-4F21-9733-17E74C3E584F}">
      <dgm:prSet/>
      <dgm:spPr/>
      <dgm:t>
        <a:bodyPr/>
        <a:lstStyle/>
        <a:p>
          <a:endParaRPr lang="en-US" sz="2400"/>
        </a:p>
      </dgm:t>
    </dgm:pt>
    <dgm:pt modelId="{504C06F8-0546-46A8-A89A-95D5297377B0}" type="sibTrans" cxnId="{1F7111BF-1EDA-4F21-9733-17E74C3E584F}">
      <dgm:prSet/>
      <dgm:spPr/>
      <dgm:t>
        <a:bodyPr/>
        <a:lstStyle/>
        <a:p>
          <a:endParaRPr lang="en-US" sz="2400"/>
        </a:p>
      </dgm:t>
    </dgm:pt>
    <dgm:pt modelId="{D8F2649D-CCCE-4F86-A780-0A4923B33DCC}">
      <dgm:prSet custT="1"/>
      <dgm:spPr/>
      <dgm:t>
        <a:bodyPr/>
        <a:lstStyle/>
        <a:p>
          <a:r>
            <a:rPr lang="bg-BG" sz="3300" dirty="0"/>
            <a:t>Публикуване и популяризиране</a:t>
          </a:r>
          <a:endParaRPr lang="en-US" sz="3300" dirty="0"/>
        </a:p>
      </dgm:t>
    </dgm:pt>
    <dgm:pt modelId="{6C987FBC-7E49-4637-86A8-7EEC05076C7F}" type="parTrans" cxnId="{3CCE8539-E76F-423C-90DA-C14604F69EA9}">
      <dgm:prSet/>
      <dgm:spPr/>
      <dgm:t>
        <a:bodyPr/>
        <a:lstStyle/>
        <a:p>
          <a:endParaRPr lang="en-US" sz="2400"/>
        </a:p>
      </dgm:t>
    </dgm:pt>
    <dgm:pt modelId="{3968BB70-42D8-4A6A-A759-94B2884599A7}" type="sibTrans" cxnId="{3CCE8539-E76F-423C-90DA-C14604F69EA9}">
      <dgm:prSet/>
      <dgm:spPr/>
      <dgm:t>
        <a:bodyPr/>
        <a:lstStyle/>
        <a:p>
          <a:endParaRPr lang="en-US" sz="2400"/>
        </a:p>
      </dgm:t>
    </dgm:pt>
    <dgm:pt modelId="{E9A63403-615A-47F8-923E-95B9A4CD30FD}">
      <dgm:prSet custT="1"/>
      <dgm:spPr/>
      <dgm:t>
        <a:bodyPr/>
        <a:lstStyle/>
        <a:p>
          <a:r>
            <a:rPr lang="bg-BG" sz="3600" dirty="0"/>
            <a:t>Поддръжка</a:t>
          </a:r>
          <a:endParaRPr lang="en-US" sz="3600" dirty="0"/>
        </a:p>
      </dgm:t>
    </dgm:pt>
    <dgm:pt modelId="{E7C1AEAC-814D-41F7-ABBF-E89E6CD7DF2D}" type="parTrans" cxnId="{BB1046AE-C811-468E-BFAF-E82198B7A4BE}">
      <dgm:prSet/>
      <dgm:spPr/>
      <dgm:t>
        <a:bodyPr/>
        <a:lstStyle/>
        <a:p>
          <a:endParaRPr lang="en-US" sz="2400"/>
        </a:p>
      </dgm:t>
    </dgm:pt>
    <dgm:pt modelId="{92BF428F-598D-4E66-9AC3-59F0F5276863}" type="sibTrans" cxnId="{BB1046AE-C811-468E-BFAF-E82198B7A4BE}">
      <dgm:prSet/>
      <dgm:spPr/>
      <dgm:t>
        <a:bodyPr/>
        <a:lstStyle/>
        <a:p>
          <a:endParaRPr lang="en-US" sz="2400"/>
        </a:p>
      </dgm:t>
    </dgm:pt>
    <dgm:pt modelId="{1764D7DF-0B0D-4D58-B39E-389C70A5BFFC}">
      <dgm:prSet custT="1"/>
      <dgm:spPr/>
    </dgm:pt>
    <dgm:pt modelId="{73204E9F-08D3-4E21-BBB1-F263F849F250}" type="parTrans" cxnId="{79F5B117-BD35-4DD0-871A-B324137444FA}">
      <dgm:prSet/>
      <dgm:spPr/>
      <dgm:t>
        <a:bodyPr/>
        <a:lstStyle/>
        <a:p>
          <a:endParaRPr lang="en-US" sz="2400"/>
        </a:p>
      </dgm:t>
    </dgm:pt>
    <dgm:pt modelId="{45840B3E-A0CD-4F2B-8615-A6D9D4F317BA}" type="sibTrans" cxnId="{79F5B117-BD35-4DD0-871A-B324137444FA}">
      <dgm:prSet/>
      <dgm:spPr/>
      <dgm:t>
        <a:bodyPr/>
        <a:lstStyle/>
        <a:p>
          <a:endParaRPr lang="en-US" sz="2400"/>
        </a:p>
      </dgm:t>
    </dgm:pt>
    <dgm:pt modelId="{2642BD47-6784-4592-AC2A-049780347372}" type="pres">
      <dgm:prSet presAssocID="{D57AA389-1EF5-48B8-9F3C-C52F9C68A3B0}" presName="outerComposite" presStyleCnt="0">
        <dgm:presLayoutVars>
          <dgm:chMax val="5"/>
          <dgm:dir/>
          <dgm:resizeHandles val="exact"/>
        </dgm:presLayoutVars>
      </dgm:prSet>
      <dgm:spPr/>
    </dgm:pt>
    <dgm:pt modelId="{683D3568-E80D-418D-A337-09545ECD2CD5}" type="pres">
      <dgm:prSet presAssocID="{D57AA389-1EF5-48B8-9F3C-C52F9C68A3B0}" presName="dummyMaxCanvas" presStyleCnt="0">
        <dgm:presLayoutVars/>
      </dgm:prSet>
      <dgm:spPr/>
    </dgm:pt>
    <dgm:pt modelId="{FD411471-2922-45E9-AA82-D7DD1A0F657E}" type="pres">
      <dgm:prSet presAssocID="{D57AA389-1EF5-48B8-9F3C-C52F9C68A3B0}" presName="FiveNodes_1" presStyleLbl="node1" presStyleIdx="0" presStyleCnt="5">
        <dgm:presLayoutVars>
          <dgm:bulletEnabled val="1"/>
        </dgm:presLayoutVars>
      </dgm:prSet>
      <dgm:spPr/>
    </dgm:pt>
    <dgm:pt modelId="{760C08C7-9A6D-4FA6-AB0D-AC6801288D18}" type="pres">
      <dgm:prSet presAssocID="{D57AA389-1EF5-48B8-9F3C-C52F9C68A3B0}" presName="FiveNodes_2" presStyleLbl="node1" presStyleIdx="1" presStyleCnt="5">
        <dgm:presLayoutVars>
          <dgm:bulletEnabled val="1"/>
        </dgm:presLayoutVars>
      </dgm:prSet>
      <dgm:spPr/>
    </dgm:pt>
    <dgm:pt modelId="{1EC3E3AB-7E70-4F26-83F8-DC8F22D73826}" type="pres">
      <dgm:prSet presAssocID="{D57AA389-1EF5-48B8-9F3C-C52F9C68A3B0}" presName="FiveNodes_3" presStyleLbl="node1" presStyleIdx="2" presStyleCnt="5">
        <dgm:presLayoutVars>
          <dgm:bulletEnabled val="1"/>
        </dgm:presLayoutVars>
      </dgm:prSet>
      <dgm:spPr/>
    </dgm:pt>
    <dgm:pt modelId="{70786470-4D62-4892-8B51-BAE3D5940DDD}" type="pres">
      <dgm:prSet presAssocID="{D57AA389-1EF5-48B8-9F3C-C52F9C68A3B0}" presName="FiveNodes_4" presStyleLbl="node1" presStyleIdx="3" presStyleCnt="5">
        <dgm:presLayoutVars>
          <dgm:bulletEnabled val="1"/>
        </dgm:presLayoutVars>
      </dgm:prSet>
      <dgm:spPr/>
    </dgm:pt>
    <dgm:pt modelId="{EDA48567-180C-4B22-8BF8-1CD6F4BBC91F}" type="pres">
      <dgm:prSet presAssocID="{D57AA389-1EF5-48B8-9F3C-C52F9C68A3B0}" presName="FiveNodes_5" presStyleLbl="node1" presStyleIdx="4" presStyleCnt="5">
        <dgm:presLayoutVars>
          <dgm:bulletEnabled val="1"/>
        </dgm:presLayoutVars>
      </dgm:prSet>
      <dgm:spPr/>
    </dgm:pt>
    <dgm:pt modelId="{4A175D66-69DC-4DB5-8745-0B95D94F2707}" type="pres">
      <dgm:prSet presAssocID="{D57AA389-1EF5-48B8-9F3C-C52F9C68A3B0}" presName="FiveConn_1-2" presStyleLbl="fgAccFollowNode1" presStyleIdx="0" presStyleCnt="4">
        <dgm:presLayoutVars>
          <dgm:bulletEnabled val="1"/>
        </dgm:presLayoutVars>
      </dgm:prSet>
      <dgm:spPr/>
    </dgm:pt>
    <dgm:pt modelId="{B74598F2-099F-4D31-9B2B-7A1A3F670EB5}" type="pres">
      <dgm:prSet presAssocID="{D57AA389-1EF5-48B8-9F3C-C52F9C68A3B0}" presName="FiveConn_2-3" presStyleLbl="fgAccFollowNode1" presStyleIdx="1" presStyleCnt="4">
        <dgm:presLayoutVars>
          <dgm:bulletEnabled val="1"/>
        </dgm:presLayoutVars>
      </dgm:prSet>
      <dgm:spPr/>
    </dgm:pt>
    <dgm:pt modelId="{E5A5BDCF-8177-411F-A1B1-274228A821C9}" type="pres">
      <dgm:prSet presAssocID="{D57AA389-1EF5-48B8-9F3C-C52F9C68A3B0}" presName="FiveConn_3-4" presStyleLbl="fgAccFollowNode1" presStyleIdx="2" presStyleCnt="4">
        <dgm:presLayoutVars>
          <dgm:bulletEnabled val="1"/>
        </dgm:presLayoutVars>
      </dgm:prSet>
      <dgm:spPr/>
    </dgm:pt>
    <dgm:pt modelId="{FD91D1C6-EED9-4450-BDCD-F80A4137BB94}" type="pres">
      <dgm:prSet presAssocID="{D57AA389-1EF5-48B8-9F3C-C52F9C68A3B0}" presName="FiveConn_4-5" presStyleLbl="fgAccFollowNode1" presStyleIdx="3" presStyleCnt="4">
        <dgm:presLayoutVars>
          <dgm:bulletEnabled val="1"/>
        </dgm:presLayoutVars>
      </dgm:prSet>
      <dgm:spPr/>
    </dgm:pt>
    <dgm:pt modelId="{436D442D-1193-4A27-B397-23019EB011CB}" type="pres">
      <dgm:prSet presAssocID="{D57AA389-1EF5-48B8-9F3C-C52F9C68A3B0}" presName="FiveNodes_1_text" presStyleLbl="node1" presStyleIdx="4" presStyleCnt="5">
        <dgm:presLayoutVars>
          <dgm:bulletEnabled val="1"/>
        </dgm:presLayoutVars>
      </dgm:prSet>
      <dgm:spPr/>
    </dgm:pt>
    <dgm:pt modelId="{3E55CB09-C23D-4965-AA7B-8DB8D67B804D}" type="pres">
      <dgm:prSet presAssocID="{D57AA389-1EF5-48B8-9F3C-C52F9C68A3B0}" presName="FiveNodes_2_text" presStyleLbl="node1" presStyleIdx="4" presStyleCnt="5">
        <dgm:presLayoutVars>
          <dgm:bulletEnabled val="1"/>
        </dgm:presLayoutVars>
      </dgm:prSet>
      <dgm:spPr/>
    </dgm:pt>
    <dgm:pt modelId="{B3D1A9A7-E425-468B-BFA9-FA9B269FE242}" type="pres">
      <dgm:prSet presAssocID="{D57AA389-1EF5-48B8-9F3C-C52F9C68A3B0}" presName="FiveNodes_3_text" presStyleLbl="node1" presStyleIdx="4" presStyleCnt="5">
        <dgm:presLayoutVars>
          <dgm:bulletEnabled val="1"/>
        </dgm:presLayoutVars>
      </dgm:prSet>
      <dgm:spPr/>
    </dgm:pt>
    <dgm:pt modelId="{61C1F598-21F5-41F8-844A-CB31A21912CE}" type="pres">
      <dgm:prSet presAssocID="{D57AA389-1EF5-48B8-9F3C-C52F9C68A3B0}" presName="FiveNodes_4_text" presStyleLbl="node1" presStyleIdx="4" presStyleCnt="5">
        <dgm:presLayoutVars>
          <dgm:bulletEnabled val="1"/>
        </dgm:presLayoutVars>
      </dgm:prSet>
      <dgm:spPr/>
    </dgm:pt>
    <dgm:pt modelId="{856F0684-3AB1-4752-877C-756650255755}" type="pres">
      <dgm:prSet presAssocID="{D57AA389-1EF5-48B8-9F3C-C52F9C68A3B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9F5B117-BD35-4DD0-871A-B324137444FA}" srcId="{D57AA389-1EF5-48B8-9F3C-C52F9C68A3B0}" destId="{1764D7DF-0B0D-4D58-B39E-389C70A5BFFC}" srcOrd="5" destOrd="0" parTransId="{73204E9F-08D3-4E21-BBB1-F263F849F250}" sibTransId="{45840B3E-A0CD-4F2B-8615-A6D9D4F317BA}"/>
    <dgm:cxn modelId="{58F0F71C-D049-4791-A512-2D67F39D8F9F}" type="presOf" srcId="{3968BB70-42D8-4A6A-A759-94B2884599A7}" destId="{FD91D1C6-EED9-4450-BDCD-F80A4137BB94}" srcOrd="0" destOrd="0" presId="urn:microsoft.com/office/officeart/2005/8/layout/vProcess5"/>
    <dgm:cxn modelId="{D0EF0520-39E2-41F1-972E-E6D6623E481D}" type="presOf" srcId="{5B9C0E29-1923-4E84-A9A9-B6E03154A7B4}" destId="{B74598F2-099F-4D31-9B2B-7A1A3F670EB5}" srcOrd="0" destOrd="0" presId="urn:microsoft.com/office/officeart/2005/8/layout/vProcess5"/>
    <dgm:cxn modelId="{ED49BF2B-B6C4-4F1A-BB0E-68A80E942DFB}" type="presOf" srcId="{C5A3179F-301C-46EE-9281-D7C140283482}" destId="{1EC3E3AB-7E70-4F26-83F8-DC8F22D73826}" srcOrd="0" destOrd="0" presId="urn:microsoft.com/office/officeart/2005/8/layout/vProcess5"/>
    <dgm:cxn modelId="{3CCE8539-E76F-423C-90DA-C14604F69EA9}" srcId="{D57AA389-1EF5-48B8-9F3C-C52F9C68A3B0}" destId="{D8F2649D-CCCE-4F86-A780-0A4923B33DCC}" srcOrd="3" destOrd="0" parTransId="{6C987FBC-7E49-4637-86A8-7EEC05076C7F}" sibTransId="{3968BB70-42D8-4A6A-A759-94B2884599A7}"/>
    <dgm:cxn modelId="{6FCC7869-B2D4-42F3-AEAE-661E7FEE040E}" type="presOf" srcId="{999C6987-DBA5-4C43-8F14-45E507CACAE9}" destId="{4A175D66-69DC-4DB5-8745-0B95D94F2707}" srcOrd="0" destOrd="0" presId="urn:microsoft.com/office/officeart/2005/8/layout/vProcess5"/>
    <dgm:cxn modelId="{A82DF24C-3A95-4940-A4C4-919FEDAFFF16}" type="presOf" srcId="{D57AA389-1EF5-48B8-9F3C-C52F9C68A3B0}" destId="{2642BD47-6784-4592-AC2A-049780347372}" srcOrd="0" destOrd="0" presId="urn:microsoft.com/office/officeart/2005/8/layout/vProcess5"/>
    <dgm:cxn modelId="{608D3252-D9C1-4460-88D7-7A704D5656F4}" srcId="{D57AA389-1EF5-48B8-9F3C-C52F9C68A3B0}" destId="{4F4C21AB-2B38-4A9A-A51C-6322786A3918}" srcOrd="0" destOrd="0" parTransId="{234FEBDF-57BC-47E6-AC66-040A01AC57DC}" sibTransId="{999C6987-DBA5-4C43-8F14-45E507CACAE9}"/>
    <dgm:cxn modelId="{29834652-EC66-41AC-95FA-4A1F2495B7E7}" type="presOf" srcId="{D8F2649D-CCCE-4F86-A780-0A4923B33DCC}" destId="{70786470-4D62-4892-8B51-BAE3D5940DDD}" srcOrd="0" destOrd="0" presId="urn:microsoft.com/office/officeart/2005/8/layout/vProcess5"/>
    <dgm:cxn modelId="{AE91DE53-AAB0-443D-B57F-E39381B949EF}" type="presOf" srcId="{C5A3179F-301C-46EE-9281-D7C140283482}" destId="{B3D1A9A7-E425-468B-BFA9-FA9B269FE242}" srcOrd="1" destOrd="0" presId="urn:microsoft.com/office/officeart/2005/8/layout/vProcess5"/>
    <dgm:cxn modelId="{E755B997-C415-472A-8D08-ACABAA966E86}" type="presOf" srcId="{68449BCB-8E2E-409E-A7BA-779BE8003EE6}" destId="{760C08C7-9A6D-4FA6-AB0D-AC6801288D18}" srcOrd="0" destOrd="0" presId="urn:microsoft.com/office/officeart/2005/8/layout/vProcess5"/>
    <dgm:cxn modelId="{94EBDC9E-5AC8-49F2-A584-2BEB30F5EA89}" type="presOf" srcId="{68449BCB-8E2E-409E-A7BA-779BE8003EE6}" destId="{3E55CB09-C23D-4965-AA7B-8DB8D67B804D}" srcOrd="1" destOrd="0" presId="urn:microsoft.com/office/officeart/2005/8/layout/vProcess5"/>
    <dgm:cxn modelId="{2C9AD09F-4D7A-4E38-88FE-C367A50FC06C}" type="presOf" srcId="{4F4C21AB-2B38-4A9A-A51C-6322786A3918}" destId="{436D442D-1193-4A27-B397-23019EB011CB}" srcOrd="1" destOrd="0" presId="urn:microsoft.com/office/officeart/2005/8/layout/vProcess5"/>
    <dgm:cxn modelId="{F563D7A8-21EC-4656-B900-D675A49492E4}" type="presOf" srcId="{E9A63403-615A-47F8-923E-95B9A4CD30FD}" destId="{EDA48567-180C-4B22-8BF8-1CD6F4BBC91F}" srcOrd="0" destOrd="0" presId="urn:microsoft.com/office/officeart/2005/8/layout/vProcess5"/>
    <dgm:cxn modelId="{BB1046AE-C811-468E-BFAF-E82198B7A4BE}" srcId="{D57AA389-1EF5-48B8-9F3C-C52F9C68A3B0}" destId="{E9A63403-615A-47F8-923E-95B9A4CD30FD}" srcOrd="4" destOrd="0" parTransId="{E7C1AEAC-814D-41F7-ABBF-E89E6CD7DF2D}" sibTransId="{92BF428F-598D-4E66-9AC3-59F0F5276863}"/>
    <dgm:cxn modelId="{1F7111BF-1EDA-4F21-9733-17E74C3E584F}" srcId="{D57AA389-1EF5-48B8-9F3C-C52F9C68A3B0}" destId="{C5A3179F-301C-46EE-9281-D7C140283482}" srcOrd="2" destOrd="0" parTransId="{E3AA1CAE-7269-4DFA-BAF7-762AA50B0153}" sibTransId="{504C06F8-0546-46A8-A89A-95D5297377B0}"/>
    <dgm:cxn modelId="{0A6B69C0-615F-4CC8-8F7D-70D1DD5BF67F}" type="presOf" srcId="{E9A63403-615A-47F8-923E-95B9A4CD30FD}" destId="{856F0684-3AB1-4752-877C-756650255755}" srcOrd="1" destOrd="0" presId="urn:microsoft.com/office/officeart/2005/8/layout/vProcess5"/>
    <dgm:cxn modelId="{DDA659D3-FEC3-4BCC-9C0F-F60A7094075B}" type="presOf" srcId="{4F4C21AB-2B38-4A9A-A51C-6322786A3918}" destId="{FD411471-2922-45E9-AA82-D7DD1A0F657E}" srcOrd="0" destOrd="0" presId="urn:microsoft.com/office/officeart/2005/8/layout/vProcess5"/>
    <dgm:cxn modelId="{3EAA17D9-98B3-42A0-B0E8-A0EC3A9E0CB7}" srcId="{D57AA389-1EF5-48B8-9F3C-C52F9C68A3B0}" destId="{68449BCB-8E2E-409E-A7BA-779BE8003EE6}" srcOrd="1" destOrd="0" parTransId="{0DA268C7-4B0B-4FF5-9CA4-970EE45C8152}" sibTransId="{5B9C0E29-1923-4E84-A9A9-B6E03154A7B4}"/>
    <dgm:cxn modelId="{979ADDEB-3A5E-4524-AD30-0C9119DD9945}" type="presOf" srcId="{504C06F8-0546-46A8-A89A-95D5297377B0}" destId="{E5A5BDCF-8177-411F-A1B1-274228A821C9}" srcOrd="0" destOrd="0" presId="urn:microsoft.com/office/officeart/2005/8/layout/vProcess5"/>
    <dgm:cxn modelId="{2C0EB2F4-0AFA-4BA5-9713-945B7E466988}" type="presOf" srcId="{D8F2649D-CCCE-4F86-A780-0A4923B33DCC}" destId="{61C1F598-21F5-41F8-844A-CB31A21912CE}" srcOrd="1" destOrd="0" presId="urn:microsoft.com/office/officeart/2005/8/layout/vProcess5"/>
    <dgm:cxn modelId="{016AC5E5-8984-4BEA-A905-475AAE91BC3E}" type="presParOf" srcId="{2642BD47-6784-4592-AC2A-049780347372}" destId="{683D3568-E80D-418D-A337-09545ECD2CD5}" srcOrd="0" destOrd="0" presId="urn:microsoft.com/office/officeart/2005/8/layout/vProcess5"/>
    <dgm:cxn modelId="{1F4056BD-763C-4F77-929F-7BCE4EB681BA}" type="presParOf" srcId="{2642BD47-6784-4592-AC2A-049780347372}" destId="{FD411471-2922-45E9-AA82-D7DD1A0F657E}" srcOrd="1" destOrd="0" presId="urn:microsoft.com/office/officeart/2005/8/layout/vProcess5"/>
    <dgm:cxn modelId="{29177E4C-BE1A-4245-B954-B0662DAFABD2}" type="presParOf" srcId="{2642BD47-6784-4592-AC2A-049780347372}" destId="{760C08C7-9A6D-4FA6-AB0D-AC6801288D18}" srcOrd="2" destOrd="0" presId="urn:microsoft.com/office/officeart/2005/8/layout/vProcess5"/>
    <dgm:cxn modelId="{94B5ECAF-7976-4EEA-95F8-288B0E16006E}" type="presParOf" srcId="{2642BD47-6784-4592-AC2A-049780347372}" destId="{1EC3E3AB-7E70-4F26-83F8-DC8F22D73826}" srcOrd="3" destOrd="0" presId="urn:microsoft.com/office/officeart/2005/8/layout/vProcess5"/>
    <dgm:cxn modelId="{ABD6F1E6-4032-4615-9A74-6A23198DDB62}" type="presParOf" srcId="{2642BD47-6784-4592-AC2A-049780347372}" destId="{70786470-4D62-4892-8B51-BAE3D5940DDD}" srcOrd="4" destOrd="0" presId="urn:microsoft.com/office/officeart/2005/8/layout/vProcess5"/>
    <dgm:cxn modelId="{5370895E-B9FE-4D24-A08F-1ABA79961076}" type="presParOf" srcId="{2642BD47-6784-4592-AC2A-049780347372}" destId="{EDA48567-180C-4B22-8BF8-1CD6F4BBC91F}" srcOrd="5" destOrd="0" presId="urn:microsoft.com/office/officeart/2005/8/layout/vProcess5"/>
    <dgm:cxn modelId="{241340DE-4B7E-40D7-A2B7-4CFFFB4619AC}" type="presParOf" srcId="{2642BD47-6784-4592-AC2A-049780347372}" destId="{4A175D66-69DC-4DB5-8745-0B95D94F2707}" srcOrd="6" destOrd="0" presId="urn:microsoft.com/office/officeart/2005/8/layout/vProcess5"/>
    <dgm:cxn modelId="{9E6E7EC4-8E41-4E29-BF3A-820D50C842DA}" type="presParOf" srcId="{2642BD47-6784-4592-AC2A-049780347372}" destId="{B74598F2-099F-4D31-9B2B-7A1A3F670EB5}" srcOrd="7" destOrd="0" presId="urn:microsoft.com/office/officeart/2005/8/layout/vProcess5"/>
    <dgm:cxn modelId="{7A6B531A-6AC5-40CC-94E5-1766F2A729F0}" type="presParOf" srcId="{2642BD47-6784-4592-AC2A-049780347372}" destId="{E5A5BDCF-8177-411F-A1B1-274228A821C9}" srcOrd="8" destOrd="0" presId="urn:microsoft.com/office/officeart/2005/8/layout/vProcess5"/>
    <dgm:cxn modelId="{CB528552-07BC-4BE4-8341-AC1FC6134F03}" type="presParOf" srcId="{2642BD47-6784-4592-AC2A-049780347372}" destId="{FD91D1C6-EED9-4450-BDCD-F80A4137BB94}" srcOrd="9" destOrd="0" presId="urn:microsoft.com/office/officeart/2005/8/layout/vProcess5"/>
    <dgm:cxn modelId="{8882E430-A14E-4F18-A623-BD01BBE1E426}" type="presParOf" srcId="{2642BD47-6784-4592-AC2A-049780347372}" destId="{436D442D-1193-4A27-B397-23019EB011CB}" srcOrd="10" destOrd="0" presId="urn:microsoft.com/office/officeart/2005/8/layout/vProcess5"/>
    <dgm:cxn modelId="{0E66DD76-61A4-4B36-A633-B91829149352}" type="presParOf" srcId="{2642BD47-6784-4592-AC2A-049780347372}" destId="{3E55CB09-C23D-4965-AA7B-8DB8D67B804D}" srcOrd="11" destOrd="0" presId="urn:microsoft.com/office/officeart/2005/8/layout/vProcess5"/>
    <dgm:cxn modelId="{EC769C58-74A5-45F2-86B7-15F0586BB28D}" type="presParOf" srcId="{2642BD47-6784-4592-AC2A-049780347372}" destId="{B3D1A9A7-E425-468B-BFA9-FA9B269FE242}" srcOrd="12" destOrd="0" presId="urn:microsoft.com/office/officeart/2005/8/layout/vProcess5"/>
    <dgm:cxn modelId="{B3259B60-358D-4001-B10D-664BA0ABD473}" type="presParOf" srcId="{2642BD47-6784-4592-AC2A-049780347372}" destId="{61C1F598-21F5-41F8-844A-CB31A21912CE}" srcOrd="13" destOrd="0" presId="urn:microsoft.com/office/officeart/2005/8/layout/vProcess5"/>
    <dgm:cxn modelId="{97CA9B91-A82D-4DC3-BA4C-7CF250E27DBB}" type="presParOf" srcId="{2642BD47-6784-4592-AC2A-049780347372}" destId="{856F0684-3AB1-4752-877C-7566502557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DA1D2-17B7-4AB8-AB7B-C36FA7B9C1B3}">
      <dsp:nvSpPr>
        <dsp:cNvPr id="0" name=""/>
        <dsp:cNvSpPr/>
      </dsp:nvSpPr>
      <dsp:spPr>
        <a:xfrm rot="5400000">
          <a:off x="7102718" y="-3053789"/>
          <a:ext cx="735333" cy="703095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Специализирани</a:t>
          </a:r>
          <a:r>
            <a:rPr lang="ru-RU" sz="2400" kern="1200" dirty="0"/>
            <a:t> </a:t>
          </a:r>
          <a:r>
            <a:rPr lang="ru-RU" sz="2400" kern="1200" dirty="0" err="1"/>
            <a:t>софтуерни</a:t>
          </a:r>
          <a:r>
            <a:rPr lang="ru-RU" sz="2400" kern="1200" dirty="0"/>
            <a:t> средства за </a:t>
          </a:r>
          <a:r>
            <a:rPr lang="ru-RU" sz="2400" kern="1200" dirty="0" err="1"/>
            <a:t>създаване</a:t>
          </a:r>
          <a:r>
            <a:rPr lang="ru-RU" sz="2400" kern="1200" dirty="0"/>
            <a:t> на </a:t>
          </a:r>
          <a:r>
            <a:rPr lang="ru-RU" sz="2400" kern="1200" dirty="0" err="1"/>
            <a:t>уеб</a:t>
          </a:r>
          <a:r>
            <a:rPr lang="ru-RU" sz="2400" kern="1200" dirty="0"/>
            <a:t> </a:t>
          </a:r>
          <a:r>
            <a:rPr lang="ru-RU" sz="2400" kern="1200" dirty="0" err="1"/>
            <a:t>сайтове</a:t>
          </a:r>
          <a:endParaRPr lang="bg-BG" sz="2400" kern="1200" dirty="0"/>
        </a:p>
      </dsp:txBody>
      <dsp:txXfrm rot="-5400000">
        <a:off x="3954910" y="129915"/>
        <a:ext cx="6995054" cy="663541"/>
      </dsp:txXfrm>
    </dsp:sp>
    <dsp:sp modelId="{6118A236-6BBA-46A8-9832-3502819C51B2}">
      <dsp:nvSpPr>
        <dsp:cNvPr id="0" name=""/>
        <dsp:cNvSpPr/>
      </dsp:nvSpPr>
      <dsp:spPr>
        <a:xfrm>
          <a:off x="0" y="2102"/>
          <a:ext cx="3954909" cy="9191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600" kern="1200" dirty="0"/>
            <a:t>Урок </a:t>
          </a:r>
          <a:r>
            <a:rPr lang="en-US" sz="4600" kern="1200" dirty="0"/>
            <a:t>4</a:t>
          </a:r>
          <a:r>
            <a:rPr lang="bg-BG" sz="4600" kern="1200" dirty="0"/>
            <a:t>.1.</a:t>
          </a:r>
        </a:p>
      </dsp:txBody>
      <dsp:txXfrm>
        <a:off x="44870" y="46972"/>
        <a:ext cx="3865169" cy="829426"/>
      </dsp:txXfrm>
    </dsp:sp>
    <dsp:sp modelId="{68F0FD94-0456-49DF-8D46-2AB2AB5ADA78}">
      <dsp:nvSpPr>
        <dsp:cNvPr id="0" name=""/>
        <dsp:cNvSpPr/>
      </dsp:nvSpPr>
      <dsp:spPr>
        <a:xfrm rot="5400000">
          <a:off x="7102718" y="-2088664"/>
          <a:ext cx="735333" cy="703095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Проектиране</a:t>
          </a:r>
          <a:r>
            <a:rPr lang="ru-RU" sz="2400" kern="1200" dirty="0"/>
            <a:t> на статичен </a:t>
          </a:r>
          <a:r>
            <a:rPr lang="ru-RU" sz="2400" kern="1200" dirty="0" err="1"/>
            <a:t>уеб</a:t>
          </a:r>
          <a:r>
            <a:rPr lang="ru-RU" sz="2400" kern="1200" dirty="0"/>
            <a:t> сайт</a:t>
          </a:r>
          <a:endParaRPr lang="bg-BG" sz="2400" kern="1200" dirty="0"/>
        </a:p>
      </dsp:txBody>
      <dsp:txXfrm rot="-5400000">
        <a:off x="3954910" y="1095040"/>
        <a:ext cx="6995054" cy="663541"/>
      </dsp:txXfrm>
    </dsp:sp>
    <dsp:sp modelId="{AE9A63A7-9A70-4A52-A98C-11632B670F74}">
      <dsp:nvSpPr>
        <dsp:cNvPr id="0" name=""/>
        <dsp:cNvSpPr/>
      </dsp:nvSpPr>
      <dsp:spPr>
        <a:xfrm>
          <a:off x="0" y="967227"/>
          <a:ext cx="3954909" cy="9191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600" kern="1200" dirty="0"/>
            <a:t>Урок </a:t>
          </a:r>
          <a:r>
            <a:rPr lang="en-US" sz="4600" kern="1200" dirty="0"/>
            <a:t>4.</a:t>
          </a:r>
          <a:r>
            <a:rPr lang="bg-BG" sz="4600" kern="1200" dirty="0"/>
            <a:t>2. </a:t>
          </a:r>
        </a:p>
      </dsp:txBody>
      <dsp:txXfrm>
        <a:off x="44870" y="1012097"/>
        <a:ext cx="3865169" cy="829426"/>
      </dsp:txXfrm>
    </dsp:sp>
    <dsp:sp modelId="{0F4FD5C3-19DA-46F4-897F-9C5B08392F2D}">
      <dsp:nvSpPr>
        <dsp:cNvPr id="0" name=""/>
        <dsp:cNvSpPr/>
      </dsp:nvSpPr>
      <dsp:spPr>
        <a:xfrm rot="5400000">
          <a:off x="7102718" y="-1123539"/>
          <a:ext cx="735333" cy="703095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Създаване</a:t>
          </a:r>
          <a:r>
            <a:rPr lang="ru-RU" sz="2400" kern="1200" dirty="0"/>
            <a:t> на структура, визуален дизайн и </a:t>
          </a:r>
          <a:r>
            <a:rPr lang="ru-RU" sz="2400" kern="1200" dirty="0" err="1"/>
            <a:t>навигационна</a:t>
          </a:r>
          <a:r>
            <a:rPr lang="ru-RU" sz="2400" kern="1200" dirty="0"/>
            <a:t> система на сайт</a:t>
          </a:r>
          <a:endParaRPr lang="bg-BG" sz="2400" kern="1200" dirty="0"/>
        </a:p>
      </dsp:txBody>
      <dsp:txXfrm rot="-5400000">
        <a:off x="3954910" y="2060165"/>
        <a:ext cx="6995054" cy="663541"/>
      </dsp:txXfrm>
    </dsp:sp>
    <dsp:sp modelId="{04E5FD9C-5114-45F6-AF4B-A8393A11993F}">
      <dsp:nvSpPr>
        <dsp:cNvPr id="0" name=""/>
        <dsp:cNvSpPr/>
      </dsp:nvSpPr>
      <dsp:spPr>
        <a:xfrm>
          <a:off x="0" y="1932352"/>
          <a:ext cx="3954909" cy="91916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600" kern="1200" dirty="0"/>
            <a:t>Урок </a:t>
          </a:r>
          <a:r>
            <a:rPr lang="en-US" sz="4600" kern="1200" dirty="0"/>
            <a:t>4</a:t>
          </a:r>
          <a:r>
            <a:rPr lang="bg-BG" sz="4600" kern="1200" dirty="0"/>
            <a:t>.3. </a:t>
          </a:r>
        </a:p>
      </dsp:txBody>
      <dsp:txXfrm>
        <a:off x="44870" y="1977222"/>
        <a:ext cx="3865169" cy="829426"/>
      </dsp:txXfrm>
    </dsp:sp>
    <dsp:sp modelId="{1FCA1914-801B-489A-A2F9-B970E5D01D8E}">
      <dsp:nvSpPr>
        <dsp:cNvPr id="0" name=""/>
        <dsp:cNvSpPr/>
      </dsp:nvSpPr>
      <dsp:spPr>
        <a:xfrm rot="5400000">
          <a:off x="7102718" y="-158414"/>
          <a:ext cx="735333" cy="703095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Създаване</a:t>
          </a:r>
          <a:r>
            <a:rPr lang="ru-RU" sz="2400" kern="1200" dirty="0"/>
            <a:t> и </a:t>
          </a:r>
          <a:r>
            <a:rPr lang="ru-RU" sz="2400" kern="1200" dirty="0" err="1"/>
            <a:t>интегриране</a:t>
          </a:r>
          <a:r>
            <a:rPr lang="ru-RU" sz="2400" kern="1200" dirty="0"/>
            <a:t> на </a:t>
          </a:r>
          <a:r>
            <a:rPr lang="ru-RU" sz="2400" kern="1200" dirty="0" err="1"/>
            <a:t>компонентите</a:t>
          </a:r>
          <a:r>
            <a:rPr lang="ru-RU" sz="2400" kern="1200" dirty="0"/>
            <a:t> на уеб сайт</a:t>
          </a:r>
          <a:r>
            <a:rPr lang="en-US" sz="2400" kern="1200" dirty="0"/>
            <a:t> </a:t>
          </a:r>
          <a:r>
            <a:rPr lang="bg-BG" sz="2400" kern="1200" dirty="0"/>
            <a:t> </a:t>
          </a:r>
          <a:r>
            <a:rPr lang="ru-RU" sz="2400" kern="1200" dirty="0"/>
            <a:t>(4 урока)</a:t>
          </a:r>
          <a:endParaRPr lang="bg-BG" sz="2400" kern="1200" dirty="0"/>
        </a:p>
      </dsp:txBody>
      <dsp:txXfrm rot="-5400000">
        <a:off x="3954910" y="3025290"/>
        <a:ext cx="6995054" cy="663541"/>
      </dsp:txXfrm>
    </dsp:sp>
    <dsp:sp modelId="{1641E932-4ACB-4176-A1C7-661D434CFA37}">
      <dsp:nvSpPr>
        <dsp:cNvPr id="0" name=""/>
        <dsp:cNvSpPr/>
      </dsp:nvSpPr>
      <dsp:spPr>
        <a:xfrm>
          <a:off x="0" y="2897477"/>
          <a:ext cx="3954909" cy="91916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600" kern="1200" dirty="0"/>
            <a:t>Уроци </a:t>
          </a:r>
          <a:r>
            <a:rPr lang="en-US" sz="4600" kern="1200" dirty="0"/>
            <a:t>4</a:t>
          </a:r>
          <a:r>
            <a:rPr lang="bg-BG" sz="4600" kern="1200" dirty="0"/>
            <a:t>.4.</a:t>
          </a:r>
        </a:p>
      </dsp:txBody>
      <dsp:txXfrm>
        <a:off x="44870" y="2942347"/>
        <a:ext cx="3865169" cy="829426"/>
      </dsp:txXfrm>
    </dsp:sp>
    <dsp:sp modelId="{ABE3E23C-41BB-446D-8B58-677589DBBE1B}">
      <dsp:nvSpPr>
        <dsp:cNvPr id="0" name=""/>
        <dsp:cNvSpPr/>
      </dsp:nvSpPr>
      <dsp:spPr>
        <a:xfrm rot="5400000">
          <a:off x="7102718" y="806711"/>
          <a:ext cx="735333" cy="7030950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400" kern="1200" dirty="0"/>
            <a:t>Публикуване на уеб сайт в интернет</a:t>
          </a:r>
        </a:p>
      </dsp:txBody>
      <dsp:txXfrm rot="-5400000">
        <a:off x="3954910" y="3990415"/>
        <a:ext cx="6995054" cy="663541"/>
      </dsp:txXfrm>
    </dsp:sp>
    <dsp:sp modelId="{37F7F784-F89C-4EE3-9907-63BDE8E7DADF}">
      <dsp:nvSpPr>
        <dsp:cNvPr id="0" name=""/>
        <dsp:cNvSpPr/>
      </dsp:nvSpPr>
      <dsp:spPr>
        <a:xfrm>
          <a:off x="0" y="3862602"/>
          <a:ext cx="3954909" cy="9191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600" kern="1200" dirty="0"/>
            <a:t>Урок 4.5. </a:t>
          </a:r>
        </a:p>
      </dsp:txBody>
      <dsp:txXfrm>
        <a:off x="44870" y="3907472"/>
        <a:ext cx="3865169" cy="829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11471-2922-45E9-AA82-D7DD1A0F657E}">
      <dsp:nvSpPr>
        <dsp:cNvPr id="0" name=""/>
        <dsp:cNvSpPr/>
      </dsp:nvSpPr>
      <dsp:spPr>
        <a:xfrm>
          <a:off x="0" y="0"/>
          <a:ext cx="7071054" cy="8329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kern="1200" dirty="0"/>
            <a:t>Планиране и  проектиране</a:t>
          </a:r>
          <a:endParaRPr lang="en-US" sz="3600" kern="1200" dirty="0"/>
        </a:p>
      </dsp:txBody>
      <dsp:txXfrm>
        <a:off x="24396" y="24396"/>
        <a:ext cx="6074783" cy="784156"/>
      </dsp:txXfrm>
    </dsp:sp>
    <dsp:sp modelId="{760C08C7-9A6D-4FA6-AB0D-AC6801288D18}">
      <dsp:nvSpPr>
        <dsp:cNvPr id="0" name=""/>
        <dsp:cNvSpPr/>
      </dsp:nvSpPr>
      <dsp:spPr>
        <a:xfrm>
          <a:off x="528033" y="948635"/>
          <a:ext cx="7071054" cy="8329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kern="1200" dirty="0"/>
            <a:t>Разработване</a:t>
          </a:r>
          <a:endParaRPr lang="en-US" sz="1100" kern="1200" dirty="0"/>
        </a:p>
      </dsp:txBody>
      <dsp:txXfrm>
        <a:off x="552429" y="973031"/>
        <a:ext cx="5952813" cy="784156"/>
      </dsp:txXfrm>
    </dsp:sp>
    <dsp:sp modelId="{1EC3E3AB-7E70-4F26-83F8-DC8F22D73826}">
      <dsp:nvSpPr>
        <dsp:cNvPr id="0" name=""/>
        <dsp:cNvSpPr/>
      </dsp:nvSpPr>
      <dsp:spPr>
        <a:xfrm>
          <a:off x="1056066" y="1897271"/>
          <a:ext cx="7071054" cy="8329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kern="1200" dirty="0"/>
            <a:t>Тестване</a:t>
          </a:r>
          <a:endParaRPr lang="en-US" sz="3600" kern="1200" dirty="0"/>
        </a:p>
      </dsp:txBody>
      <dsp:txXfrm>
        <a:off x="1080462" y="1921667"/>
        <a:ext cx="5952813" cy="784156"/>
      </dsp:txXfrm>
    </dsp:sp>
    <dsp:sp modelId="{70786470-4D62-4892-8B51-BAE3D5940DDD}">
      <dsp:nvSpPr>
        <dsp:cNvPr id="0" name=""/>
        <dsp:cNvSpPr/>
      </dsp:nvSpPr>
      <dsp:spPr>
        <a:xfrm>
          <a:off x="1584099" y="2845906"/>
          <a:ext cx="7071054" cy="8329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300" kern="1200" dirty="0"/>
            <a:t>Публикуване и популяризиране</a:t>
          </a:r>
          <a:endParaRPr lang="en-US" sz="3300" kern="1200" dirty="0"/>
        </a:p>
      </dsp:txBody>
      <dsp:txXfrm>
        <a:off x="1608495" y="2870302"/>
        <a:ext cx="5952813" cy="784156"/>
      </dsp:txXfrm>
    </dsp:sp>
    <dsp:sp modelId="{EDA48567-180C-4B22-8BF8-1CD6F4BBC91F}">
      <dsp:nvSpPr>
        <dsp:cNvPr id="0" name=""/>
        <dsp:cNvSpPr/>
      </dsp:nvSpPr>
      <dsp:spPr>
        <a:xfrm>
          <a:off x="2112133" y="3794542"/>
          <a:ext cx="7071054" cy="8329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kern="1200" dirty="0"/>
            <a:t>Поддръжка</a:t>
          </a:r>
          <a:endParaRPr lang="en-US" sz="3600" kern="1200" dirty="0"/>
        </a:p>
      </dsp:txBody>
      <dsp:txXfrm>
        <a:off x="2136529" y="3818938"/>
        <a:ext cx="5952813" cy="784156"/>
      </dsp:txXfrm>
    </dsp:sp>
    <dsp:sp modelId="{4A175D66-69DC-4DB5-8745-0B95D94F2707}">
      <dsp:nvSpPr>
        <dsp:cNvPr id="0" name=""/>
        <dsp:cNvSpPr/>
      </dsp:nvSpPr>
      <dsp:spPr>
        <a:xfrm>
          <a:off x="6529638" y="608515"/>
          <a:ext cx="541416" cy="541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651457" y="608515"/>
        <a:ext cx="297778" cy="407416"/>
      </dsp:txXfrm>
    </dsp:sp>
    <dsp:sp modelId="{B74598F2-099F-4D31-9B2B-7A1A3F670EB5}">
      <dsp:nvSpPr>
        <dsp:cNvPr id="0" name=""/>
        <dsp:cNvSpPr/>
      </dsp:nvSpPr>
      <dsp:spPr>
        <a:xfrm>
          <a:off x="7057671" y="1557150"/>
          <a:ext cx="541416" cy="541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179490" y="1557150"/>
        <a:ext cx="297778" cy="407416"/>
      </dsp:txXfrm>
    </dsp:sp>
    <dsp:sp modelId="{E5A5BDCF-8177-411F-A1B1-274228A821C9}">
      <dsp:nvSpPr>
        <dsp:cNvPr id="0" name=""/>
        <dsp:cNvSpPr/>
      </dsp:nvSpPr>
      <dsp:spPr>
        <a:xfrm>
          <a:off x="7585704" y="2491903"/>
          <a:ext cx="541416" cy="541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707523" y="2491903"/>
        <a:ext cx="297778" cy="407416"/>
      </dsp:txXfrm>
    </dsp:sp>
    <dsp:sp modelId="{FD91D1C6-EED9-4450-BDCD-F80A4137BB94}">
      <dsp:nvSpPr>
        <dsp:cNvPr id="0" name=""/>
        <dsp:cNvSpPr/>
      </dsp:nvSpPr>
      <dsp:spPr>
        <a:xfrm>
          <a:off x="8113738" y="3449794"/>
          <a:ext cx="541416" cy="541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235557" y="3449794"/>
        <a:ext cx="297778" cy="407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E217-82DE-4DF4-9110-AA8D108AA394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3A329-1E6E-444C-BB1F-52B8FEDC00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283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034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8619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3049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2442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0844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Онлайн </a:t>
            </a:r>
            <a:r>
              <a:rPr lang="ru-RU" dirty="0" err="1"/>
              <a:t>конструкторите</a:t>
            </a:r>
            <a:r>
              <a:rPr lang="ru-RU" dirty="0"/>
              <a:t> за </a:t>
            </a:r>
            <a:r>
              <a:rPr lang="ru-RU" dirty="0" err="1"/>
              <a:t>създаване</a:t>
            </a:r>
            <a:r>
              <a:rPr lang="ru-RU" dirty="0"/>
              <a:t> на </a:t>
            </a:r>
            <a:r>
              <a:rPr lang="ru-RU" dirty="0" err="1"/>
              <a:t>сайтове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подходящи</a:t>
            </a:r>
            <a:r>
              <a:rPr lang="ru-RU" dirty="0"/>
              <a:t> за </a:t>
            </a:r>
            <a:r>
              <a:rPr lang="ru-RU" dirty="0" err="1"/>
              <a:t>начинаещи</a:t>
            </a:r>
            <a:r>
              <a:rPr lang="ru-RU" dirty="0"/>
              <a:t> уеб </a:t>
            </a:r>
            <a:r>
              <a:rPr lang="ru-RU" dirty="0" err="1"/>
              <a:t>дизайнери</a:t>
            </a:r>
            <a:r>
              <a:rPr lang="ru-RU" dirty="0"/>
              <a:t>, </a:t>
            </a:r>
            <a:r>
              <a:rPr lang="ru-RU" dirty="0" err="1"/>
              <a:t>защото</a:t>
            </a:r>
            <a:r>
              <a:rPr lang="ru-RU" dirty="0"/>
              <a:t> </a:t>
            </a:r>
            <a:r>
              <a:rPr lang="ru-RU" dirty="0" err="1"/>
              <a:t>предлагат</a:t>
            </a:r>
            <a:r>
              <a:rPr lang="ru-RU" dirty="0"/>
              <a:t> </a:t>
            </a:r>
            <a:r>
              <a:rPr lang="ru-RU" dirty="0" err="1"/>
              <a:t>голямо</a:t>
            </a:r>
            <a:r>
              <a:rPr lang="ru-RU" dirty="0"/>
              <a:t> разнообразие от </a:t>
            </a:r>
            <a:r>
              <a:rPr lang="ru-RU" dirty="0" err="1"/>
              <a:t>тематични</a:t>
            </a:r>
            <a:r>
              <a:rPr lang="ru-RU" dirty="0"/>
              <a:t> категории с </a:t>
            </a:r>
            <a:r>
              <a:rPr lang="ru-RU" dirty="0" err="1"/>
              <a:t>готови</a:t>
            </a:r>
            <a:r>
              <a:rPr lang="ru-RU" dirty="0"/>
              <a:t> </a:t>
            </a:r>
            <a:r>
              <a:rPr lang="ru-RU" dirty="0" err="1"/>
              <a:t>безплатни</a:t>
            </a:r>
            <a:r>
              <a:rPr lang="ru-RU" dirty="0"/>
              <a:t> </a:t>
            </a:r>
            <a:r>
              <a:rPr lang="ru-RU" dirty="0" err="1"/>
              <a:t>шаблони</a:t>
            </a:r>
            <a:r>
              <a:rPr lang="ru-RU" dirty="0"/>
              <a:t> (</a:t>
            </a:r>
            <a:r>
              <a:rPr lang="ru-RU" dirty="0" err="1"/>
              <a:t>templates</a:t>
            </a:r>
            <a:r>
              <a:rPr lang="ru-RU" dirty="0"/>
              <a:t> или </a:t>
            </a:r>
            <a:r>
              <a:rPr lang="ru-RU" dirty="0" err="1"/>
              <a:t>themes</a:t>
            </a:r>
            <a:r>
              <a:rPr lang="ru-RU" dirty="0"/>
              <a:t>) с конкретна структура на сайта, </a:t>
            </a:r>
            <a:r>
              <a:rPr lang="ru-RU" dirty="0" err="1"/>
              <a:t>навигационна</a:t>
            </a:r>
            <a:r>
              <a:rPr lang="ru-RU" dirty="0"/>
              <a:t> схема и визуален дизайн. За да </a:t>
            </a:r>
            <a:r>
              <a:rPr lang="ru-RU" dirty="0" err="1"/>
              <a:t>пригодите</a:t>
            </a:r>
            <a:r>
              <a:rPr lang="ru-RU" dirty="0"/>
              <a:t> готов шаблон за </a:t>
            </a:r>
            <a:r>
              <a:rPr lang="ru-RU" dirty="0" err="1"/>
              <a:t>темата</a:t>
            </a:r>
            <a:r>
              <a:rPr lang="ru-RU" dirty="0"/>
              <a:t> на </a:t>
            </a:r>
            <a:r>
              <a:rPr lang="ru-RU" dirty="0" err="1"/>
              <a:t>вашия</a:t>
            </a:r>
            <a:r>
              <a:rPr lang="ru-RU" dirty="0"/>
              <a:t> сайт,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редактирате</a:t>
            </a:r>
            <a:r>
              <a:rPr lang="ru-RU" dirty="0"/>
              <a:t> </a:t>
            </a:r>
            <a:r>
              <a:rPr lang="ru-RU" dirty="0" err="1"/>
              <a:t>структурата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, </a:t>
            </a:r>
            <a:r>
              <a:rPr lang="ru-RU" dirty="0" err="1"/>
              <a:t>навигационната</a:t>
            </a:r>
            <a:r>
              <a:rPr lang="ru-RU" dirty="0"/>
              <a:t> и </a:t>
            </a:r>
            <a:r>
              <a:rPr lang="ru-RU" dirty="0" err="1"/>
              <a:t>цветовата</a:t>
            </a:r>
            <a:r>
              <a:rPr lang="ru-RU" dirty="0"/>
              <a:t> схема, </a:t>
            </a:r>
            <a:r>
              <a:rPr lang="ru-RU" dirty="0" err="1"/>
              <a:t>както</a:t>
            </a:r>
            <a:r>
              <a:rPr lang="ru-RU" dirty="0"/>
              <a:t> и да замените </a:t>
            </a:r>
            <a:r>
              <a:rPr lang="ru-RU" dirty="0" err="1"/>
              <a:t>елементите</a:t>
            </a:r>
            <a:r>
              <a:rPr lang="ru-RU" dirty="0"/>
              <a:t> на </a:t>
            </a:r>
            <a:r>
              <a:rPr lang="ru-RU" dirty="0" err="1"/>
              <a:t>страниците</a:t>
            </a:r>
            <a:r>
              <a:rPr lang="ru-RU" dirty="0"/>
              <a:t> с </a:t>
            </a:r>
            <a:r>
              <a:rPr lang="ru-RU" dirty="0" err="1"/>
              <a:t>вашите</a:t>
            </a:r>
            <a:r>
              <a:rPr lang="ru-RU" dirty="0"/>
              <a:t> елементи – заглавия, текст, изображения, виде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7075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2675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1997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6889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41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5156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46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895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9673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50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5869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Урок</a:t>
            </a:r>
            <a:r>
              <a:rPr lang="bg-BG" baseline="0" dirty="0"/>
              <a:t> 2.1.1. История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52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5510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53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2090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Може</a:t>
            </a:r>
            <a:r>
              <a:rPr lang="bg-BG" baseline="0" dirty="0"/>
              <a:t> да го решите заедно или да се пробват сами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54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730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9EDB4-3066-4179-8B74-3886F74DE828}" type="slidenum">
              <a:rPr lang="bg-BG" smtClean="0"/>
              <a:t>57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8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В</a:t>
            </a:r>
            <a:r>
              <a:rPr lang="bg-BG" baseline="0" dirty="0"/>
              <a:t> тази тема всички работят по една и съща тема, но всеки прави самостоятелно сайт или в група по двама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615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В</a:t>
            </a:r>
            <a:r>
              <a:rPr lang="bg-BG" baseline="0" dirty="0"/>
              <a:t> тази тема всички работят по една и съща тема, но всеки прави самостоятелно сайт или в група по двама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112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Езикът е за интерфейса</a:t>
            </a:r>
          </a:p>
          <a:p>
            <a:endParaRPr lang="bg-BG" dirty="0"/>
          </a:p>
          <a:p>
            <a:r>
              <a:rPr lang="bg-BG" dirty="0"/>
              <a:t>Задание:</a:t>
            </a:r>
          </a:p>
          <a:p>
            <a:r>
              <a:rPr lang="bg-BG" dirty="0"/>
              <a:t>Да</a:t>
            </a:r>
            <a:r>
              <a:rPr lang="bg-BG" baseline="0" dirty="0"/>
              <a:t> прегледат предоставените връзки и да споделят кой според тях е по-добре да използват със своите ученици.</a:t>
            </a:r>
          </a:p>
          <a:p>
            <a:r>
              <a:rPr lang="bg-BG" baseline="0" dirty="0"/>
              <a:t>От тук нататък да работят по него.</a:t>
            </a:r>
          </a:p>
          <a:p>
            <a:r>
              <a:rPr lang="bg-BG" baseline="0" dirty="0"/>
              <a:t>Да вземат решение дали ще ползват готов шаблон (ако учениците са начинаещи) или сами ще разработват шаблон (ако вече имат опит)</a:t>
            </a:r>
            <a:endParaRPr lang="bg-BG" dirty="0"/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690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3091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bg-BG" dirty="0"/>
              <a:t>Брейнсторминг</a:t>
            </a:r>
            <a:r>
              <a:rPr lang="bg-BG" baseline="0" dirty="0"/>
              <a:t> – да се регистрират в </a:t>
            </a:r>
            <a:r>
              <a:rPr lang="en-US" baseline="0" dirty="0" err="1"/>
              <a:t>Mindmeister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0698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Направете</a:t>
            </a:r>
            <a:r>
              <a:rPr lang="bg-BG" baseline="0" dirty="0"/>
              <a:t> карта на сайта си с помощта на </a:t>
            </a:r>
            <a:r>
              <a:rPr lang="en-US" baseline="0" dirty="0"/>
              <a:t>SmartArt </a:t>
            </a:r>
            <a:r>
              <a:rPr lang="bg-BG" baseline="0" dirty="0"/>
              <a:t>инструментите в </a:t>
            </a:r>
            <a:r>
              <a:rPr lang="en-US" baseline="0" dirty="0"/>
              <a:t>MS Word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536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Урокът е от старите УП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714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/>
              <a:t>Щракнете за редакция стил </a:t>
            </a:r>
            <a:r>
              <a:rPr lang="bg-BG" dirty="0" err="1"/>
              <a:t>подзагл</a:t>
            </a:r>
            <a:r>
              <a:rPr lang="bg-BG" dirty="0"/>
              <a:t>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6966857" y="1119491"/>
            <a:ext cx="3701143" cy="2396754"/>
          </a:xfrm>
          <a:prstGeom prst="rect">
            <a:avLst/>
          </a:prstGeom>
        </p:spPr>
      </p:pic>
      <p:sp>
        <p:nvSpPr>
          <p:cNvPr id="8" name="Правоъгълник 7"/>
          <p:cNvSpPr/>
          <p:nvPr userDrawn="1"/>
        </p:nvSpPr>
        <p:spPr>
          <a:xfrm>
            <a:off x="1524000" y="1119491"/>
            <a:ext cx="7387771" cy="2396754"/>
          </a:xfrm>
          <a:prstGeom prst="rect">
            <a:avLst/>
          </a:prstGeom>
          <a:solidFill>
            <a:srgbClr val="1F3D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19492"/>
            <a:ext cx="8461829" cy="2390472"/>
          </a:xfrm>
          <a:solidFill>
            <a:srgbClr val="1F3D7C"/>
          </a:solidFill>
        </p:spPr>
        <p:txBody>
          <a:bodyPr anchor="b"/>
          <a:lstStyle>
            <a:lvl1pPr algn="ctr">
              <a:defRPr sz="6000">
                <a:solidFill>
                  <a:srgbClr val="FFC000"/>
                </a:solidFill>
              </a:defRPr>
            </a:lvl1pPr>
          </a:lstStyle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53002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558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048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2837-4DFE-41CE-B0DA-0F1BF38632D5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6E8B-5EB7-4E2F-98F3-F22EED1444FC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176187" y="2875425"/>
            <a:ext cx="10515600" cy="708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b="1" dirty="0">
              <a:solidFill>
                <a:srgbClr val="F7A6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8169994" y="2822285"/>
            <a:ext cx="3923327" cy="2540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2285"/>
            <a:ext cx="11451265" cy="2540634"/>
          </a:xfrm>
          <a:solidFill>
            <a:srgbClr val="1F3D7C"/>
          </a:solidFill>
        </p:spPr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648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134196" y="451201"/>
            <a:ext cx="10807868" cy="708342"/>
          </a:xfrm>
          <a:prstGeom prst="rect">
            <a:avLst/>
          </a:prstGeom>
          <a:solidFill>
            <a:srgbClr val="1F3D7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D92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endParaRPr lang="bg-BG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11065348" y="451201"/>
            <a:ext cx="1093844" cy="70834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51201"/>
            <a:ext cx="11955511" cy="708342"/>
          </a:xfrm>
          <a:solidFill>
            <a:srgbClr val="1F3D7C"/>
          </a:solidFill>
        </p:spPr>
        <p:txBody>
          <a:bodyPr/>
          <a:lstStyle>
            <a:lvl1pPr marL="715963" indent="0"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089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831850" y="2849217"/>
            <a:ext cx="10515600" cy="1740246"/>
          </a:xfrm>
          <a:solidFill>
            <a:srgbClr val="1F3D7C"/>
          </a:solidFill>
        </p:spPr>
        <p:txBody>
          <a:bodyPr>
            <a:normAutofit/>
          </a:bodyPr>
          <a:lstStyle>
            <a:lvl1pPr>
              <a:defRPr sz="5400">
                <a:solidFill>
                  <a:srgbClr val="FFC000"/>
                </a:solidFill>
                <a:latin typeface="+mj-lt"/>
              </a:defRPr>
            </a:lvl1pPr>
          </a:lstStyle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18658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199" y="451202"/>
            <a:ext cx="10671629" cy="708342"/>
          </a:xfrm>
          <a:solidFill>
            <a:srgbClr val="1F3D7C"/>
          </a:solidFill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11065348" y="451201"/>
            <a:ext cx="1093844" cy="70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7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087" y="451202"/>
            <a:ext cx="10697255" cy="708342"/>
          </a:xfrm>
          <a:solidFill>
            <a:srgbClr val="1F3D7C"/>
          </a:solidFill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34733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171248"/>
            <a:ext cx="5157787" cy="393926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34733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171248"/>
            <a:ext cx="5183188" cy="393926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11065348" y="451201"/>
            <a:ext cx="1093844" cy="70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3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079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027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074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236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8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omla.org/" TargetMode="External"/><Relationship Id="rId2" Type="http://schemas.openxmlformats.org/officeDocument/2006/relationships/hyperlink" Target="https://wordpress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etbootstrap.com/" TargetMode="External"/><Relationship Id="rId4" Type="http://schemas.openxmlformats.org/officeDocument/2006/relationships/hyperlink" Target="https://www.drupal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vel-studio.bg/polezno-color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eb.archiv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le.bg/%D1%80%D1%8A%D0%BA%D0%BE%D0%B2%D0%BE%D0%B4%D1%81%D1%82%D0%B2%D0%BE-%D0%B7%D0%B0-%D1%81%D1%8A%D0%B7%D0%B4%D0%B0%D0%B2%D0%B0%D0%BD%D0%B5-%D0%BD%D0%B0-%D1%83%D0%B5%D0%B1%D1%81%D0%B0%D0%B9%D1%82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oolors.co/" TargetMode="External"/><Relationship Id="rId2" Type="http://schemas.openxmlformats.org/officeDocument/2006/relationships/hyperlink" Target="https://palett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ntone.com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lle.bg/" TargetMode="External"/><Relationship Id="rId3" Type="http://schemas.openxmlformats.org/officeDocument/2006/relationships/hyperlink" Target="https://www.wix.com/" TargetMode="External"/><Relationship Id="rId7" Type="http://schemas.openxmlformats.org/officeDocument/2006/relationships/hyperlink" Target="https://sites.googl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s.webnode.com/" TargetMode="External"/><Relationship Id="rId5" Type="http://schemas.openxmlformats.org/officeDocument/2006/relationships/hyperlink" Target="https://us.webnode/" TargetMode="External"/><Relationship Id="rId4" Type="http://schemas.openxmlformats.org/officeDocument/2006/relationships/hyperlink" Target="https://www.weebl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лавие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b="1" i="1" dirty="0">
              <a:solidFill>
                <a:srgbClr val="1F3D7C"/>
              </a:solidFill>
            </a:endParaRPr>
          </a:p>
          <a:p>
            <a:r>
              <a:rPr lang="bg-BG" b="1" i="1" dirty="0">
                <a:solidFill>
                  <a:srgbClr val="1F3D7C"/>
                </a:solidFill>
              </a:rPr>
              <a:t>Проблеми при развиване на дигитални компетентности в обучението по информационни технологии и възможности за преодоляването им в първи гимназиален етап</a:t>
            </a:r>
          </a:p>
        </p:txBody>
      </p:sp>
      <p:sp>
        <p:nvSpPr>
          <p:cNvPr id="7" name="Заглавие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Тема 4: Създаване и публикуване на информация в интернет</a:t>
            </a: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-12223" y="6128083"/>
            <a:ext cx="1220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ЕЛИЗА СТЕФАНОВА • МИРОСЛАВА НИКОЛОВА • ДАФИНКА МИТЕВА</a:t>
            </a:r>
          </a:p>
          <a:p>
            <a:pPr algn="ctr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ФИЛИП ПЕТРОВ • НИКОЛИНА НИКОЛОВА • ДИАНА ПЕТРОВА</a:t>
            </a:r>
          </a:p>
        </p:txBody>
      </p:sp>
    </p:spTree>
    <p:extLst>
      <p:ext uri="{BB962C8B-B14F-4D97-AF65-F5344CB8AC3E}">
        <p14:creationId xmlns:p14="http://schemas.microsoft.com/office/powerpoint/2010/main" val="260812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6313-062F-4910-D59D-503D17A3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1202"/>
            <a:ext cx="11524342" cy="708342"/>
          </a:xfrm>
        </p:spPr>
        <p:txBody>
          <a:bodyPr/>
          <a:lstStyle/>
          <a:p>
            <a:r>
              <a:rPr lang="bg-BG" dirty="0"/>
              <a:t>      </a:t>
            </a:r>
            <a:r>
              <a:rPr lang="bg-BG" b="1" dirty="0"/>
              <a:t>Редактори</a:t>
            </a:r>
            <a:r>
              <a:rPr lang="en-US" b="1" dirty="0"/>
              <a:t> </a:t>
            </a:r>
            <a:r>
              <a:rPr lang="bg-BG" b="1" dirty="0"/>
              <a:t>за създаване на сайтове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EC12A-6559-13E5-7E66-52AB70AB7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Текстови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FF852-EBEE-DF49-968F-21579DB6CB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Visual Studio Code</a:t>
            </a:r>
          </a:p>
          <a:p>
            <a:r>
              <a:rPr lang="en-US" dirty="0"/>
              <a:t>Notepad++</a:t>
            </a:r>
          </a:p>
          <a:p>
            <a:r>
              <a:rPr lang="en-US" dirty="0"/>
              <a:t>Brackets</a:t>
            </a:r>
          </a:p>
          <a:p>
            <a:r>
              <a:rPr lang="en-US" dirty="0" err="1"/>
              <a:t>CoffeeCup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07584-1FEE-FD4B-0E4C-5E9DA44EA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Визуални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57314-954F-0F6A-AEB7-35FCBC04EB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Google Web Designer</a:t>
            </a:r>
          </a:p>
          <a:p>
            <a:r>
              <a:rPr lang="en-US" dirty="0" err="1"/>
              <a:t>KompoZer</a:t>
            </a:r>
            <a:endParaRPr lang="en-US" dirty="0"/>
          </a:p>
          <a:p>
            <a:r>
              <a:rPr lang="en-US" dirty="0" err="1"/>
              <a:t>SeaMonkey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8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410E-4798-D0F9-C9DE-9EE23850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1202"/>
            <a:ext cx="11524342" cy="708342"/>
          </a:xfrm>
        </p:spPr>
        <p:txBody>
          <a:bodyPr/>
          <a:lstStyle/>
          <a:p>
            <a:r>
              <a:rPr lang="bg-BG" b="1" dirty="0"/>
              <a:t>      Системи за управление на съдържание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FB32D-2D59-E53E-EAC3-B4745F876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66299"/>
            <a:ext cx="10684555" cy="43601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bg-BG" dirty="0"/>
              <a:t>Предназначени са за професионално създаване на сайтове</a:t>
            </a:r>
            <a:endParaRPr lang="en-US" dirty="0"/>
          </a:p>
          <a:p>
            <a:r>
              <a:rPr lang="bg-BG" dirty="0"/>
              <a:t>Предлагат и възможност за лесна и бърза промяна на съдържанието през графичен интерфейс</a:t>
            </a:r>
            <a:endParaRPr lang="en-US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Примери: </a:t>
            </a:r>
          </a:p>
          <a:p>
            <a:r>
              <a:rPr lang="en-US" dirty="0"/>
              <a:t>WordPress (</a:t>
            </a:r>
            <a:r>
              <a:rPr lang="en-US" dirty="0">
                <a:hlinkClick r:id="rId2"/>
              </a:rPr>
              <a:t>https://wordpress.com/</a:t>
            </a:r>
            <a:r>
              <a:rPr lang="bg-BG" dirty="0"/>
              <a:t>)</a:t>
            </a:r>
            <a:endParaRPr lang="bg-BG" dirty="0">
              <a:ea typeface="Calibri" panose="020F0502020204030204"/>
              <a:cs typeface="Calibri" panose="020F0502020204030204"/>
            </a:endParaRPr>
          </a:p>
          <a:p>
            <a:r>
              <a:rPr lang="en-US" dirty="0"/>
              <a:t>Joomla (</a:t>
            </a:r>
            <a:r>
              <a:rPr lang="en-US" dirty="0">
                <a:hlinkClick r:id="rId3"/>
              </a:rPr>
              <a:t>https://www.joomla.org/</a:t>
            </a:r>
            <a:r>
              <a:rPr lang="bg-BG" dirty="0"/>
              <a:t>)</a:t>
            </a:r>
          </a:p>
          <a:p>
            <a:r>
              <a:rPr lang="en-US" dirty="0"/>
              <a:t>Drupal (</a:t>
            </a:r>
            <a:r>
              <a:rPr lang="en-US" dirty="0">
                <a:hlinkClick r:id="rId4"/>
              </a:rPr>
              <a:t>https://www.drupal.org/</a:t>
            </a:r>
            <a:r>
              <a:rPr lang="bg-BG" dirty="0"/>
              <a:t>)</a:t>
            </a:r>
          </a:p>
          <a:p>
            <a:r>
              <a:rPr lang="en-US" dirty="0" err="1"/>
              <a:t>BootStrap</a:t>
            </a:r>
            <a:r>
              <a:rPr lang="en-US" dirty="0"/>
              <a:t> (</a:t>
            </a:r>
            <a:r>
              <a:rPr lang="en-US" dirty="0">
                <a:hlinkClick r:id="rId5"/>
              </a:rPr>
              <a:t>https://getbootstrap.com/</a:t>
            </a:r>
            <a:r>
              <a:rPr lang="bg-BG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4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• Кои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основните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в </a:t>
            </a:r>
            <a:r>
              <a:rPr lang="ru-RU" dirty="0" err="1"/>
              <a:t>разработването</a:t>
            </a:r>
            <a:r>
              <a:rPr lang="ru-RU" dirty="0"/>
              <a:t> на </a:t>
            </a:r>
            <a:r>
              <a:rPr lang="ru-RU" dirty="0" err="1"/>
              <a:t>уеб</a:t>
            </a:r>
            <a:r>
              <a:rPr lang="ru-RU" dirty="0"/>
              <a:t> сайт</a:t>
            </a:r>
          </a:p>
          <a:p>
            <a:r>
              <a:rPr lang="ru-RU" dirty="0"/>
              <a:t>• Как да </a:t>
            </a:r>
            <a:r>
              <a:rPr lang="ru-RU" dirty="0" err="1"/>
              <a:t>определяте</a:t>
            </a:r>
            <a:r>
              <a:rPr lang="ru-RU" dirty="0"/>
              <a:t> </a:t>
            </a:r>
            <a:r>
              <a:rPr lang="ru-RU" dirty="0" err="1"/>
              <a:t>целева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на </a:t>
            </a:r>
            <a:r>
              <a:rPr lang="ru-RU" dirty="0" err="1"/>
              <a:t>уеб</a:t>
            </a:r>
            <a:r>
              <a:rPr lang="ru-RU" dirty="0"/>
              <a:t> сайт</a:t>
            </a:r>
          </a:p>
          <a:p>
            <a:r>
              <a:rPr lang="ru-RU" dirty="0"/>
              <a:t>• Как да </a:t>
            </a:r>
            <a:r>
              <a:rPr lang="ru-RU" dirty="0" err="1"/>
              <a:t>проектирате</a:t>
            </a:r>
            <a:r>
              <a:rPr lang="ru-RU" dirty="0"/>
              <a:t> </a:t>
            </a:r>
            <a:r>
              <a:rPr lang="ru-RU" dirty="0" err="1"/>
              <a:t>уеб</a:t>
            </a:r>
            <a:r>
              <a:rPr lang="ru-RU" dirty="0"/>
              <a:t> сайт по </a:t>
            </a:r>
            <a:r>
              <a:rPr lang="ru-RU" dirty="0" err="1"/>
              <a:t>зададена</a:t>
            </a:r>
            <a:r>
              <a:rPr lang="ru-RU" dirty="0"/>
              <a:t> тема</a:t>
            </a: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31850" y="2305050"/>
            <a:ext cx="10515600" cy="2284413"/>
          </a:xfrm>
        </p:spPr>
        <p:txBody>
          <a:bodyPr>
            <a:noAutofit/>
          </a:bodyPr>
          <a:lstStyle/>
          <a:p>
            <a:r>
              <a:rPr lang="ru-RU" sz="4400" b="1" dirty="0"/>
              <a:t>4.2. </a:t>
            </a:r>
            <a:r>
              <a:rPr lang="ru-RU" sz="4400" b="1" dirty="0" err="1"/>
              <a:t>Проектиране</a:t>
            </a:r>
            <a:r>
              <a:rPr lang="ru-RU" sz="4400" b="1" dirty="0"/>
              <a:t> на статичен </a:t>
            </a:r>
            <a:r>
              <a:rPr lang="ru-RU" sz="4400" b="1" dirty="0" err="1"/>
              <a:t>уеб</a:t>
            </a:r>
            <a:r>
              <a:rPr lang="ru-RU" sz="4400" b="1" dirty="0"/>
              <a:t> сайт</a:t>
            </a:r>
            <a:endParaRPr lang="bg-BG" sz="4400" b="1" dirty="0"/>
          </a:p>
        </p:txBody>
      </p:sp>
    </p:spTree>
    <p:extLst>
      <p:ext uri="{BB962C8B-B14F-4D97-AF65-F5344CB8AC3E}">
        <p14:creationId xmlns:p14="http://schemas.microsoft.com/office/powerpoint/2010/main" val="88315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558960"/>
              </p:ext>
            </p:extLst>
          </p:nvPr>
        </p:nvGraphicFramePr>
        <p:xfrm>
          <a:off x="838200" y="2359025"/>
          <a:ext cx="10515600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2400" dirty="0"/>
                        <a:t>Понятия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Карта на сайт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err="1"/>
                        <a:t>Визуално</a:t>
                      </a:r>
                      <a:r>
                        <a:rPr lang="ru-RU" sz="2400" u="none" strike="noStrike" kern="1200" baseline="0" dirty="0"/>
                        <a:t> или </a:t>
                      </a:r>
                      <a:r>
                        <a:rPr lang="ru-RU" sz="2400" u="none" strike="noStrike" kern="1200" baseline="0" dirty="0" err="1"/>
                        <a:t>текстово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представяне</a:t>
                      </a:r>
                      <a:r>
                        <a:rPr lang="ru-RU" sz="2400" u="none" strike="noStrike" kern="1200" baseline="0" dirty="0"/>
                        <a:t> на </a:t>
                      </a:r>
                      <a:r>
                        <a:rPr lang="ru-RU" sz="2400" u="none" strike="noStrike" kern="1200" baseline="0" dirty="0" err="1"/>
                        <a:t>съдържанието</a:t>
                      </a:r>
                      <a:r>
                        <a:rPr lang="ru-RU" sz="2400" u="none" strike="noStrike" kern="1200" baseline="0" dirty="0"/>
                        <a:t> на </a:t>
                      </a:r>
                      <a:r>
                        <a:rPr lang="ru-RU" sz="2400" u="none" strike="noStrike" kern="1200" baseline="0" dirty="0" err="1"/>
                        <a:t>уеб</a:t>
                      </a:r>
                      <a:r>
                        <a:rPr lang="ru-RU" sz="2400" u="none" strike="noStrike" kern="1200" baseline="0" dirty="0"/>
                        <a:t> сайт, </a:t>
                      </a:r>
                      <a:r>
                        <a:rPr lang="ru-RU" sz="2400" u="none" strike="noStrike" kern="1200" baseline="0" dirty="0" err="1"/>
                        <a:t>коeто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позволява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по-лесното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намиране</a:t>
                      </a:r>
                      <a:r>
                        <a:rPr lang="ru-RU" sz="2400" u="none" strike="noStrike" kern="1200" baseline="0" dirty="0"/>
                        <a:t> на конкретна информация в сайта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Достъпност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err="1"/>
                        <a:t>Представяне</a:t>
                      </a:r>
                      <a:r>
                        <a:rPr lang="ru-RU" sz="2400" u="none" strike="noStrike" kern="1200" baseline="0" dirty="0"/>
                        <a:t> на </a:t>
                      </a:r>
                      <a:r>
                        <a:rPr lang="ru-RU" sz="2400" u="none" strike="noStrike" kern="1200" baseline="0" dirty="0" err="1"/>
                        <a:t>информацията</a:t>
                      </a:r>
                      <a:r>
                        <a:rPr lang="ru-RU" sz="2400" u="none" strike="noStrike" kern="1200" baseline="0" dirty="0"/>
                        <a:t> в сайт </a:t>
                      </a:r>
                      <a:r>
                        <a:rPr lang="ru-RU" sz="2400" u="none" strike="noStrike" kern="1200" baseline="0" dirty="0" err="1"/>
                        <a:t>така</a:t>
                      </a:r>
                      <a:r>
                        <a:rPr lang="ru-RU" sz="2400" u="none" strike="noStrike" kern="1200" baseline="0" dirty="0"/>
                        <a:t>, че </a:t>
                      </a:r>
                      <a:r>
                        <a:rPr lang="ru-RU" sz="2400" u="none" strike="noStrike" kern="1200" baseline="0" dirty="0" err="1"/>
                        <a:t>всички</a:t>
                      </a:r>
                      <a:r>
                        <a:rPr lang="ru-RU" sz="2400" u="none" strike="noStrike" kern="1200" baseline="0" dirty="0"/>
                        <a:t> потребители (</a:t>
                      </a:r>
                      <a:r>
                        <a:rPr lang="ru-RU" sz="2400" u="none" strike="noStrike" kern="1200" baseline="0" dirty="0" err="1"/>
                        <a:t>включително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тези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със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специфични</a:t>
                      </a:r>
                      <a:r>
                        <a:rPr lang="ru-RU" sz="2400" u="none" strike="noStrike" kern="1200" baseline="0" dirty="0"/>
                        <a:t> потребности) да </a:t>
                      </a:r>
                      <a:r>
                        <a:rPr lang="ru-RU" sz="2400" u="none" strike="noStrike" kern="1200" baseline="0" dirty="0" err="1"/>
                        <a:t>имат</a:t>
                      </a:r>
                      <a:r>
                        <a:rPr lang="ru-RU" sz="2400" u="none" strike="noStrike" kern="1200" baseline="0" dirty="0"/>
                        <a:t> равен </a:t>
                      </a:r>
                      <a:r>
                        <a:rPr lang="ru-RU" sz="2400" u="none" strike="noStrike" kern="1200" baseline="0" dirty="0" err="1"/>
                        <a:t>достъп</a:t>
                      </a:r>
                      <a:r>
                        <a:rPr lang="ru-RU" sz="2400" u="none" strike="noStrike" kern="1200" baseline="0" dirty="0"/>
                        <a:t> до </a:t>
                      </a:r>
                      <a:r>
                        <a:rPr lang="ru-RU" sz="2400" u="none" strike="noStrike" kern="1200" baseline="0" dirty="0" err="1"/>
                        <a:t>нея</a:t>
                      </a:r>
                      <a:r>
                        <a:rPr lang="ru-RU" sz="2400" u="none" strike="noStrike" kern="1200" baseline="0" dirty="0"/>
                        <a:t> независимо от </a:t>
                      </a:r>
                      <a:r>
                        <a:rPr lang="ru-RU" sz="2400" u="none" strike="noStrike" kern="1200" baseline="0" dirty="0" err="1"/>
                        <a:t>устройството</a:t>
                      </a:r>
                      <a:r>
                        <a:rPr lang="ru-RU" sz="2400" u="none" strike="noStrike" kern="1200" baseline="0" dirty="0"/>
                        <a:t>, с </a:t>
                      </a:r>
                      <a:r>
                        <a:rPr lang="ru-RU" sz="2400" u="none" strike="noStrike" kern="1200" baseline="0" dirty="0" err="1"/>
                        <a:t>което</a:t>
                      </a:r>
                      <a:r>
                        <a:rPr lang="ru-RU" sz="2400" u="none" strike="noStrike" kern="1200" baseline="0" dirty="0"/>
                        <a:t> я </a:t>
                      </a:r>
                      <a:r>
                        <a:rPr lang="ru-RU" sz="2400" u="none" strike="noStrike" kern="1200" baseline="0" dirty="0" err="1"/>
                        <a:t>разглеждат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Нови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319788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13908" y="1635125"/>
            <a:ext cx="4819650" cy="4670425"/>
          </a:xfrm>
        </p:spPr>
        <p:txBody>
          <a:bodyPr>
            <a:normAutofit/>
          </a:bodyPr>
          <a:lstStyle/>
          <a:p>
            <a:r>
              <a:rPr lang="bg-BG" dirty="0"/>
              <a:t>Цел</a:t>
            </a:r>
          </a:p>
          <a:p>
            <a:pPr lvl="1"/>
            <a:r>
              <a:rPr lang="bg-BG" dirty="0"/>
              <a:t>информативна</a:t>
            </a:r>
          </a:p>
          <a:p>
            <a:pPr lvl="1"/>
            <a:r>
              <a:rPr lang="bg-BG" dirty="0"/>
              <a:t>рекламна</a:t>
            </a:r>
          </a:p>
          <a:p>
            <a:pPr lvl="1"/>
            <a:r>
              <a:rPr lang="bg-BG" dirty="0"/>
              <a:t>за забавление</a:t>
            </a:r>
          </a:p>
          <a:p>
            <a:pPr lvl="1"/>
            <a:r>
              <a:rPr lang="bg-BG" dirty="0"/>
              <a:t>популяризиране на кауза</a:t>
            </a:r>
          </a:p>
          <a:p>
            <a:pPr lvl="1"/>
            <a:r>
              <a:rPr lang="bg-BG" dirty="0"/>
              <a:t>…</a:t>
            </a:r>
          </a:p>
          <a:p>
            <a:r>
              <a:rPr lang="bg-BG" dirty="0"/>
              <a:t>Тема и подтеми</a:t>
            </a:r>
          </a:p>
          <a:p>
            <a:r>
              <a:rPr lang="bg-BG" dirty="0"/>
              <a:t>Целева група</a:t>
            </a:r>
          </a:p>
          <a:p>
            <a:pPr lvl="1"/>
            <a:r>
              <a:rPr lang="bg-BG" dirty="0"/>
              <a:t>за кого е предназначен</a:t>
            </a:r>
          </a:p>
          <a:p>
            <a:pPr lvl="1"/>
            <a:r>
              <a:rPr lang="bg-BG" dirty="0"/>
              <a:t>какви характеристики имат потенциалните потребители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Проектиране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35" y="3246257"/>
            <a:ext cx="3804213" cy="177628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48" y="1403501"/>
            <a:ext cx="3315734" cy="2087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3C3A9-01C8-0FBF-D67C-51E836EF4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494" y="5022544"/>
            <a:ext cx="3272872" cy="11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5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Преди да започнем…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608E0-CE52-0217-CA8B-0FE11B75D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99" y="1264046"/>
            <a:ext cx="8924277" cy="546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4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Предварителна подготовка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42" y="4853834"/>
            <a:ext cx="3229459" cy="1769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444461-F233-767F-6A03-6FC918953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9543"/>
            <a:ext cx="7406640" cy="2985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3A76C6-5F72-8D94-7A17-26B8448F85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18"/>
          <a:stretch/>
        </p:blipFill>
        <p:spPr>
          <a:xfrm>
            <a:off x="5152042" y="2341986"/>
            <a:ext cx="7021998" cy="25025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D32AFC-C2B5-278E-0AD2-C465C8160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442" y="4145492"/>
            <a:ext cx="2397473" cy="27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90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787400" y="4615588"/>
            <a:ext cx="5302250" cy="150018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• Кои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елементите</a:t>
            </a:r>
            <a:r>
              <a:rPr lang="ru-RU" dirty="0"/>
              <a:t> на </a:t>
            </a:r>
            <a:r>
              <a:rPr lang="ru-RU" dirty="0" err="1"/>
              <a:t>структурата</a:t>
            </a:r>
            <a:r>
              <a:rPr lang="ru-RU" dirty="0"/>
              <a:t> на уеб сайт</a:t>
            </a:r>
          </a:p>
          <a:p>
            <a:r>
              <a:rPr lang="ru-RU" dirty="0"/>
              <a:t>• Как да </a:t>
            </a:r>
            <a:r>
              <a:rPr lang="ru-RU" dirty="0" err="1"/>
              <a:t>създавате</a:t>
            </a:r>
            <a:r>
              <a:rPr lang="ru-RU" dirty="0"/>
              <a:t> структура на сайт </a:t>
            </a:r>
            <a:r>
              <a:rPr lang="ru-RU" dirty="0" err="1"/>
              <a:t>със</a:t>
            </a:r>
            <a:r>
              <a:rPr lang="ru-RU" dirty="0"/>
              <a:t>  </a:t>
            </a:r>
            <a:r>
              <a:rPr lang="ru-RU" dirty="0" err="1"/>
              <a:t>специализиран</a:t>
            </a:r>
            <a:r>
              <a:rPr lang="ru-RU" dirty="0"/>
              <a:t> </a:t>
            </a:r>
            <a:r>
              <a:rPr lang="ru-RU" dirty="0" err="1"/>
              <a:t>софтуер</a:t>
            </a:r>
            <a:endParaRPr lang="ru-RU" dirty="0"/>
          </a:p>
          <a:p>
            <a:r>
              <a:rPr lang="ru-RU" dirty="0"/>
              <a:t>• Кои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елементите</a:t>
            </a:r>
            <a:r>
              <a:rPr lang="ru-RU" dirty="0"/>
              <a:t> на </a:t>
            </a:r>
            <a:r>
              <a:rPr lang="ru-RU" dirty="0" err="1"/>
              <a:t>визуалния</a:t>
            </a:r>
            <a:r>
              <a:rPr lang="ru-RU" dirty="0"/>
              <a:t> дизайн на сайт</a:t>
            </a: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31850" y="2305050"/>
            <a:ext cx="10515600" cy="2284413"/>
          </a:xfrm>
        </p:spPr>
        <p:txBody>
          <a:bodyPr>
            <a:noAutofit/>
          </a:bodyPr>
          <a:lstStyle/>
          <a:p>
            <a:r>
              <a:rPr lang="ru-RU" sz="4400" b="1" dirty="0"/>
              <a:t>4.3. </a:t>
            </a:r>
            <a:r>
              <a:rPr lang="bg-BG" sz="4400" b="1" dirty="0"/>
              <a:t>С</a:t>
            </a:r>
            <a:r>
              <a:rPr lang="ru-RU" sz="4400" b="1" dirty="0" err="1"/>
              <a:t>ъздаване</a:t>
            </a:r>
            <a:r>
              <a:rPr lang="ru-RU" sz="4400" b="1" dirty="0"/>
              <a:t> на структура, визуален дизайн и </a:t>
            </a:r>
            <a:r>
              <a:rPr lang="ru-RU" sz="4400" b="1" dirty="0" err="1"/>
              <a:t>навигационна</a:t>
            </a:r>
            <a:r>
              <a:rPr lang="ru-RU" sz="4400" b="1" dirty="0"/>
              <a:t> система на сайт</a:t>
            </a:r>
            <a:endParaRPr lang="bg-BG" sz="4400" b="1" dirty="0"/>
          </a:p>
        </p:txBody>
      </p:sp>
      <p:sp>
        <p:nvSpPr>
          <p:cNvPr id="6" name="Текстов контейнер 4"/>
          <p:cNvSpPr txBox="1">
            <a:spLocks/>
          </p:cNvSpPr>
          <p:nvPr/>
        </p:nvSpPr>
        <p:spPr>
          <a:xfrm>
            <a:off x="6134100" y="4589461"/>
            <a:ext cx="530225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• Как да </a:t>
            </a:r>
            <a:r>
              <a:rPr lang="ru-RU" dirty="0" err="1"/>
              <a:t>подготвяте</a:t>
            </a:r>
            <a:r>
              <a:rPr lang="ru-RU" dirty="0"/>
              <a:t> изображения, </a:t>
            </a:r>
            <a:r>
              <a:rPr lang="ru-RU" dirty="0" err="1"/>
              <a:t>звукова</a:t>
            </a:r>
            <a:r>
              <a:rPr lang="ru-RU" dirty="0"/>
              <a:t> и видео информация за </a:t>
            </a:r>
            <a:r>
              <a:rPr lang="bg-BG" dirty="0"/>
              <a:t>публикуване в интернет</a:t>
            </a:r>
          </a:p>
          <a:p>
            <a:r>
              <a:rPr lang="ru-RU" dirty="0"/>
              <a:t>• Как да </a:t>
            </a:r>
            <a:r>
              <a:rPr lang="ru-RU" dirty="0" err="1"/>
              <a:t>спазвате</a:t>
            </a:r>
            <a:r>
              <a:rPr lang="ru-RU" dirty="0"/>
              <a:t> </a:t>
            </a:r>
            <a:r>
              <a:rPr lang="ru-RU" dirty="0" err="1"/>
              <a:t>правните</a:t>
            </a:r>
            <a:r>
              <a:rPr lang="ru-RU" dirty="0"/>
              <a:t> и </a:t>
            </a:r>
            <a:r>
              <a:rPr lang="ru-RU" dirty="0" err="1"/>
              <a:t>етичните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при </a:t>
            </a:r>
            <a:r>
              <a:rPr lang="ru-RU" dirty="0" err="1"/>
              <a:t>създаване</a:t>
            </a:r>
            <a:r>
              <a:rPr lang="ru-RU" dirty="0"/>
              <a:t> и </a:t>
            </a:r>
            <a:r>
              <a:rPr lang="ru-RU" dirty="0" err="1"/>
              <a:t>обработване</a:t>
            </a:r>
            <a:r>
              <a:rPr lang="ru-RU" dirty="0"/>
              <a:t> на изображения и </a:t>
            </a:r>
            <a:r>
              <a:rPr lang="ru-RU" dirty="0" err="1"/>
              <a:t>публикуването</a:t>
            </a:r>
            <a:r>
              <a:rPr lang="ru-RU" dirty="0"/>
              <a:t> им в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2421016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201362"/>
              </p:ext>
            </p:extLst>
          </p:nvPr>
        </p:nvGraphicFramePr>
        <p:xfrm>
          <a:off x="475843" y="1411254"/>
          <a:ext cx="11003824" cy="49955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51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1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r>
                        <a:rPr lang="bg-BG" sz="2200" dirty="0"/>
                        <a:t>Понятия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200" b="1" u="none" strike="noStrike" kern="1200" baseline="0" dirty="0"/>
                        <a:t>Начална</a:t>
                      </a:r>
                    </a:p>
                    <a:p>
                      <a:r>
                        <a:rPr lang="bg-BG" sz="2200" b="1" u="none" strike="noStrike" kern="1200" baseline="0" dirty="0"/>
                        <a:t>страница</a:t>
                      </a:r>
                      <a:endParaRPr lang="bg-BG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err="1"/>
                        <a:t>Първата</a:t>
                      </a:r>
                      <a:r>
                        <a:rPr lang="ru-RU" sz="2200" dirty="0"/>
                        <a:t> страница, </a:t>
                      </a:r>
                      <a:r>
                        <a:rPr lang="ru-RU" sz="2200" dirty="0" err="1"/>
                        <a:t>която</a:t>
                      </a:r>
                      <a:r>
                        <a:rPr lang="ru-RU" sz="2200" dirty="0"/>
                        <a:t> се </a:t>
                      </a:r>
                      <a:r>
                        <a:rPr lang="ru-RU" sz="2200" dirty="0" err="1"/>
                        <a:t>зарежда</a:t>
                      </a:r>
                      <a:r>
                        <a:rPr lang="ru-RU" sz="2200" dirty="0"/>
                        <a:t> при </a:t>
                      </a:r>
                      <a:r>
                        <a:rPr lang="ru-RU" sz="2200" dirty="0" err="1"/>
                        <a:t>написване</a:t>
                      </a:r>
                      <a:r>
                        <a:rPr lang="ru-RU" sz="2200" dirty="0"/>
                        <a:t> на адреса на </a:t>
                      </a:r>
                      <a:r>
                        <a:rPr lang="ru-RU" sz="2200" dirty="0" err="1"/>
                        <a:t>уеб</a:t>
                      </a:r>
                      <a:r>
                        <a:rPr lang="ru-RU" sz="2200" dirty="0"/>
                        <a:t> сайта в </a:t>
                      </a:r>
                      <a:r>
                        <a:rPr lang="ru-RU" sz="2200" dirty="0" err="1"/>
                        <a:t>адресната</a:t>
                      </a:r>
                      <a:r>
                        <a:rPr lang="ru-RU" sz="2200" dirty="0"/>
                        <a:t> лента на </a:t>
                      </a:r>
                      <a:r>
                        <a:rPr lang="ru-RU" sz="2200" dirty="0" err="1"/>
                        <a:t>браузъра</a:t>
                      </a:r>
                      <a:endParaRPr lang="bg-BG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200" b="1" u="none" strike="noStrike" kern="1200" baseline="0" dirty="0"/>
                        <a:t>Вътрешна</a:t>
                      </a:r>
                    </a:p>
                    <a:p>
                      <a:r>
                        <a:rPr lang="bg-BG" sz="2200" b="1" u="none" strike="noStrike" kern="1200" baseline="0" dirty="0"/>
                        <a:t>страница</a:t>
                      </a:r>
                      <a:endParaRPr lang="bg-BG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u="none" strike="noStrike" kern="1200" baseline="0" dirty="0" err="1"/>
                        <a:t>Една</a:t>
                      </a:r>
                      <a:r>
                        <a:rPr lang="ru-RU" sz="2200" u="none" strike="noStrike" kern="1200" baseline="0" dirty="0"/>
                        <a:t> от логически </a:t>
                      </a:r>
                      <a:r>
                        <a:rPr lang="ru-RU" sz="2200" u="none" strike="noStrike" kern="1200" baseline="0" dirty="0" err="1"/>
                        <a:t>свързаните</a:t>
                      </a:r>
                      <a:r>
                        <a:rPr lang="ru-RU" sz="2200" u="none" strike="noStrike" kern="1200" baseline="0" dirty="0"/>
                        <a:t> в </a:t>
                      </a:r>
                      <a:r>
                        <a:rPr lang="ru-RU" sz="2200" u="none" strike="noStrike" kern="1200" baseline="0" dirty="0" err="1"/>
                        <a:t>уеб</a:t>
                      </a:r>
                      <a:r>
                        <a:rPr lang="ru-RU" sz="2200" u="none" strike="noStrike" kern="1200" baseline="0" dirty="0"/>
                        <a:t> сайта </a:t>
                      </a:r>
                      <a:r>
                        <a:rPr lang="ru-RU" sz="2200" u="none" strike="noStrike" kern="1200" baseline="0" dirty="0" err="1"/>
                        <a:t>страници</a:t>
                      </a:r>
                      <a:endParaRPr lang="bg-BG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200" b="1" dirty="0"/>
                        <a:t>Хипервръзки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Текст или изображения в </a:t>
                      </a:r>
                      <a:r>
                        <a:rPr lang="ru-RU" sz="2200" dirty="0" err="1"/>
                        <a:t>уеб</a:t>
                      </a:r>
                      <a:r>
                        <a:rPr lang="ru-RU" sz="2200" dirty="0"/>
                        <a:t> страница, </a:t>
                      </a:r>
                      <a:r>
                        <a:rPr lang="ru-RU" sz="2200" dirty="0" err="1"/>
                        <a:t>които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препращат</a:t>
                      </a:r>
                      <a:r>
                        <a:rPr lang="ru-RU" sz="2200" dirty="0"/>
                        <a:t> потребителя </a:t>
                      </a:r>
                      <a:r>
                        <a:rPr lang="ru-RU" sz="2200" dirty="0" err="1"/>
                        <a:t>към</a:t>
                      </a:r>
                      <a:r>
                        <a:rPr lang="ru-RU" sz="2200" dirty="0"/>
                        <a:t> част от </a:t>
                      </a:r>
                      <a:r>
                        <a:rPr lang="ru-RU" sz="2200" dirty="0" err="1"/>
                        <a:t>същата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уеб</a:t>
                      </a:r>
                      <a:r>
                        <a:rPr lang="ru-RU" sz="2200" dirty="0"/>
                        <a:t> страница, друга </a:t>
                      </a:r>
                      <a:r>
                        <a:rPr lang="ru-RU" sz="2200" dirty="0" err="1"/>
                        <a:t>уеб</a:t>
                      </a:r>
                      <a:r>
                        <a:rPr lang="ru-RU" sz="2200" dirty="0"/>
                        <a:t> страница или </a:t>
                      </a:r>
                      <a:r>
                        <a:rPr lang="ru-RU" sz="2200" dirty="0" err="1"/>
                        <a:t>уеб</a:t>
                      </a:r>
                      <a:r>
                        <a:rPr lang="ru-RU" sz="2200" dirty="0"/>
                        <a:t> сайт</a:t>
                      </a:r>
                      <a:endParaRPr lang="bg-BG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200" b="1" dirty="0"/>
                        <a:t>Навигационна</a:t>
                      </a:r>
                    </a:p>
                    <a:p>
                      <a:r>
                        <a:rPr lang="bg-BG" sz="2200" b="1" dirty="0"/>
                        <a:t>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Система от </a:t>
                      </a:r>
                      <a:r>
                        <a:rPr lang="ru-RU" sz="2200" dirty="0" err="1"/>
                        <a:t>хипервръзки</a:t>
                      </a:r>
                      <a:r>
                        <a:rPr lang="ru-RU" sz="2200" dirty="0"/>
                        <a:t>, чрез </a:t>
                      </a:r>
                      <a:r>
                        <a:rPr lang="ru-RU" sz="2200" dirty="0" err="1"/>
                        <a:t>които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потребителят</a:t>
                      </a:r>
                      <a:r>
                        <a:rPr lang="ru-RU" sz="2200" dirty="0"/>
                        <a:t>  </a:t>
                      </a:r>
                      <a:r>
                        <a:rPr lang="ru-RU" sz="2200" dirty="0" err="1"/>
                        <a:t>разглежда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уеб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страниците</a:t>
                      </a:r>
                      <a:r>
                        <a:rPr lang="ru-RU" sz="2200" dirty="0"/>
                        <a:t> в </a:t>
                      </a:r>
                      <a:r>
                        <a:rPr lang="ru-RU" sz="2200" dirty="0" err="1"/>
                        <a:t>уеб</a:t>
                      </a:r>
                      <a:r>
                        <a:rPr lang="ru-RU" sz="2200" dirty="0"/>
                        <a:t> сайт</a:t>
                      </a:r>
                      <a:endParaRPr lang="bg-BG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200" b="1" dirty="0"/>
                        <a:t>Бутон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err="1"/>
                        <a:t>Графичен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елемент</a:t>
                      </a:r>
                      <a:r>
                        <a:rPr lang="ru-RU" sz="2200" dirty="0"/>
                        <a:t>, </a:t>
                      </a:r>
                      <a:r>
                        <a:rPr lang="ru-RU" sz="2200" dirty="0" err="1"/>
                        <a:t>който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предизвиква</a:t>
                      </a:r>
                      <a:r>
                        <a:rPr lang="ru-RU" sz="2200" dirty="0"/>
                        <a:t> действие при </a:t>
                      </a:r>
                      <a:r>
                        <a:rPr lang="ru-RU" sz="2200" dirty="0" err="1"/>
                        <a:t>възникнало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събитие</a:t>
                      </a:r>
                      <a:r>
                        <a:rPr lang="ru-RU" sz="2200" dirty="0"/>
                        <a:t>, </a:t>
                      </a:r>
                      <a:r>
                        <a:rPr lang="ru-RU" sz="2200" dirty="0" err="1"/>
                        <a:t>като</a:t>
                      </a:r>
                      <a:r>
                        <a:rPr lang="ru-RU" sz="2200" dirty="0"/>
                        <a:t> натиск или </a:t>
                      </a:r>
                      <a:r>
                        <a:rPr lang="ru-RU" sz="2200" dirty="0" err="1"/>
                        <a:t>избор</a:t>
                      </a:r>
                      <a:r>
                        <a:rPr lang="ru-RU" sz="2200" dirty="0"/>
                        <a:t> на </a:t>
                      </a:r>
                      <a:r>
                        <a:rPr lang="ru-RU" sz="2200" dirty="0" err="1"/>
                        <a:t>елемента</a:t>
                      </a:r>
                      <a:r>
                        <a:rPr lang="ru-RU" sz="2200" dirty="0"/>
                        <a:t> от потребителя.</a:t>
                      </a:r>
                      <a:endParaRPr lang="bg-BG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200" b="1" dirty="0"/>
                        <a:t>Банер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Текст, изображение или анимация в уеб страница с</a:t>
                      </a:r>
                      <a:r>
                        <a:rPr lang="en-US" sz="2200" dirty="0"/>
                        <a:t> </a:t>
                      </a:r>
                      <a:r>
                        <a:rPr lang="ru-RU" sz="2200" dirty="0" err="1"/>
                        <a:t>рекламна</a:t>
                      </a:r>
                      <a:r>
                        <a:rPr lang="ru-RU" sz="2200" dirty="0"/>
                        <a:t> цел</a:t>
                      </a:r>
                      <a:endParaRPr lang="bg-BG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Нови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1056923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Елементи на структурата на сайт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533400" y="1558925"/>
            <a:ext cx="3467100" cy="1165225"/>
          </a:xfrm>
        </p:spPr>
        <p:txBody>
          <a:bodyPr/>
          <a:lstStyle/>
          <a:p>
            <a:r>
              <a:rPr lang="bg-BG" dirty="0"/>
              <a:t>Начална страница</a:t>
            </a:r>
          </a:p>
          <a:p>
            <a:r>
              <a:rPr lang="bg-BG" dirty="0"/>
              <a:t>Вътрешни страници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38" y="1558925"/>
            <a:ext cx="3565049" cy="2939898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44" y="3458364"/>
            <a:ext cx="3514362" cy="3159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EB274D-8451-3018-8687-B99D3C42C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23532"/>
            <a:ext cx="4959584" cy="29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4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graphicFrame>
        <p:nvGraphicFramePr>
          <p:cNvPr id="4" name="Diagram 1"/>
          <p:cNvGraphicFramePr/>
          <p:nvPr>
            <p:extLst>
              <p:ext uri="{D42A27DB-BD31-4B8C-83A1-F6EECF244321}">
                <p14:modId xmlns:p14="http://schemas.microsoft.com/office/powerpoint/2010/main" val="4062489296"/>
              </p:ext>
            </p:extLst>
          </p:nvPr>
        </p:nvGraphicFramePr>
        <p:xfrm>
          <a:off x="484825" y="1622927"/>
          <a:ext cx="10985860" cy="478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2644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Визуален дизайн</a:t>
            </a: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838200" y="1825625"/>
            <a:ext cx="10931434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bg-BG" dirty="0">
                <a:solidFill>
                  <a:srgbClr val="000000"/>
                </a:solidFill>
                <a:ea typeface="+mn-lt"/>
                <a:cs typeface="+mn-lt"/>
              </a:rPr>
              <a:t>Съчетаване на цветовете, избор на шрифтове и подреждане на елементите на страниците на сайта:</a:t>
            </a:r>
          </a:p>
          <a:p>
            <a:pPr marL="457200" indent="-457200"/>
            <a:r>
              <a:rPr lang="bg-BG" dirty="0">
                <a:solidFill>
                  <a:srgbClr val="000000"/>
                </a:solidFill>
                <a:ea typeface="+mn-lt"/>
                <a:cs typeface="+mn-lt"/>
              </a:rPr>
              <a:t>заглавия (подтемите в сайта)</a:t>
            </a:r>
          </a:p>
          <a:p>
            <a:pPr marL="457200" indent="-457200"/>
            <a:r>
              <a:rPr lang="bg-BG" dirty="0">
                <a:solidFill>
                  <a:srgbClr val="000000"/>
                </a:solidFill>
                <a:ea typeface="+mn-lt"/>
                <a:cs typeface="+mn-lt"/>
              </a:rPr>
              <a:t>основен текст</a:t>
            </a:r>
          </a:p>
          <a:p>
            <a:pPr marL="457200" indent="-457200"/>
            <a:r>
              <a:rPr lang="bg-BG" dirty="0">
                <a:solidFill>
                  <a:srgbClr val="000000"/>
                </a:solidFill>
                <a:ea typeface="+mn-lt"/>
                <a:cs typeface="+mn-lt"/>
              </a:rPr>
              <a:t>графични елементи (лого, банери, изображения, графични форми, икони)</a:t>
            </a:r>
          </a:p>
          <a:p>
            <a:pPr marL="457200" indent="-457200"/>
            <a:r>
              <a:rPr lang="bg-BG" dirty="0">
                <a:solidFill>
                  <a:srgbClr val="000000"/>
                </a:solidFill>
                <a:ea typeface="+mn-lt"/>
                <a:cs typeface="+mn-lt"/>
              </a:rPr>
              <a:t>навигационна система (основно меню с хипервръзки към отделните страници на сайта)</a:t>
            </a:r>
          </a:p>
          <a:p>
            <a:pPr marL="457200" indent="-457200"/>
            <a:r>
              <a:rPr lang="bg-BG" dirty="0" err="1">
                <a:solidFill>
                  <a:srgbClr val="000000"/>
                </a:solidFill>
                <a:ea typeface="+mn-lt"/>
                <a:cs typeface="+mn-lt"/>
              </a:rPr>
              <a:t>слайдери</a:t>
            </a:r>
            <a:r>
              <a:rPr lang="bg-BG" dirty="0">
                <a:solidFill>
                  <a:srgbClr val="000000"/>
                </a:solidFill>
                <a:ea typeface="+mn-lt"/>
                <a:cs typeface="+mn-lt"/>
              </a:rPr>
              <a:t> и галерии със снимки, бутони за извършване на различни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212646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>
            <a:extLst>
              <a:ext uri="{FF2B5EF4-FFF2-40B4-BE49-F238E27FC236}">
                <a16:creationId xmlns:a16="http://schemas.microsoft.com/office/drawing/2014/main" id="{240B17DE-A055-A2E6-4057-DE0E41D8E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58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bg-BG" dirty="0">
                <a:ea typeface="+mn-lt"/>
                <a:cs typeface="+mn-lt"/>
              </a:rPr>
              <a:t>Съобразете визуалния дизайн с целта и аудиторията на сайта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dirty="0">
                <a:ea typeface="+mn-lt"/>
                <a:cs typeface="+mn-lt"/>
              </a:rPr>
              <a:t>Визуалният дизайн трябва да е единен за всички страници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dirty="0">
                <a:ea typeface="Calibri"/>
                <a:cs typeface="Calibri"/>
              </a:rPr>
              <a:t>Използвайте </a:t>
            </a:r>
            <a:r>
              <a:rPr lang="bg-BG" i="1" dirty="0">
                <a:ea typeface="Calibri"/>
                <a:cs typeface="Calibri"/>
              </a:rPr>
              <a:t>психология</a:t>
            </a:r>
            <a:r>
              <a:rPr lang="bg-BG" dirty="0">
                <a:ea typeface="Calibri"/>
                <a:cs typeface="Calibri"/>
              </a:rPr>
              <a:t> на цветовете, за да подберете най-подходящата цветова комбинация за вашия сайт - </a:t>
            </a:r>
            <a:r>
              <a:rPr lang="bg-BG" dirty="0">
                <a:ea typeface="+mn-lt"/>
                <a:cs typeface="+mn-lt"/>
                <a:hlinkClick r:id="rId2"/>
              </a:rPr>
              <a:t>goo.gl/S3Ds2o</a:t>
            </a:r>
            <a:r>
              <a:rPr lang="bg-BG" dirty="0">
                <a:ea typeface="+mn-lt"/>
                <a:cs typeface="+mn-lt"/>
              </a:rPr>
              <a:t> </a:t>
            </a:r>
          </a:p>
        </p:txBody>
      </p:sp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0FBC16AC-9CF6-8122-3736-CC7D288A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5645"/>
            <a:r>
              <a:rPr lang="bg-BG" dirty="0">
                <a:ea typeface="Calibri Light"/>
                <a:cs typeface="Calibri Light"/>
              </a:rPr>
              <a:t>Трикове за професионалисти</a:t>
            </a:r>
          </a:p>
        </p:txBody>
      </p:sp>
    </p:spTree>
    <p:extLst>
      <p:ext uri="{BB962C8B-B14F-4D97-AF65-F5344CB8AC3E}">
        <p14:creationId xmlns:p14="http://schemas.microsoft.com/office/powerpoint/2010/main" val="4125052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3E945-E887-ED71-0FB7-50A7466E9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>
            <a:extLst>
              <a:ext uri="{FF2B5EF4-FFF2-40B4-BE49-F238E27FC236}">
                <a16:creationId xmlns:a16="http://schemas.microsoft.com/office/drawing/2014/main" id="{9C21326D-678A-38CF-431F-05DD60ADD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39896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bg-BG" dirty="0">
                <a:ea typeface="+mn-lt"/>
                <a:cs typeface="+mn-lt"/>
              </a:rPr>
              <a:t>Как е изглеждал даден сайт през годините</a:t>
            </a:r>
            <a:r>
              <a:rPr lang="en-US" dirty="0">
                <a:ea typeface="+mn-lt"/>
                <a:cs typeface="+mn-lt"/>
              </a:rPr>
              <a:t> - </a:t>
            </a:r>
            <a:r>
              <a:rPr lang="en-US" dirty="0">
                <a:ea typeface="+mn-lt"/>
                <a:cs typeface="+mn-lt"/>
                <a:hlinkClick r:id="rId2"/>
              </a:rPr>
              <a:t>http://web.archive.org/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0" indent="0" algn="ctr">
              <a:buNone/>
            </a:pPr>
            <a:endParaRPr lang="bg-BG" dirty="0">
              <a:ea typeface="+mn-lt"/>
              <a:cs typeface="+mn-lt"/>
            </a:endParaRPr>
          </a:p>
        </p:txBody>
      </p:sp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81616F61-37DC-BB43-B5AC-ACE94710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5645"/>
            <a:r>
              <a:rPr lang="bg-BG" dirty="0">
                <a:ea typeface="Calibri Light"/>
                <a:cs typeface="Calibri Light"/>
              </a:rPr>
              <a:t>Любопитно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51518-9FE9-082E-2E32-0F25A0F8F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31" y="1913420"/>
            <a:ext cx="4092786" cy="244805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931F0C-1E57-3C20-BF19-A72715000D21}"/>
              </a:ext>
            </a:extLst>
          </p:cNvPr>
          <p:cNvSpPr txBox="1"/>
          <p:nvPr/>
        </p:nvSpPr>
        <p:spPr>
          <a:xfrm>
            <a:off x="153202" y="4360706"/>
            <a:ext cx="176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 </a:t>
            </a:r>
            <a:r>
              <a:rPr lang="bg-BG" dirty="0"/>
              <a:t>август 2009 г.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757F1B-27E3-CBCB-CD3F-B619BFFF1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603" y="4220293"/>
            <a:ext cx="5801022" cy="259728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2D10E7-302F-0DD2-4960-90AC5113A35F}"/>
              </a:ext>
            </a:extLst>
          </p:cNvPr>
          <p:cNvSpPr txBox="1"/>
          <p:nvPr/>
        </p:nvSpPr>
        <p:spPr>
          <a:xfrm>
            <a:off x="8746601" y="6450267"/>
            <a:ext cx="2177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14 февруари 2024 г.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29E88D-DE02-B4B3-B0D2-6C73509CB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894" y="1918826"/>
            <a:ext cx="5366010" cy="258201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34821F-AE11-9639-71B5-2A3AB54E53E8}"/>
              </a:ext>
            </a:extLst>
          </p:cNvPr>
          <p:cNvSpPr txBox="1"/>
          <p:nvPr/>
        </p:nvSpPr>
        <p:spPr>
          <a:xfrm>
            <a:off x="9774526" y="4500839"/>
            <a:ext cx="157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</a:t>
            </a:r>
            <a:r>
              <a:rPr lang="bg-BG" dirty="0"/>
              <a:t> юли 2013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94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Как да създавате начална и вътрешни страници на сайт чрез специализиран софтуер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Как да изградите структурата на сайт</a:t>
            </a:r>
            <a:endParaRPr lang="bg-BG" dirty="0">
              <a:ea typeface="Calibri"/>
              <a:cs typeface="Calibri"/>
            </a:endParaRP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bg-BG" sz="3600" b="1" dirty="0">
                <a:ea typeface="Calibri Light"/>
                <a:cs typeface="Calibri Light"/>
              </a:rPr>
              <a:t>4.4.1. Създаване и интегриране на компонентите на уебсайт – структура и меню</a:t>
            </a:r>
          </a:p>
        </p:txBody>
      </p:sp>
    </p:spTree>
    <p:extLst>
      <p:ext uri="{BB962C8B-B14F-4D97-AF65-F5344CB8AC3E}">
        <p14:creationId xmlns:p14="http://schemas.microsoft.com/office/powerpoint/2010/main" val="2033779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4ECCE-91E4-70DC-EF0F-DF710A74F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4ACDF056-7DD7-15F2-44F6-1E62B8D3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5645"/>
            <a:endParaRPr lang="bg-BG" dirty="0">
              <a:ea typeface="Calibri Light"/>
              <a:cs typeface="Calibri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F410C-FB5A-AECA-0A69-7DB8AA1C5A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"/>
          <a:stretch/>
        </p:blipFill>
        <p:spPr>
          <a:xfrm>
            <a:off x="574767" y="1334034"/>
            <a:ext cx="10444669" cy="21738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0BEA3A8-9272-9036-3B7B-2E88679E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58" y="4136603"/>
            <a:ext cx="3106050" cy="120790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Alle.bg - Уебсайт за вас, вашия бизнес или вашето хоби">
            <a:extLst>
              <a:ext uri="{FF2B5EF4-FFF2-40B4-BE49-F238E27FC236}">
                <a16:creationId xmlns:a16="http://schemas.microsoft.com/office/drawing/2014/main" id="{C00F03FA-5242-15F5-06B7-4DBA0234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8" y="3870702"/>
            <a:ext cx="3775977" cy="1982388"/>
          </a:xfrm>
          <a:prstGeom prst="roundRect">
            <a:avLst>
              <a:gd name="adj" fmla="val 2968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66FAB5-3146-01D9-DD2A-8C176974CCE9}"/>
              </a:ext>
            </a:extLst>
          </p:cNvPr>
          <p:cNvSpPr txBox="1"/>
          <p:nvPr/>
        </p:nvSpPr>
        <p:spPr>
          <a:xfrm>
            <a:off x="6210308" y="6406799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hlinkClick r:id="rId6"/>
              </a:rPr>
              <a:t>Ръководство за създаване на уеб сайт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99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ED980A-9464-3C93-F1D3-E9CC7EECC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bg-BG" dirty="0"/>
              <a:t>Регистрация на профил/потребител</a:t>
            </a:r>
          </a:p>
          <a:p>
            <a:pPr marL="514350" indent="-514350">
              <a:buAutoNum type="arabicPeriod"/>
            </a:pPr>
            <a:r>
              <a:rPr lang="bg-BG" dirty="0"/>
              <a:t>Влизане в платформата на конструктора</a:t>
            </a:r>
          </a:p>
          <a:p>
            <a:pPr marL="514350" indent="-514350">
              <a:buAutoNum type="arabicPeriod"/>
            </a:pPr>
            <a:r>
              <a:rPr lang="bg-BG" dirty="0"/>
              <a:t>Създай нов уебсайт/ </a:t>
            </a:r>
            <a:r>
              <a:rPr lang="en-US" dirty="0"/>
              <a:t>Create New Site</a:t>
            </a:r>
          </a:p>
          <a:p>
            <a:pPr marL="514350" indent="-514350">
              <a:buAutoNum type="arabicPeriod"/>
            </a:pPr>
            <a:r>
              <a:rPr lang="bg-BG" dirty="0"/>
              <a:t>Създаване на страници</a:t>
            </a:r>
          </a:p>
          <a:p>
            <a:pPr marL="514350" indent="-514350">
              <a:buAutoNum type="arabicPeriod"/>
            </a:pPr>
            <a:r>
              <a:rPr lang="bg-BG" dirty="0"/>
              <a:t>Добавяне на елементи със всяка страница</a:t>
            </a:r>
          </a:p>
          <a:p>
            <a:pPr lvl="1"/>
            <a:r>
              <a:rPr lang="bg-BG" dirty="0"/>
              <a:t>текст – заглавия, подзаглавия, основен текст</a:t>
            </a:r>
          </a:p>
          <a:p>
            <a:pPr lvl="1"/>
            <a:r>
              <a:rPr lang="bg-BG" dirty="0"/>
              <a:t>изображения</a:t>
            </a:r>
          </a:p>
          <a:p>
            <a:pPr lvl="1"/>
            <a:r>
              <a:rPr lang="bg-BG" dirty="0"/>
              <a:t>графични елементи</a:t>
            </a:r>
          </a:p>
          <a:p>
            <a:pPr lvl="1"/>
            <a:r>
              <a:rPr lang="bg-BG" dirty="0"/>
              <a:t>мултимедийни елементи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C0635A-7EE0-0313-ACE7-D78CA8ACF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с онлайн конструктор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19262-80E4-49B9-AC38-EC7357D0C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68D936F7-03E6-659A-BEDE-53A7405E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5645"/>
            <a:r>
              <a:rPr lang="bg-BG" dirty="0">
                <a:ea typeface="Calibri Light"/>
                <a:cs typeface="Calibri Light"/>
              </a:rPr>
              <a:t>Избор на име (домейн) на сайта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681D7-361D-0AA3-B085-4BB256674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612" y="1883421"/>
            <a:ext cx="5261151" cy="846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198321-2BEC-CDDB-D02E-9B9A276B6F1C}"/>
              </a:ext>
            </a:extLst>
          </p:cNvPr>
          <p:cNvSpPr txBox="1"/>
          <p:nvPr/>
        </p:nvSpPr>
        <p:spPr>
          <a:xfrm>
            <a:off x="5725888" y="2971915"/>
            <a:ext cx="5261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Адресът</a:t>
            </a:r>
            <a:r>
              <a:rPr lang="ru-RU" sz="2400" dirty="0"/>
              <a:t> на сайта </a:t>
            </a:r>
            <a:r>
              <a:rPr lang="ru-RU" sz="2400" dirty="0" err="1"/>
              <a:t>трябва</a:t>
            </a:r>
            <a:r>
              <a:rPr lang="ru-RU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да е </a:t>
            </a:r>
            <a:r>
              <a:rPr lang="ru-RU" sz="2400" dirty="0" err="1"/>
              <a:t>кратък</a:t>
            </a:r>
            <a:r>
              <a:rPr lang="ru-RU" sz="2400" dirty="0"/>
              <a:t> и </a:t>
            </a:r>
            <a:r>
              <a:rPr lang="ru-RU" sz="2400" dirty="0" err="1"/>
              <a:t>запомнящ</a:t>
            </a:r>
            <a:r>
              <a:rPr lang="ru-RU" sz="2400" dirty="0"/>
              <a:t> 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да </a:t>
            </a:r>
            <a:r>
              <a:rPr lang="ru-RU" sz="2400" dirty="0" err="1"/>
              <a:t>съдържа</a:t>
            </a:r>
            <a:r>
              <a:rPr lang="ru-RU" sz="2400" dirty="0"/>
              <a:t> </a:t>
            </a:r>
            <a:r>
              <a:rPr lang="ru-RU" sz="2400" dirty="0" err="1"/>
              <a:t>ключова</a:t>
            </a:r>
            <a:r>
              <a:rPr lang="ru-RU" sz="2400" dirty="0"/>
              <a:t> дума, </a:t>
            </a:r>
            <a:r>
              <a:rPr lang="ru-RU" sz="2400" dirty="0" err="1"/>
              <a:t>свързана</a:t>
            </a:r>
            <a:r>
              <a:rPr lang="ru-RU" sz="2400" dirty="0"/>
              <a:t> с </a:t>
            </a:r>
            <a:r>
              <a:rPr lang="ru-RU" sz="2400" dirty="0" err="1"/>
              <a:t>основната</a:t>
            </a:r>
            <a:r>
              <a:rPr lang="ru-RU" sz="2400" dirty="0"/>
              <a:t> цел на сайта, или </a:t>
            </a:r>
            <a:r>
              <a:rPr lang="ru-RU" sz="2400" dirty="0" err="1"/>
              <a:t>абревиатура</a:t>
            </a:r>
            <a:r>
              <a:rPr lang="ru-RU" sz="2400" dirty="0"/>
              <a:t> на институция, </a:t>
            </a:r>
            <a:r>
              <a:rPr lang="ru-RU" sz="2400" dirty="0" err="1"/>
              <a:t>име</a:t>
            </a:r>
            <a:r>
              <a:rPr lang="ru-RU" sz="2400" dirty="0"/>
              <a:t> на компания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да </a:t>
            </a:r>
            <a:r>
              <a:rPr lang="ru-RU" sz="2400" b="1" dirty="0" err="1"/>
              <a:t>няма</a:t>
            </a:r>
            <a:r>
              <a:rPr lang="ru-RU" sz="2400" b="1" dirty="0"/>
              <a:t> </a:t>
            </a:r>
            <a:r>
              <a:rPr lang="ru-RU" sz="2400" dirty="0" err="1"/>
              <a:t>тирета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499AAE-7720-A3F9-DF41-4F1D86B87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01" y="1524758"/>
            <a:ext cx="4142100" cy="486133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120703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86B355-EE2F-552C-BDE0-C1CF5FFFB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При </a:t>
            </a:r>
            <a:r>
              <a:rPr lang="ru-RU" dirty="0" err="1"/>
              <a:t>запазване</a:t>
            </a:r>
            <a:r>
              <a:rPr lang="ru-RU" dirty="0"/>
              <a:t> на сайт </a:t>
            </a:r>
            <a:r>
              <a:rPr lang="bg-BG" dirty="0"/>
              <a:t>в </a:t>
            </a:r>
            <a:r>
              <a:rPr lang="ru-RU" dirty="0" err="1"/>
              <a:t>Wix</a:t>
            </a:r>
            <a:r>
              <a:rPr lang="ru-RU" dirty="0"/>
              <a:t> в адреса </a:t>
            </a:r>
            <a:r>
              <a:rPr lang="ru-RU" dirty="0" err="1"/>
              <a:t>му</a:t>
            </a:r>
            <a:r>
              <a:rPr lang="ru-RU" dirty="0"/>
              <a:t> се </a:t>
            </a:r>
            <a:r>
              <a:rPr lang="ru-RU" dirty="0" err="1"/>
              <a:t>изпозлва</a:t>
            </a:r>
            <a:r>
              <a:rPr lang="ru-RU" dirty="0"/>
              <a:t> имейл адреса, с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сте</a:t>
            </a:r>
            <a:r>
              <a:rPr lang="ru-RU" dirty="0"/>
              <a:t> се </a:t>
            </a:r>
            <a:r>
              <a:rPr lang="ru-RU" dirty="0" err="1"/>
              <a:t>регистрирали</a:t>
            </a:r>
            <a:r>
              <a:rPr lang="ru-RU" dirty="0"/>
              <a:t> (адреса на потребителя)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ru-RU" dirty="0" err="1"/>
              <a:t>Затова</a:t>
            </a:r>
            <a:r>
              <a:rPr lang="ru-RU" dirty="0"/>
              <a:t> </a:t>
            </a:r>
            <a:r>
              <a:rPr lang="ru-RU" dirty="0" err="1"/>
              <a:t>създайте</a:t>
            </a:r>
            <a:r>
              <a:rPr lang="ru-RU" dirty="0"/>
              <a:t> </a:t>
            </a:r>
            <a:r>
              <a:rPr lang="ru-RU" dirty="0" err="1"/>
              <a:t>предварително</a:t>
            </a:r>
            <a:r>
              <a:rPr lang="ru-RU" dirty="0"/>
              <a:t> имейл адрес с </a:t>
            </a:r>
            <a:r>
              <a:rPr lang="ru-RU" dirty="0" err="1"/>
              <a:t>името</a:t>
            </a:r>
            <a:r>
              <a:rPr lang="ru-RU" dirty="0"/>
              <a:t> на </a:t>
            </a:r>
            <a:r>
              <a:rPr lang="ru-RU" dirty="0" err="1"/>
              <a:t>школата</a:t>
            </a:r>
            <a:r>
              <a:rPr lang="ru-RU" dirty="0"/>
              <a:t>, за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b="1" i="1" dirty="0" err="1">
                <a:solidFill>
                  <a:srgbClr val="1F3D7C"/>
                </a:solidFill>
              </a:rPr>
              <a:t>хубав</a:t>
            </a:r>
            <a:r>
              <a:rPr lang="ru-RU" b="1" i="1" dirty="0">
                <a:solidFill>
                  <a:srgbClr val="1F3D7C"/>
                </a:solidFill>
              </a:rPr>
              <a:t> </a:t>
            </a:r>
            <a:r>
              <a:rPr lang="ru-RU" dirty="0" err="1"/>
              <a:t>адресът</a:t>
            </a:r>
            <a:r>
              <a:rPr lang="ru-RU" dirty="0"/>
              <a:t> на сайта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3A7BDD-DA39-1D49-EB66-A7120358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Трик за професионалисти - </a:t>
            </a:r>
            <a:r>
              <a:rPr lang="en-US" dirty="0" err="1"/>
              <a:t>Wix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D3ECA-5942-59DC-E0A7-97EA71A9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13" y="4309451"/>
            <a:ext cx="9032684" cy="15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5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01F96D-88FD-0D15-F92C-43C332756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F751E-1562-2566-4887-10DB5D90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Изкуственият интелект на помощ</a:t>
            </a:r>
            <a:r>
              <a:rPr lang="en-US" dirty="0"/>
              <a:t> - </a:t>
            </a:r>
            <a:r>
              <a:rPr lang="en-US" dirty="0" err="1"/>
              <a:t>Wix</a:t>
            </a:r>
            <a:r>
              <a:rPr lang="bg-BG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1C213-F9BF-C6EF-2F5D-BB51EF165F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59543"/>
            <a:ext cx="7187277" cy="2512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4C86FB-9AF3-C903-2556-ABADA77B0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88" y="3267231"/>
            <a:ext cx="8053723" cy="331410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162742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0CA01C-0A40-D326-D96A-D7D229990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E33075-115F-F1DB-8BD0-D7DFCBC8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Резултатът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21F42-311D-71F8-8270-2E84C9467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6" y="1457223"/>
            <a:ext cx="12021168" cy="3943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24880E-D4C4-E093-60A5-A772CDEFFE96}"/>
              </a:ext>
            </a:extLst>
          </p:cNvPr>
          <p:cNvSpPr txBox="1"/>
          <p:nvPr/>
        </p:nvSpPr>
        <p:spPr>
          <a:xfrm>
            <a:off x="5610497" y="5445426"/>
            <a:ext cx="158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wix.com</a:t>
            </a:r>
          </a:p>
        </p:txBody>
      </p:sp>
    </p:spTree>
    <p:extLst>
      <p:ext uri="{BB962C8B-B14F-4D97-AF65-F5344CB8AC3E}">
        <p14:creationId xmlns:p14="http://schemas.microsoft.com/office/powerpoint/2010/main" val="123888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5645"/>
            <a:r>
              <a:rPr lang="bg-BG" dirty="0">
                <a:ea typeface="Calibri Light"/>
                <a:cs typeface="Calibri Light"/>
              </a:rPr>
              <a:t>Основни етапи при създаване на уебсайт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3392E84-E824-9D83-36F0-5F72CFCE2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488410"/>
              </p:ext>
            </p:extLst>
          </p:nvPr>
        </p:nvGraphicFramePr>
        <p:xfrm>
          <a:off x="1648097" y="1642679"/>
          <a:ext cx="9183188" cy="4627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200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Как да пишете и </a:t>
            </a:r>
            <a:r>
              <a:rPr lang="ru-RU" dirty="0" err="1"/>
              <a:t>форматирате</a:t>
            </a:r>
            <a:r>
              <a:rPr lang="ru-RU" dirty="0"/>
              <a:t> </a:t>
            </a:r>
            <a:r>
              <a:rPr lang="ru-RU" dirty="0" err="1"/>
              <a:t>текстове</a:t>
            </a:r>
            <a:r>
              <a:rPr lang="ru-RU" dirty="0"/>
              <a:t> за </a:t>
            </a:r>
            <a:r>
              <a:rPr lang="ru-RU" dirty="0" err="1"/>
              <a:t>вашия</a:t>
            </a:r>
            <a:r>
              <a:rPr lang="ru-RU" dirty="0"/>
              <a:t> сайт чрез онлайн конструктор за </a:t>
            </a:r>
            <a:r>
              <a:rPr lang="ru-RU" dirty="0" err="1"/>
              <a:t>създаване</a:t>
            </a:r>
            <a:r>
              <a:rPr lang="ru-RU" dirty="0"/>
              <a:t> на </a:t>
            </a:r>
            <a:r>
              <a:rPr lang="ru-RU" dirty="0" err="1"/>
              <a:t>уебсайтове</a:t>
            </a:r>
            <a:endParaRPr lang="bg-BG" dirty="0">
              <a:ea typeface="Calibri"/>
              <a:cs typeface="Calibri"/>
            </a:endParaRP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bg-BG" sz="3600" b="1" dirty="0">
                <a:ea typeface="Calibri Light"/>
                <a:cs typeface="Calibri Light"/>
              </a:rPr>
              <a:t>4.4.2. Създаване и интегриране на компонентите на уебсайт – структура, стил и форматиране на текст</a:t>
            </a:r>
          </a:p>
        </p:txBody>
      </p:sp>
    </p:spTree>
    <p:extLst>
      <p:ext uri="{BB962C8B-B14F-4D97-AF65-F5344CB8AC3E}">
        <p14:creationId xmlns:p14="http://schemas.microsoft.com/office/powerpoint/2010/main" val="3662387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B522FB-B054-56BC-A1FD-56223775F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82" y="3750896"/>
            <a:ext cx="10515600" cy="26559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bg-BG" dirty="0"/>
              <a:t>Използвайте възможностите на генеративния ИИ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dirty="0"/>
              <a:t>Ключови думи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dirty="0"/>
              <a:t>Критично оценяване на генерирания текст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dirty="0"/>
              <a:t>Проучете какво прави </a:t>
            </a:r>
            <a:r>
              <a:rPr lang="bg-BG" i="1" dirty="0" err="1"/>
              <a:t>копирайтърът</a:t>
            </a:r>
            <a:r>
              <a:rPr lang="bg-BG" dirty="0"/>
              <a:t> (</a:t>
            </a:r>
            <a:r>
              <a:rPr lang="en-US" dirty="0"/>
              <a:t>copywriter</a:t>
            </a:r>
            <a:r>
              <a:rPr lang="bg-BG" dirty="0"/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bg-BG" dirty="0"/>
              <a:t>Използвайте визуалната йерархия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49B154-1743-DD60-D4C1-B6F111F8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Проблемна ситуация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C5F912-80B2-911E-ED34-791C3080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0" y="1346037"/>
            <a:ext cx="10628864" cy="1895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B0BDBC-AF6A-FFE7-D875-8CFBC37CB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424" y="3937390"/>
            <a:ext cx="3047087" cy="18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91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54EDB-400E-C56D-0304-4C3303E0A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384663"/>
            <a:ext cx="5597434" cy="56300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sz="3000" b="1" dirty="0"/>
              <a:t>Начална страница</a:t>
            </a:r>
          </a:p>
          <a:p>
            <a:pPr marL="0" indent="0">
              <a:buNone/>
            </a:pPr>
            <a:endParaRPr lang="bg-BG" sz="1200" dirty="0"/>
          </a:p>
          <a:p>
            <a:pPr marL="0" indent="0">
              <a:buNone/>
            </a:pPr>
            <a:r>
              <a:rPr lang="ru-RU" sz="2400" b="1" dirty="0" err="1">
                <a:solidFill>
                  <a:srgbClr val="FF0000"/>
                </a:solidFill>
              </a:rPr>
              <a:t>Избягвайте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­"/>
            </a:pPr>
            <a:r>
              <a:rPr lang="ru-RU" sz="2400" dirty="0" err="1"/>
              <a:t>възторжени</a:t>
            </a:r>
            <a:r>
              <a:rPr lang="ru-RU" sz="2400" dirty="0"/>
              <a:t> приветствия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­"/>
            </a:pPr>
            <a:r>
              <a:rPr lang="ru-RU" sz="2400" dirty="0" err="1"/>
              <a:t>сложни</a:t>
            </a:r>
            <a:r>
              <a:rPr lang="ru-RU" sz="2400" dirty="0"/>
              <a:t> </a:t>
            </a:r>
            <a:r>
              <a:rPr lang="ru-RU" sz="2400" dirty="0" err="1"/>
              <a:t>словесни</a:t>
            </a:r>
            <a:r>
              <a:rPr lang="ru-RU" sz="2400" dirty="0"/>
              <a:t> конструкции и </a:t>
            </a:r>
            <a:r>
              <a:rPr lang="ru-RU" sz="2400" dirty="0" err="1"/>
              <a:t>дълги</a:t>
            </a:r>
            <a:r>
              <a:rPr lang="ru-RU" sz="2400" dirty="0"/>
              <a:t> изречения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­"/>
            </a:pPr>
            <a:r>
              <a:rPr lang="ru-RU" sz="2400" dirty="0" err="1"/>
              <a:t>неструктуриран</a:t>
            </a:r>
            <a:r>
              <a:rPr lang="ru-RU" sz="2400" dirty="0"/>
              <a:t> текст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­"/>
            </a:pPr>
            <a:r>
              <a:rPr lang="ru-RU" sz="2400" dirty="0" err="1"/>
              <a:t>излишна</a:t>
            </a:r>
            <a:r>
              <a:rPr lang="ru-RU" sz="2400" dirty="0"/>
              <a:t> информация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­"/>
            </a:pPr>
            <a:r>
              <a:rPr lang="ru-RU" sz="2400" dirty="0"/>
              <a:t>многократно повторение на </a:t>
            </a:r>
            <a:r>
              <a:rPr lang="ru-RU" sz="2400" dirty="0" err="1"/>
              <a:t>ключови</a:t>
            </a:r>
            <a:r>
              <a:rPr lang="ru-RU" sz="2400" dirty="0"/>
              <a:t> </a:t>
            </a:r>
            <a:r>
              <a:rPr lang="ru-RU" sz="2400" dirty="0" err="1"/>
              <a:t>думи</a:t>
            </a:r>
            <a:endParaRPr lang="ru-RU" sz="2400" dirty="0"/>
          </a:p>
          <a:p>
            <a:pPr marL="0" indent="0">
              <a:buClr>
                <a:srgbClr val="FF0000"/>
              </a:buClr>
              <a:buNone/>
            </a:pPr>
            <a:endParaRPr lang="ru-RU" sz="100" dirty="0"/>
          </a:p>
          <a:p>
            <a:pPr marL="0" indent="0">
              <a:buNone/>
            </a:pPr>
            <a:r>
              <a:rPr lang="ru-RU" sz="2400" b="1" dirty="0" err="1">
                <a:solidFill>
                  <a:srgbClr val="00B050"/>
                </a:solidFill>
              </a:rPr>
              <a:t>Използвайте</a:t>
            </a:r>
            <a:r>
              <a:rPr lang="ru-RU" sz="2400" b="1" dirty="0">
                <a:solidFill>
                  <a:srgbClr val="00B050"/>
                </a:solidFill>
              </a:rPr>
              <a:t>: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текст, </a:t>
            </a:r>
            <a:r>
              <a:rPr lang="ru-RU" sz="2400" dirty="0" err="1"/>
              <a:t>съобразен</a:t>
            </a:r>
            <a:r>
              <a:rPr lang="ru-RU" sz="2400" dirty="0"/>
              <a:t> с </a:t>
            </a:r>
            <a:r>
              <a:rPr lang="ru-RU" sz="2400" dirty="0" err="1"/>
              <a:t>вашата</a:t>
            </a:r>
            <a:r>
              <a:rPr lang="ru-RU" sz="2400" dirty="0"/>
              <a:t> </a:t>
            </a:r>
            <a:r>
              <a:rPr lang="ru-RU" sz="2400" dirty="0" err="1"/>
              <a:t>целева</a:t>
            </a:r>
            <a:r>
              <a:rPr lang="ru-RU" sz="2400" dirty="0"/>
              <a:t> аудитория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убедителен текст, </a:t>
            </a:r>
            <a:r>
              <a:rPr lang="ru-RU" sz="2400" dirty="0" err="1"/>
              <a:t>описващ</a:t>
            </a:r>
            <a:r>
              <a:rPr lang="ru-RU" sz="2400" dirty="0"/>
              <a:t> </a:t>
            </a:r>
            <a:r>
              <a:rPr lang="ru-RU" sz="2400" dirty="0" err="1"/>
              <a:t>целта</a:t>
            </a:r>
            <a:r>
              <a:rPr lang="ru-RU" sz="2400" dirty="0"/>
              <a:t> на сайта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err="1"/>
              <a:t>призив</a:t>
            </a:r>
            <a:r>
              <a:rPr lang="ru-RU" sz="2400" dirty="0"/>
              <a:t>, </a:t>
            </a:r>
            <a:r>
              <a:rPr lang="ru-RU" sz="2400" dirty="0" err="1"/>
              <a:t>предизвикващ</a:t>
            </a:r>
            <a:r>
              <a:rPr lang="ru-RU" sz="2400" dirty="0"/>
              <a:t> действие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E52EB1-726D-AD75-5183-03161668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Съвети за професионалисти – 1 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9DB4DF0-8B8F-56C2-032A-3983EC910188}"/>
              </a:ext>
            </a:extLst>
          </p:cNvPr>
          <p:cNvSpPr txBox="1">
            <a:spLocks/>
          </p:cNvSpPr>
          <p:nvPr/>
        </p:nvSpPr>
        <p:spPr>
          <a:xfrm>
            <a:off x="5977755" y="1384663"/>
            <a:ext cx="6095999" cy="483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g-BG" b="1" dirty="0"/>
              <a:t>Страница </a:t>
            </a:r>
            <a:r>
              <a:rPr lang="bg-BG" b="1" i="1" dirty="0"/>
              <a:t>За нас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g-BG" sz="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dirty="0"/>
              <a:t>Своеобразна онлайн визитка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dirty="0" err="1"/>
              <a:t>Препоръчително</a:t>
            </a:r>
            <a:r>
              <a:rPr lang="ru-RU" sz="2200" dirty="0"/>
              <a:t> е в </a:t>
            </a:r>
            <a:r>
              <a:rPr lang="ru-RU" sz="2200" dirty="0" err="1"/>
              <a:t>нея</a:t>
            </a:r>
            <a:r>
              <a:rPr lang="ru-RU" sz="2200" dirty="0"/>
              <a:t> да напишете информация: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/>
              <a:t>за </a:t>
            </a:r>
            <a:r>
              <a:rPr lang="ru-RU" sz="2200" dirty="0" err="1"/>
              <a:t>компанията</a:t>
            </a:r>
            <a:r>
              <a:rPr lang="ru-RU" sz="2200" dirty="0"/>
              <a:t>, </a:t>
            </a:r>
            <a:r>
              <a:rPr lang="ru-RU" sz="2200" dirty="0" err="1"/>
              <a:t>институцията</a:t>
            </a:r>
            <a:r>
              <a:rPr lang="ru-RU" sz="2200" dirty="0"/>
              <a:t> (кога е </a:t>
            </a:r>
            <a:r>
              <a:rPr lang="ru-RU" sz="2200" dirty="0" err="1"/>
              <a:t>създадена</a:t>
            </a:r>
            <a:r>
              <a:rPr lang="ru-RU" sz="2200" dirty="0"/>
              <a:t>, </a:t>
            </a:r>
            <a:r>
              <a:rPr lang="ru-RU" sz="2200" dirty="0" err="1"/>
              <a:t>основна</a:t>
            </a:r>
            <a:r>
              <a:rPr lang="ru-RU" sz="2200" dirty="0"/>
              <a:t> </a:t>
            </a:r>
            <a:r>
              <a:rPr lang="ru-RU" sz="2200" dirty="0" err="1"/>
              <a:t>дейност</a:t>
            </a:r>
            <a:r>
              <a:rPr lang="ru-RU" sz="2200" dirty="0"/>
              <a:t>, </a:t>
            </a:r>
            <a:r>
              <a:rPr lang="ru-RU" sz="2200" dirty="0" err="1"/>
              <a:t>партньори</a:t>
            </a:r>
            <a:r>
              <a:rPr lang="ru-RU" sz="2200" dirty="0"/>
              <a:t>) или </a:t>
            </a:r>
            <a:r>
              <a:rPr lang="ru-RU" sz="2200" dirty="0" err="1"/>
              <a:t>услугата</a:t>
            </a:r>
            <a:r>
              <a:rPr lang="ru-RU" sz="2200" dirty="0"/>
              <a:t>, </a:t>
            </a:r>
            <a:r>
              <a:rPr lang="ru-RU" sz="2200" dirty="0" err="1"/>
              <a:t>която</a:t>
            </a:r>
            <a:r>
              <a:rPr lang="ru-RU" sz="2200" dirty="0"/>
              <a:t> </a:t>
            </a:r>
            <a:r>
              <a:rPr lang="ru-RU" sz="2200" dirty="0" err="1"/>
              <a:t>предлагате</a:t>
            </a:r>
            <a:endParaRPr lang="ru-RU" sz="2200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/>
              <a:t>за </a:t>
            </a:r>
            <a:r>
              <a:rPr lang="ru-RU" sz="2200" dirty="0" err="1"/>
              <a:t>вашия</a:t>
            </a:r>
            <a:r>
              <a:rPr lang="ru-RU" sz="2200" dirty="0"/>
              <a:t> </a:t>
            </a:r>
            <a:r>
              <a:rPr lang="ru-RU" sz="2200" dirty="0" err="1"/>
              <a:t>екип</a:t>
            </a:r>
            <a:r>
              <a:rPr lang="ru-RU" sz="2200" dirty="0"/>
              <a:t> – опишете </a:t>
            </a:r>
            <a:r>
              <a:rPr lang="ru-RU" sz="2200" dirty="0" err="1"/>
              <a:t>уменията</a:t>
            </a:r>
            <a:r>
              <a:rPr lang="ru-RU" sz="2200" dirty="0"/>
              <a:t> на </a:t>
            </a:r>
            <a:r>
              <a:rPr lang="ru-RU" sz="2200" dirty="0" err="1"/>
              <a:t>хората</a:t>
            </a:r>
            <a:r>
              <a:rPr lang="ru-RU" sz="2200" dirty="0"/>
              <a:t>, </a:t>
            </a:r>
            <a:r>
              <a:rPr lang="ru-RU" sz="2200" dirty="0" err="1"/>
              <a:t>които</a:t>
            </a:r>
            <a:r>
              <a:rPr lang="ru-RU" sz="2200" dirty="0"/>
              <a:t> </a:t>
            </a:r>
            <a:r>
              <a:rPr lang="ru-RU" sz="2200" dirty="0" err="1"/>
              <a:t>работят</a:t>
            </a:r>
            <a:r>
              <a:rPr lang="ru-RU" sz="2200" dirty="0"/>
              <a:t> в </a:t>
            </a:r>
            <a:r>
              <a:rPr lang="ru-RU" sz="2200" dirty="0" err="1"/>
              <a:t>компанията</a:t>
            </a:r>
            <a:endParaRPr lang="ru-RU" sz="2200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 err="1"/>
              <a:t>защо</a:t>
            </a:r>
            <a:r>
              <a:rPr lang="ru-RU" sz="2200" dirty="0"/>
              <a:t> </a:t>
            </a:r>
            <a:r>
              <a:rPr lang="ru-RU" sz="2200" dirty="0" err="1"/>
              <a:t>потребителите</a:t>
            </a:r>
            <a:r>
              <a:rPr lang="ru-RU" sz="2200" dirty="0"/>
              <a:t> да </a:t>
            </a:r>
            <a:r>
              <a:rPr lang="ru-RU" sz="2200" dirty="0" err="1"/>
              <a:t>изберат</a:t>
            </a:r>
            <a:r>
              <a:rPr lang="ru-RU" sz="2200" dirty="0"/>
              <a:t> вас – </a:t>
            </a:r>
            <a:r>
              <a:rPr lang="ru-RU" sz="2200" dirty="0" err="1"/>
              <a:t>какво</a:t>
            </a:r>
            <a:r>
              <a:rPr lang="ru-RU" sz="2200" dirty="0"/>
              <a:t> </a:t>
            </a:r>
            <a:r>
              <a:rPr lang="ru-RU" sz="2200" dirty="0" err="1"/>
              <a:t>повече</a:t>
            </a:r>
            <a:r>
              <a:rPr lang="ru-RU" sz="2200" dirty="0"/>
              <a:t> </a:t>
            </a:r>
            <a:r>
              <a:rPr lang="ru-RU" sz="2200" dirty="0" err="1"/>
              <a:t>предлагате</a:t>
            </a:r>
            <a:r>
              <a:rPr lang="ru-RU" sz="2200" dirty="0"/>
              <a:t> от </a:t>
            </a:r>
            <a:r>
              <a:rPr lang="ru-RU" sz="2200" dirty="0" err="1"/>
              <a:t>вашите</a:t>
            </a:r>
            <a:r>
              <a:rPr lang="ru-RU" sz="2200" dirty="0"/>
              <a:t> </a:t>
            </a:r>
            <a:r>
              <a:rPr lang="ru-RU" sz="2200" dirty="0" err="1"/>
              <a:t>конкуренти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94498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BA8A29-2E3C-9C4D-7347-B04253599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245"/>
            <a:ext cx="10515600" cy="40477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Заглавието</a:t>
            </a:r>
            <a:r>
              <a:rPr lang="ru-RU" dirty="0"/>
              <a:t> на сайта да </a:t>
            </a:r>
            <a:r>
              <a:rPr lang="ru-RU" dirty="0" err="1"/>
              <a:t>съдържа</a:t>
            </a:r>
            <a:r>
              <a:rPr lang="ru-RU" dirty="0"/>
              <a:t> </a:t>
            </a:r>
            <a:r>
              <a:rPr lang="ru-RU" dirty="0" err="1"/>
              <a:t>ключова</a:t>
            </a:r>
            <a:r>
              <a:rPr lang="ru-RU" dirty="0"/>
              <a:t> дума, </a:t>
            </a:r>
            <a:r>
              <a:rPr lang="ru-RU" dirty="0" err="1"/>
              <a:t>описваща</a:t>
            </a:r>
            <a:r>
              <a:rPr lang="ru-RU" dirty="0"/>
              <a:t> </a:t>
            </a:r>
            <a:r>
              <a:rPr lang="ru-RU" dirty="0" err="1"/>
              <a:t>темата</a:t>
            </a:r>
            <a:r>
              <a:rPr lang="ru-RU" dirty="0"/>
              <a:t> на сайта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Използвайте</a:t>
            </a:r>
            <a:r>
              <a:rPr lang="ru-RU" dirty="0"/>
              <a:t> кратки и </a:t>
            </a:r>
            <a:r>
              <a:rPr lang="ru-RU" dirty="0" err="1"/>
              <a:t>ясни</a:t>
            </a:r>
            <a:r>
              <a:rPr lang="ru-RU" dirty="0"/>
              <a:t> заглавия и </a:t>
            </a:r>
            <a:r>
              <a:rPr lang="ru-RU" dirty="0" err="1"/>
              <a:t>подзаглавия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Създайте</a:t>
            </a:r>
            <a:r>
              <a:rPr lang="ru-RU" dirty="0"/>
              <a:t> уникален ваш текст, а не копирайте от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сайтове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err="1"/>
              <a:t>Избягвайте</a:t>
            </a:r>
            <a:r>
              <a:rPr lang="ru-RU" dirty="0"/>
              <a:t> </a:t>
            </a:r>
            <a:r>
              <a:rPr lang="ru-RU" dirty="0" err="1"/>
              <a:t>дълги</a:t>
            </a:r>
            <a:r>
              <a:rPr lang="ru-RU" dirty="0"/>
              <a:t> изречения и </a:t>
            </a:r>
            <a:r>
              <a:rPr lang="ru-RU" dirty="0" err="1"/>
              <a:t>сложни</a:t>
            </a:r>
            <a:r>
              <a:rPr lang="ru-RU" dirty="0"/>
              <a:t> </a:t>
            </a:r>
            <a:r>
              <a:rPr lang="ru-RU" dirty="0" err="1"/>
              <a:t>думи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Проверявайте</a:t>
            </a:r>
            <a:r>
              <a:rPr lang="ru-RU" dirty="0"/>
              <a:t> текста за </a:t>
            </a:r>
            <a:r>
              <a:rPr lang="ru-RU" dirty="0" err="1"/>
              <a:t>стилови</a:t>
            </a:r>
            <a:r>
              <a:rPr lang="ru-RU" dirty="0"/>
              <a:t>, </a:t>
            </a:r>
            <a:r>
              <a:rPr lang="ru-RU" dirty="0" err="1"/>
              <a:t>правописни</a:t>
            </a:r>
            <a:r>
              <a:rPr lang="ru-RU" dirty="0"/>
              <a:t> и </a:t>
            </a:r>
            <a:r>
              <a:rPr lang="ru-RU" dirty="0" err="1"/>
              <a:t>пунктуационни</a:t>
            </a:r>
            <a:r>
              <a:rPr lang="ru-RU" dirty="0"/>
              <a:t> грешки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72F9F-B0A5-4FD3-B439-D809558C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Съвети за професионалисти –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75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443DD3-35F2-D35B-8C8E-1FB632082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373"/>
            <a:ext cx="11353800" cy="4901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000" b="1" dirty="0"/>
              <a:t>Форматиране на текст</a:t>
            </a:r>
          </a:p>
          <a:p>
            <a:pPr marL="0" indent="0">
              <a:buNone/>
            </a:pPr>
            <a:endParaRPr lang="bg-BG" sz="1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Шрифтът</a:t>
            </a:r>
            <a:r>
              <a:rPr lang="ru-RU" sz="2400" dirty="0"/>
              <a:t> </a:t>
            </a:r>
            <a:r>
              <a:rPr lang="ru-RU" sz="2400" dirty="0" err="1"/>
              <a:t>трябва</a:t>
            </a:r>
            <a:r>
              <a:rPr lang="ru-RU" sz="2400" dirty="0"/>
              <a:t> да е </a:t>
            </a:r>
            <a:r>
              <a:rPr lang="ru-RU" sz="2400" dirty="0" err="1"/>
              <a:t>съобразен</a:t>
            </a:r>
            <a:r>
              <a:rPr lang="ru-RU" sz="2400" dirty="0"/>
              <a:t> с </a:t>
            </a:r>
            <a:r>
              <a:rPr lang="ru-RU" sz="2400" dirty="0" err="1"/>
              <a:t>темата</a:t>
            </a:r>
            <a:r>
              <a:rPr lang="ru-RU" sz="2400" dirty="0"/>
              <a:t> на сайта и </a:t>
            </a:r>
            <a:r>
              <a:rPr lang="ru-RU" sz="2400" dirty="0" err="1"/>
              <a:t>целевата</a:t>
            </a:r>
            <a:r>
              <a:rPr lang="ru-RU" sz="2400" dirty="0"/>
              <a:t> аудитория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Заглавията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да </a:t>
            </a:r>
            <a:r>
              <a:rPr lang="ru-RU" sz="2400" dirty="0" err="1"/>
              <a:t>са</a:t>
            </a:r>
            <a:r>
              <a:rPr lang="ru-RU" sz="2400" dirty="0"/>
              <a:t> с декоративен шрифт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Основният</a:t>
            </a:r>
            <a:r>
              <a:rPr lang="ru-RU" sz="2400" dirty="0"/>
              <a:t> текст </a:t>
            </a:r>
            <a:r>
              <a:rPr lang="ru-RU" sz="2400" dirty="0" err="1"/>
              <a:t>трябва</a:t>
            </a:r>
            <a:r>
              <a:rPr lang="ru-RU" sz="2400" dirty="0"/>
              <a:t> да </a:t>
            </a:r>
            <a:r>
              <a:rPr lang="ru-RU" sz="2400" dirty="0" err="1"/>
              <a:t>бъде</a:t>
            </a:r>
            <a:r>
              <a:rPr lang="ru-RU" sz="2400" dirty="0"/>
              <a:t> с </a:t>
            </a:r>
            <a:r>
              <a:rPr lang="ru-RU" sz="2400" dirty="0" err="1"/>
              <a:t>лесен</a:t>
            </a:r>
            <a:r>
              <a:rPr lang="ru-RU" sz="2400" dirty="0"/>
              <a:t> за </a:t>
            </a:r>
            <a:r>
              <a:rPr lang="ru-RU" sz="2400" dirty="0" err="1"/>
              <a:t>четене</a:t>
            </a:r>
            <a:r>
              <a:rPr lang="ru-RU" sz="2400" dirty="0"/>
              <a:t> шрифт (например </a:t>
            </a:r>
            <a:r>
              <a:rPr lang="ru-RU" sz="2400" dirty="0" err="1"/>
              <a:t>Arial</a:t>
            </a:r>
            <a:r>
              <a:rPr lang="ru-RU" sz="2400" dirty="0"/>
              <a:t>, </a:t>
            </a:r>
            <a:r>
              <a:rPr lang="ru-RU" sz="2400" dirty="0" err="1"/>
              <a:t>Helvetica</a:t>
            </a:r>
            <a:r>
              <a:rPr lang="ru-RU" sz="2400" dirty="0"/>
              <a:t>) и с размер </a:t>
            </a:r>
            <a:r>
              <a:rPr lang="ru-RU" sz="2400" dirty="0" err="1"/>
              <a:t>поне</a:t>
            </a:r>
            <a:r>
              <a:rPr lang="ru-RU" sz="2400" dirty="0"/>
              <a:t> 12 </a:t>
            </a:r>
            <a:r>
              <a:rPr lang="ru-RU" sz="2400" dirty="0" err="1"/>
              <a:t>px</a:t>
            </a: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Акцентирайте</a:t>
            </a:r>
            <a:r>
              <a:rPr lang="ru-RU" sz="2400" dirty="0"/>
              <a:t> на дума или фраза чрез </a:t>
            </a:r>
            <a:r>
              <a:rPr lang="ru-RU" sz="2400" dirty="0" err="1"/>
              <a:t>използването</a:t>
            </a:r>
            <a:r>
              <a:rPr lang="ru-RU" sz="2400" dirty="0"/>
              <a:t> на различен </a:t>
            </a:r>
            <a:r>
              <a:rPr lang="ru-RU" sz="2400" dirty="0" err="1"/>
              <a:t>стил</a:t>
            </a:r>
            <a:r>
              <a:rPr lang="ru-RU" sz="2400" dirty="0"/>
              <a:t>, шрифт или </a:t>
            </a:r>
            <a:r>
              <a:rPr lang="ru-RU" sz="2400" dirty="0" err="1"/>
              <a:t>цвят</a:t>
            </a:r>
            <a:r>
              <a:rPr lang="ru-RU" sz="2400" dirty="0"/>
              <a:t> и </a:t>
            </a:r>
            <a:r>
              <a:rPr lang="ru-RU" sz="2400" dirty="0" err="1"/>
              <a:t>използвайте</a:t>
            </a:r>
            <a:r>
              <a:rPr lang="ru-RU" sz="2400" dirty="0"/>
              <a:t> </a:t>
            </a:r>
            <a:r>
              <a:rPr lang="ru-RU" sz="2400" dirty="0" err="1"/>
              <a:t>едно</a:t>
            </a:r>
            <a:r>
              <a:rPr lang="ru-RU" sz="2400" dirty="0"/>
              <a:t> и </a:t>
            </a:r>
            <a:r>
              <a:rPr lang="ru-RU" sz="2400" dirty="0" err="1"/>
              <a:t>също</a:t>
            </a:r>
            <a:r>
              <a:rPr lang="ru-RU" sz="2400" dirty="0"/>
              <a:t> </a:t>
            </a:r>
            <a:r>
              <a:rPr lang="ru-RU" sz="2400" dirty="0" err="1"/>
              <a:t>акцентиране</a:t>
            </a:r>
            <a:r>
              <a:rPr lang="ru-RU" sz="2400" dirty="0"/>
              <a:t> на </a:t>
            </a:r>
            <a:r>
              <a:rPr lang="ru-RU" sz="2400" dirty="0" err="1"/>
              <a:t>всички</a:t>
            </a:r>
            <a:r>
              <a:rPr lang="ru-RU" sz="2400" dirty="0"/>
              <a:t> </a:t>
            </a:r>
            <a:r>
              <a:rPr lang="ru-RU" sz="2400" dirty="0" err="1"/>
              <a:t>страници</a:t>
            </a: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Форматирайте</a:t>
            </a:r>
            <a:r>
              <a:rPr lang="ru-RU" sz="2400" dirty="0"/>
              <a:t> текста, </a:t>
            </a:r>
            <a:r>
              <a:rPr lang="ru-RU" sz="2400" dirty="0" err="1"/>
              <a:t>така</a:t>
            </a:r>
            <a:r>
              <a:rPr lang="ru-RU" sz="2400" dirty="0"/>
              <a:t> че да </a:t>
            </a:r>
            <a:r>
              <a:rPr lang="ru-RU" sz="2400" dirty="0" err="1"/>
              <a:t>има</a:t>
            </a:r>
            <a:r>
              <a:rPr lang="ru-RU" sz="2400" dirty="0"/>
              <a:t> контраст между него и фона на </a:t>
            </a:r>
            <a:r>
              <a:rPr lang="ru-RU" sz="2400" dirty="0" err="1"/>
              <a:t>страницата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8EFA11-F1D7-EE58-D1F5-C8C45E66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Съвети за професионалисти –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22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1F2B01-2EFE-C095-ED4C-E390E79B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Резултат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83A1F-AD47-B161-B3FF-2BD7662E9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1" b="-1"/>
          <a:stretch/>
        </p:blipFill>
        <p:spPr>
          <a:xfrm>
            <a:off x="573633" y="1273096"/>
            <a:ext cx="10808244" cy="513370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725DFB-50D9-1B02-B95B-8688DAE9E6FE}"/>
              </a:ext>
            </a:extLst>
          </p:cNvPr>
          <p:cNvSpPr txBox="1"/>
          <p:nvPr/>
        </p:nvSpPr>
        <p:spPr>
          <a:xfrm>
            <a:off x="5305697" y="6334780"/>
            <a:ext cx="158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wix.com</a:t>
            </a:r>
          </a:p>
        </p:txBody>
      </p:sp>
    </p:spTree>
    <p:extLst>
      <p:ext uri="{BB962C8B-B14F-4D97-AF65-F5344CB8AC3E}">
        <p14:creationId xmlns:p14="http://schemas.microsoft.com/office/powerpoint/2010/main" val="4093502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Как да добавите изображения и външни обекти в сайт чрез онлайн конструктор за създаване на уебсайтове</a:t>
            </a: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bg-BG" sz="3600" b="1" dirty="0">
                <a:ea typeface="Calibri Light"/>
                <a:cs typeface="Calibri Light"/>
              </a:rPr>
              <a:t>4.4.3. Създаване и интегриране на компонентите на уебсайт  – подбор на изображения и обработка, външни обекти</a:t>
            </a:r>
          </a:p>
        </p:txBody>
      </p:sp>
    </p:spTree>
    <p:extLst>
      <p:ext uri="{BB962C8B-B14F-4D97-AF65-F5344CB8AC3E}">
        <p14:creationId xmlns:p14="http://schemas.microsoft.com/office/powerpoint/2010/main" val="2309678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3BAE3-27C1-7F7B-2D62-BC2C960B8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4659AE-557B-04B9-A538-7B9486A2C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Проблемна ситуация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6E63C7-9309-D2FA-B431-728C976B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0" y="1492595"/>
            <a:ext cx="10077491" cy="1936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00DECD-29AF-91B3-6EA1-C9DFE1942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439" y="3708270"/>
            <a:ext cx="8457256" cy="22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2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A9F7A-A3BA-A7F5-BD82-C7AC872EE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5B242B-132C-DDEB-E19D-1DEBE929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Добавяне на изображения, външни обекти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11CC79-E026-7971-2F78-E0E6372E5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442" y="1408889"/>
            <a:ext cx="5275865" cy="488034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33B080-39CB-4BD2-EAE1-0CB391924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321" y="1408890"/>
            <a:ext cx="3520440" cy="4880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DCAE1D-75D1-FBB2-3CF0-FD519A3D0036}"/>
              </a:ext>
            </a:extLst>
          </p:cNvPr>
          <p:cNvSpPr txBox="1"/>
          <p:nvPr/>
        </p:nvSpPr>
        <p:spPr>
          <a:xfrm>
            <a:off x="8075023" y="6276968"/>
            <a:ext cx="158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wix.com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BD88D1-B4AD-9653-EE90-769362C9C73C}"/>
              </a:ext>
            </a:extLst>
          </p:cNvPr>
          <p:cNvSpPr txBox="1"/>
          <p:nvPr/>
        </p:nvSpPr>
        <p:spPr>
          <a:xfrm>
            <a:off x="2190238" y="6334780"/>
            <a:ext cx="158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alle.bg</a:t>
            </a:r>
          </a:p>
        </p:txBody>
      </p:sp>
    </p:spTree>
    <p:extLst>
      <p:ext uri="{BB962C8B-B14F-4D97-AF65-F5344CB8AC3E}">
        <p14:creationId xmlns:p14="http://schemas.microsoft.com/office/powerpoint/2010/main" val="4104229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14DC3F-D792-E50B-D83D-27683F95D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55" y="155130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6EA1F4-AC54-BE57-5504-1F52EE40F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Wix</a:t>
            </a:r>
            <a:r>
              <a:rPr lang="en-US" dirty="0"/>
              <a:t> - AI Image Creator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2A0E3-2A99-3AC4-29BE-D1F1B11A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65" y="1957784"/>
            <a:ext cx="10976269" cy="44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8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831850" y="4680903"/>
            <a:ext cx="10515600" cy="1500187"/>
          </a:xfrm>
        </p:spPr>
        <p:txBody>
          <a:bodyPr>
            <a:normAutofit fontScale="92500" lnSpcReduction="20000"/>
          </a:bodyPr>
          <a:lstStyle/>
          <a:p>
            <a:r>
              <a:rPr lang="bg-BG" dirty="0"/>
              <a:t>• Какво е уеб сайт</a:t>
            </a:r>
          </a:p>
          <a:p>
            <a:r>
              <a:rPr lang="ru-RU" dirty="0"/>
              <a:t>• Кои </a:t>
            </a:r>
            <a:r>
              <a:rPr lang="ru-RU" dirty="0" err="1"/>
              <a:t>са</a:t>
            </a:r>
            <a:r>
              <a:rPr lang="ru-RU" dirty="0"/>
              <a:t> начините и </a:t>
            </a:r>
            <a:r>
              <a:rPr lang="ru-RU" dirty="0" err="1"/>
              <a:t>софтуерните</a:t>
            </a:r>
            <a:r>
              <a:rPr lang="ru-RU" dirty="0"/>
              <a:t> средства за </a:t>
            </a:r>
            <a:r>
              <a:rPr lang="ru-RU" dirty="0" err="1"/>
              <a:t>разработване</a:t>
            </a:r>
            <a:r>
              <a:rPr lang="ru-RU" dirty="0"/>
              <a:t> на </a:t>
            </a:r>
            <a:r>
              <a:rPr lang="ru-RU" dirty="0" err="1"/>
              <a:t>уеб</a:t>
            </a:r>
            <a:r>
              <a:rPr lang="ru-RU" dirty="0"/>
              <a:t> сайт</a:t>
            </a:r>
          </a:p>
          <a:p>
            <a:r>
              <a:rPr lang="bg-BG" dirty="0"/>
              <a:t>• Какво е </a:t>
            </a:r>
            <a:r>
              <a:rPr lang="en-GB" dirty="0"/>
              <a:t>HTML</a:t>
            </a:r>
          </a:p>
          <a:p>
            <a:r>
              <a:rPr lang="ru-RU" dirty="0"/>
              <a:t>• </a:t>
            </a:r>
            <a:r>
              <a:rPr lang="ru-RU" dirty="0" err="1"/>
              <a:t>Каква</a:t>
            </a:r>
            <a:r>
              <a:rPr lang="ru-RU" dirty="0"/>
              <a:t> е </a:t>
            </a:r>
            <a:r>
              <a:rPr lang="ru-RU" dirty="0" err="1"/>
              <a:t>разликата</a:t>
            </a:r>
            <a:r>
              <a:rPr lang="ru-RU" dirty="0"/>
              <a:t> между </a:t>
            </a:r>
            <a:r>
              <a:rPr lang="ru-RU" dirty="0" err="1"/>
              <a:t>сайтове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статично и с динамично </a:t>
            </a:r>
            <a:r>
              <a:rPr lang="ru-RU" dirty="0" err="1"/>
              <a:t>съ</a:t>
            </a:r>
            <a:r>
              <a:rPr lang="bg-BG" dirty="0"/>
              <a:t>държание</a:t>
            </a: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31850" y="2305050"/>
            <a:ext cx="10515600" cy="2284413"/>
          </a:xfrm>
        </p:spPr>
        <p:txBody>
          <a:bodyPr>
            <a:noAutofit/>
          </a:bodyPr>
          <a:lstStyle/>
          <a:p>
            <a:r>
              <a:rPr lang="ru-RU" sz="3600" b="1" dirty="0"/>
              <a:t>4.1. </a:t>
            </a:r>
            <a:r>
              <a:rPr lang="ru-RU" sz="3600" b="1" dirty="0" err="1"/>
              <a:t>Специализирани</a:t>
            </a:r>
            <a:r>
              <a:rPr lang="ru-RU" sz="3600" b="1" dirty="0"/>
              <a:t> </a:t>
            </a:r>
            <a:r>
              <a:rPr lang="ru-RU" sz="3600" b="1" dirty="0" err="1"/>
              <a:t>софтуерни</a:t>
            </a:r>
            <a:r>
              <a:rPr lang="ru-RU" sz="3600" b="1" dirty="0"/>
              <a:t> средства за </a:t>
            </a:r>
            <a:r>
              <a:rPr lang="ru-RU" sz="3600" b="1" dirty="0" err="1"/>
              <a:t>създаване</a:t>
            </a:r>
            <a:r>
              <a:rPr lang="en-US" sz="3600" b="1" dirty="0"/>
              <a:t> </a:t>
            </a:r>
            <a:r>
              <a:rPr lang="ru-RU" sz="3600" b="1" dirty="0"/>
              <a:t>на уеб </a:t>
            </a:r>
            <a:r>
              <a:rPr lang="ru-RU" sz="3600" b="1" dirty="0" err="1"/>
              <a:t>сайтове</a:t>
            </a:r>
            <a:endParaRPr lang="bg-BG" sz="3600" b="1" dirty="0"/>
          </a:p>
        </p:txBody>
      </p:sp>
    </p:spTree>
    <p:extLst>
      <p:ext uri="{BB962C8B-B14F-4D97-AF65-F5344CB8AC3E}">
        <p14:creationId xmlns:p14="http://schemas.microsoft.com/office/powerpoint/2010/main" val="586112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FCAEBB-D4CF-DE00-7BF8-B5BCAFA8E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9" y="1755743"/>
            <a:ext cx="6693341" cy="4351338"/>
          </a:xfrm>
        </p:spPr>
        <p:txBody>
          <a:bodyPr/>
          <a:lstStyle/>
          <a:p>
            <a:r>
              <a:rPr lang="bg-BG" dirty="0"/>
              <a:t>Някои от външните обекти трябва да бъдат предварително създадени и достъпни  – онлайн формуляри, видеа и се добавят като се копира връзка към тях</a:t>
            </a:r>
          </a:p>
          <a:p>
            <a:r>
              <a:rPr lang="bg-BG" dirty="0"/>
              <a:t>Организирайте изображенията и файловете в папки и </a:t>
            </a:r>
            <a:r>
              <a:rPr lang="bg-BG" dirty="0" err="1"/>
              <a:t>подпапки</a:t>
            </a:r>
            <a:endParaRPr lang="bg-BG" dirty="0"/>
          </a:p>
          <a:p>
            <a:r>
              <a:rPr lang="bg-BG" dirty="0"/>
              <a:t>Не прекалявайте с добавянето на</a:t>
            </a:r>
            <a:r>
              <a:rPr lang="en-US" dirty="0"/>
              <a:t> </a:t>
            </a:r>
            <a:r>
              <a:rPr lang="bg-BG" dirty="0"/>
              <a:t>много ефекти към обектите </a:t>
            </a:r>
            <a:r>
              <a:rPr lang="bg-BG" dirty="0" err="1"/>
              <a:t>разностилното</a:t>
            </a:r>
            <a:r>
              <a:rPr lang="bg-BG" dirty="0"/>
              <a:t> им оформление - </a:t>
            </a:r>
            <a:r>
              <a:rPr lang="en-US" b="1" i="1" dirty="0"/>
              <a:t>Less is more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8C728A-5429-B03E-BBCD-297293BE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Обърнете внимание!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1AF4F-9A65-0A2F-283C-15F4BE71B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14" y="1420678"/>
            <a:ext cx="5305697" cy="4862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816C9D-6942-3123-1EA2-4DC725D3CEE2}"/>
              </a:ext>
            </a:extLst>
          </p:cNvPr>
          <p:cNvSpPr txBox="1"/>
          <p:nvPr/>
        </p:nvSpPr>
        <p:spPr>
          <a:xfrm>
            <a:off x="8512359" y="6020755"/>
            <a:ext cx="158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wix.com</a:t>
            </a:r>
          </a:p>
        </p:txBody>
      </p:sp>
    </p:spTree>
    <p:extLst>
      <p:ext uri="{BB962C8B-B14F-4D97-AF65-F5344CB8AC3E}">
        <p14:creationId xmlns:p14="http://schemas.microsoft.com/office/powerpoint/2010/main" val="3658202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Как да </a:t>
            </a:r>
            <a:r>
              <a:rPr lang="ru-RU" sz="2000" dirty="0" err="1"/>
              <a:t>създадете</a:t>
            </a:r>
            <a:r>
              <a:rPr lang="ru-RU" sz="2000" dirty="0"/>
              <a:t> </a:t>
            </a:r>
            <a:r>
              <a:rPr lang="ru-RU" sz="2000" dirty="0" err="1"/>
              <a:t>цялостно</a:t>
            </a:r>
            <a:r>
              <a:rPr lang="ru-RU" sz="2000" dirty="0"/>
              <a:t> оформление на </a:t>
            </a:r>
            <a:r>
              <a:rPr lang="ru-RU" sz="2000" dirty="0" err="1"/>
              <a:t>уебсайт</a:t>
            </a:r>
            <a:r>
              <a:rPr lang="ru-RU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Как да </a:t>
            </a:r>
            <a:r>
              <a:rPr lang="ru-RU" sz="2000" dirty="0" err="1"/>
              <a:t>тествате</a:t>
            </a:r>
            <a:r>
              <a:rPr lang="ru-RU" sz="2000" dirty="0"/>
              <a:t> статичен </a:t>
            </a:r>
            <a:r>
              <a:rPr lang="ru-RU" sz="2000" dirty="0" err="1"/>
              <a:t>уебсайт</a:t>
            </a:r>
            <a:r>
              <a:rPr lang="ru-RU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Кои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основните</a:t>
            </a:r>
            <a:r>
              <a:rPr lang="ru-RU" sz="2000" dirty="0"/>
              <a:t> </a:t>
            </a:r>
            <a:r>
              <a:rPr lang="ru-RU" sz="2000" dirty="0" err="1"/>
              <a:t>принципи</a:t>
            </a:r>
            <a:r>
              <a:rPr lang="ru-RU" sz="2000" dirty="0"/>
              <a:t> за </a:t>
            </a:r>
            <a:r>
              <a:rPr lang="ru-RU" sz="2000" dirty="0" err="1"/>
              <a:t>оценяване</a:t>
            </a:r>
            <a:r>
              <a:rPr lang="ru-RU" sz="2000" dirty="0"/>
              <a:t> на </a:t>
            </a:r>
            <a:r>
              <a:rPr lang="ru-RU" sz="2000" dirty="0" err="1"/>
              <a:t>уебсайт</a:t>
            </a:r>
            <a:endParaRPr lang="bg-BG" sz="2000" dirty="0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bg-BG" sz="3600" b="1" dirty="0">
                <a:ea typeface="Calibri Light"/>
                <a:cs typeface="Calibri Light"/>
              </a:rPr>
              <a:t>4.4.4. Създаване и интегриране на компонентите на уебсайт – цялостно оформление, тестване </a:t>
            </a:r>
          </a:p>
        </p:txBody>
      </p:sp>
    </p:spTree>
    <p:extLst>
      <p:ext uri="{BB962C8B-B14F-4D97-AF65-F5344CB8AC3E}">
        <p14:creationId xmlns:p14="http://schemas.microsoft.com/office/powerpoint/2010/main" val="4135502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BC9E8-7E06-28A2-18F5-3852A0ACC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EE0A57-0C62-B37B-8323-762BDA01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Проблемна ситуация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239F16-7F96-E479-3735-9F22E437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49" y="2040642"/>
            <a:ext cx="10587849" cy="27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11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F66681-5DC1-CE68-69DF-226044A1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731"/>
            <a:ext cx="10515600" cy="4990012"/>
          </a:xfrm>
        </p:spPr>
        <p:txBody>
          <a:bodyPr>
            <a:normAutofit/>
          </a:bodyPr>
          <a:lstStyle/>
          <a:p>
            <a:r>
              <a:rPr lang="bg-BG" dirty="0"/>
              <a:t>Използвайте готови тематични шаблони с цялостно оформление</a:t>
            </a:r>
          </a:p>
          <a:p>
            <a:r>
              <a:rPr lang="bg-BG" dirty="0"/>
              <a:t>Може да модифицирате характеристиките на елементите им – размери, фон, шрифт, цвят, рамки и т.н.</a:t>
            </a:r>
          </a:p>
          <a:p>
            <a:r>
              <a:rPr lang="ru-RU" dirty="0" err="1"/>
              <a:t>Оформяйте</a:t>
            </a:r>
            <a:r>
              <a:rPr lang="ru-RU" dirty="0"/>
              <a:t> </a:t>
            </a:r>
            <a:r>
              <a:rPr lang="ru-RU" dirty="0" err="1"/>
              <a:t>общите</a:t>
            </a:r>
            <a:r>
              <a:rPr lang="ru-RU" dirty="0"/>
              <a:t> елементи на сайта,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заглавна</a:t>
            </a:r>
            <a:r>
              <a:rPr lang="ru-RU" dirty="0"/>
              <a:t> част, заглавия, </a:t>
            </a:r>
            <a:r>
              <a:rPr lang="ru-RU" dirty="0" err="1"/>
              <a:t>навигационна</a:t>
            </a:r>
            <a:r>
              <a:rPr lang="ru-RU" dirty="0"/>
              <a:t> система, </a:t>
            </a:r>
            <a:r>
              <a:rPr lang="ru-RU" dirty="0" err="1"/>
              <a:t>хипервръзки</a:t>
            </a:r>
            <a:r>
              <a:rPr lang="ru-RU" dirty="0"/>
              <a:t>, </a:t>
            </a:r>
            <a:r>
              <a:rPr lang="ru-RU" dirty="0" err="1"/>
              <a:t>основно</a:t>
            </a:r>
            <a:r>
              <a:rPr lang="ru-RU" dirty="0"/>
              <a:t> </a:t>
            </a:r>
            <a:r>
              <a:rPr lang="ru-RU" dirty="0" err="1"/>
              <a:t>съдържание</a:t>
            </a:r>
            <a:r>
              <a:rPr lang="ru-RU" dirty="0"/>
              <a:t>, изображения, фон, </a:t>
            </a:r>
            <a:r>
              <a:rPr lang="ru-RU" dirty="0" err="1"/>
              <a:t>разположение</a:t>
            </a:r>
            <a:r>
              <a:rPr lang="ru-RU" dirty="0"/>
              <a:t> на </a:t>
            </a:r>
            <a:r>
              <a:rPr lang="ru-RU" dirty="0" err="1"/>
              <a:t>елементите</a:t>
            </a:r>
            <a:r>
              <a:rPr lang="ru-RU" dirty="0"/>
              <a:t>, в един и </a:t>
            </a:r>
            <a:r>
              <a:rPr lang="ru-RU" dirty="0" err="1"/>
              <a:t>същ</a:t>
            </a:r>
            <a:r>
              <a:rPr lang="ru-RU" dirty="0"/>
              <a:t> </a:t>
            </a:r>
            <a:r>
              <a:rPr lang="ru-RU" dirty="0" err="1"/>
              <a:t>стил</a:t>
            </a:r>
            <a:r>
              <a:rPr lang="ru-RU" dirty="0"/>
              <a:t> за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страници</a:t>
            </a:r>
            <a:endParaRPr lang="bg-BG" dirty="0"/>
          </a:p>
          <a:p>
            <a:r>
              <a:rPr lang="bg-BG" dirty="0"/>
              <a:t>Използвайте хармонични цветови схеми </a:t>
            </a:r>
          </a:p>
          <a:p>
            <a:pPr lvl="1"/>
            <a:r>
              <a:rPr lang="en-US" dirty="0">
                <a:hlinkClick r:id="rId2"/>
              </a:rPr>
              <a:t>https://paletton.com/</a:t>
            </a:r>
            <a:r>
              <a:rPr lang="bg-BG" dirty="0"/>
              <a:t> </a:t>
            </a:r>
          </a:p>
          <a:p>
            <a:pPr lvl="1"/>
            <a:r>
              <a:rPr lang="en-US" dirty="0">
                <a:hlinkClick r:id="rId3"/>
              </a:rPr>
              <a:t>https://coolors.co/</a:t>
            </a:r>
            <a:endParaRPr lang="bg-BG" dirty="0"/>
          </a:p>
          <a:p>
            <a:pPr lvl="1"/>
            <a:r>
              <a:rPr lang="en-US" dirty="0">
                <a:hlinkClick r:id="rId4"/>
              </a:rPr>
              <a:t>https://www.pantone.com/</a:t>
            </a:r>
            <a:r>
              <a:rPr lang="bg-BG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1CD19C-AAFD-EB50-E179-5B24D8FF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Трикове за професионалисти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34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1AB60A-EAA7-D10D-F4AC-88FE6B635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33" y="1681934"/>
            <a:ext cx="686888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Преглед</a:t>
            </a:r>
            <a:r>
              <a:rPr lang="ru-RU" dirty="0"/>
              <a:t>:</a:t>
            </a:r>
          </a:p>
          <a:p>
            <a:r>
              <a:rPr lang="ru-RU" dirty="0"/>
              <a:t>на </a:t>
            </a:r>
            <a:r>
              <a:rPr lang="ru-RU" dirty="0" err="1"/>
              <a:t>неговите</a:t>
            </a:r>
            <a:r>
              <a:rPr lang="ru-RU" dirty="0"/>
              <a:t> </a:t>
            </a:r>
            <a:r>
              <a:rPr lang="ru-RU" dirty="0" err="1"/>
              <a:t>функционалности</a:t>
            </a:r>
            <a:r>
              <a:rPr lang="ru-RU" dirty="0"/>
              <a:t> на </a:t>
            </a:r>
            <a:r>
              <a:rPr lang="ru-RU" dirty="0" err="1"/>
              <a:t>различни</a:t>
            </a:r>
            <a:r>
              <a:rPr lang="ru-RU" dirty="0"/>
              <a:t> устройства и </a:t>
            </a:r>
            <a:r>
              <a:rPr lang="ru-RU" dirty="0" err="1"/>
              <a:t>браузъри</a:t>
            </a:r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разположението</a:t>
            </a:r>
            <a:r>
              <a:rPr lang="ru-RU" dirty="0"/>
              <a:t> на </a:t>
            </a:r>
            <a:r>
              <a:rPr lang="ru-RU" dirty="0" err="1"/>
              <a:t>елементите</a:t>
            </a:r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хипервръзки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несъществуващи</a:t>
            </a:r>
            <a:r>
              <a:rPr lang="ru-RU" dirty="0"/>
              <a:t> </a:t>
            </a:r>
            <a:r>
              <a:rPr lang="ru-RU" dirty="0" err="1"/>
              <a:t>страници</a:t>
            </a:r>
            <a:r>
              <a:rPr lang="ru-RU" dirty="0"/>
              <a:t>, </a:t>
            </a:r>
            <a:r>
              <a:rPr lang="ru-RU" dirty="0" err="1"/>
              <a:t>сайтове</a:t>
            </a:r>
            <a:r>
              <a:rPr lang="ru-RU" dirty="0"/>
              <a:t> или </a:t>
            </a:r>
            <a:r>
              <a:rPr lang="ru-RU" dirty="0" err="1"/>
              <a:t>файлове</a:t>
            </a:r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страници</a:t>
            </a:r>
            <a:r>
              <a:rPr lang="ru-RU" dirty="0"/>
              <a:t> от сайта без </a:t>
            </a:r>
            <a:r>
              <a:rPr lang="ru-RU" dirty="0" err="1"/>
              <a:t>връзки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тях</a:t>
            </a:r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стилистични</a:t>
            </a:r>
            <a:r>
              <a:rPr lang="ru-RU" dirty="0"/>
              <a:t>, </a:t>
            </a:r>
            <a:r>
              <a:rPr lang="ru-RU" dirty="0" err="1"/>
              <a:t>граматични</a:t>
            </a:r>
            <a:r>
              <a:rPr lang="ru-RU" dirty="0"/>
              <a:t> и </a:t>
            </a:r>
            <a:r>
              <a:rPr lang="ru-RU" dirty="0" err="1"/>
              <a:t>правописни</a:t>
            </a:r>
            <a:r>
              <a:rPr lang="ru-RU" dirty="0"/>
              <a:t> грешки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05EA02-5E5A-3C70-567F-2DF7B855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Тестване на уебсайт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438A9-0AAA-1017-066F-695632F84F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FF2"/>
              </a:clrFrom>
              <a:clrTo>
                <a:srgbClr val="EEE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1326192"/>
            <a:ext cx="2975502" cy="52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55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3CDEFF-4CA5-DD75-B9D2-724EEB1A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044" y="1531178"/>
            <a:ext cx="10957560" cy="509169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 err="1"/>
              <a:t>Принципите</a:t>
            </a:r>
            <a:r>
              <a:rPr lang="ru-RU" sz="3200" dirty="0"/>
              <a:t> за </a:t>
            </a:r>
            <a:r>
              <a:rPr lang="ru-RU" sz="3200" dirty="0" err="1"/>
              <a:t>оценяване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да </a:t>
            </a:r>
            <a:r>
              <a:rPr lang="ru-RU" sz="3200" dirty="0" err="1"/>
              <a:t>бъдат</a:t>
            </a:r>
            <a:r>
              <a:rPr lang="ru-RU" sz="3200" dirty="0"/>
              <a:t> в </a:t>
            </a:r>
            <a:r>
              <a:rPr lang="ru-RU" sz="3200" dirty="0" err="1"/>
              <a:t>няколко</a:t>
            </a:r>
            <a:r>
              <a:rPr lang="ru-RU" sz="3200" dirty="0"/>
              <a:t> направления:</a:t>
            </a:r>
          </a:p>
          <a:p>
            <a:pPr>
              <a:lnSpc>
                <a:spcPct val="110000"/>
              </a:lnSpc>
            </a:pPr>
            <a:r>
              <a:rPr lang="ru-RU" b="1" i="1" dirty="0" err="1">
                <a:solidFill>
                  <a:srgbClr val="1F3D7C"/>
                </a:solidFill>
              </a:rPr>
              <a:t>съдържание</a:t>
            </a:r>
            <a:r>
              <a:rPr lang="ru-RU" b="1" i="1" dirty="0"/>
              <a:t> </a:t>
            </a:r>
            <a:r>
              <a:rPr lang="ru-RU" dirty="0"/>
              <a:t>– полезна, </a:t>
            </a:r>
            <a:r>
              <a:rPr lang="ru-RU" dirty="0" err="1"/>
              <a:t>актуална</a:t>
            </a:r>
            <a:r>
              <a:rPr lang="ru-RU" dirty="0"/>
              <a:t> и </a:t>
            </a:r>
            <a:r>
              <a:rPr lang="ru-RU" dirty="0" err="1"/>
              <a:t>вярна</a:t>
            </a:r>
            <a:r>
              <a:rPr lang="ru-RU" dirty="0"/>
              <a:t> информация, </a:t>
            </a:r>
            <a:r>
              <a:rPr lang="ru-RU" dirty="0" err="1"/>
              <a:t>стилово</a:t>
            </a:r>
            <a:r>
              <a:rPr lang="ru-RU" dirty="0"/>
              <a:t> </a:t>
            </a:r>
            <a:r>
              <a:rPr lang="ru-RU" dirty="0" err="1"/>
              <a:t>съобразена</a:t>
            </a:r>
            <a:r>
              <a:rPr lang="ru-RU" dirty="0"/>
              <a:t> с </a:t>
            </a:r>
            <a:r>
              <a:rPr lang="ru-RU" dirty="0" err="1"/>
              <a:t>темата</a:t>
            </a:r>
            <a:r>
              <a:rPr lang="ru-RU" dirty="0"/>
              <a:t> на сайта и </a:t>
            </a:r>
            <a:r>
              <a:rPr lang="ru-RU" dirty="0" err="1"/>
              <a:t>характеристиките</a:t>
            </a:r>
            <a:r>
              <a:rPr lang="ru-RU" dirty="0"/>
              <a:t> на </a:t>
            </a:r>
            <a:r>
              <a:rPr lang="ru-RU" dirty="0" err="1"/>
              <a:t>посетителите</a:t>
            </a:r>
            <a:r>
              <a:rPr lang="ru-RU" dirty="0"/>
              <a:t>;</a:t>
            </a:r>
          </a:p>
          <a:p>
            <a:pPr>
              <a:lnSpc>
                <a:spcPct val="110000"/>
              </a:lnSpc>
            </a:pPr>
            <a:r>
              <a:rPr lang="ru-RU" b="1" i="1" dirty="0">
                <a:solidFill>
                  <a:srgbClr val="1F3D7C"/>
                </a:solidFill>
              </a:rPr>
              <a:t>навигация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лесна</a:t>
            </a:r>
            <a:r>
              <a:rPr lang="ru-RU" dirty="0"/>
              <a:t> за </a:t>
            </a:r>
            <a:r>
              <a:rPr lang="ru-RU" dirty="0" err="1"/>
              <a:t>разпознаване</a:t>
            </a:r>
            <a:r>
              <a:rPr lang="ru-RU" dirty="0"/>
              <a:t> и </a:t>
            </a:r>
            <a:r>
              <a:rPr lang="ru-RU" dirty="0" err="1"/>
              <a:t>ползване</a:t>
            </a:r>
            <a:r>
              <a:rPr lang="ru-RU" dirty="0"/>
              <a:t>, без </a:t>
            </a:r>
            <a:r>
              <a:rPr lang="ru-RU" dirty="0" err="1"/>
              <a:t>неработещи</a:t>
            </a:r>
            <a:r>
              <a:rPr lang="ru-RU" dirty="0"/>
              <a:t> </a:t>
            </a:r>
            <a:r>
              <a:rPr lang="ru-RU" dirty="0" err="1"/>
              <a:t>хипервръзки</a:t>
            </a:r>
            <a:r>
              <a:rPr lang="ru-RU" dirty="0"/>
              <a:t>, карта на сайта</a:t>
            </a:r>
          </a:p>
          <a:p>
            <a:pPr>
              <a:lnSpc>
                <a:spcPct val="110000"/>
              </a:lnSpc>
            </a:pPr>
            <a:r>
              <a:rPr lang="ru-RU" b="1" i="1" dirty="0">
                <a:solidFill>
                  <a:srgbClr val="1F3D7C"/>
                </a:solidFill>
              </a:rPr>
              <a:t>визуален дизайн </a:t>
            </a:r>
            <a:r>
              <a:rPr lang="ru-RU" dirty="0"/>
              <a:t>– </a:t>
            </a:r>
            <a:r>
              <a:rPr lang="ru-RU" dirty="0" err="1"/>
              <a:t>единност</a:t>
            </a:r>
            <a:r>
              <a:rPr lang="ru-RU" dirty="0"/>
              <a:t>, </a:t>
            </a:r>
            <a:r>
              <a:rPr lang="ru-RU" dirty="0" err="1"/>
              <a:t>подходяща</a:t>
            </a:r>
            <a:r>
              <a:rPr lang="ru-RU" dirty="0"/>
              <a:t> </a:t>
            </a:r>
            <a:r>
              <a:rPr lang="ru-RU" dirty="0" err="1"/>
              <a:t>цветова</a:t>
            </a:r>
            <a:r>
              <a:rPr lang="ru-RU" dirty="0"/>
              <a:t> схема, </a:t>
            </a:r>
            <a:r>
              <a:rPr lang="ru-RU" dirty="0" err="1"/>
              <a:t>лесно</a:t>
            </a:r>
            <a:r>
              <a:rPr lang="ru-RU" dirty="0"/>
              <a:t> </a:t>
            </a:r>
            <a:r>
              <a:rPr lang="ru-RU" dirty="0" err="1"/>
              <a:t>четене</a:t>
            </a:r>
            <a:r>
              <a:rPr lang="ru-RU" dirty="0"/>
              <a:t> и </a:t>
            </a:r>
            <a:r>
              <a:rPr lang="ru-RU" dirty="0" err="1"/>
              <a:t>възприемане</a:t>
            </a:r>
            <a:r>
              <a:rPr lang="ru-RU" dirty="0"/>
              <a:t> на </a:t>
            </a:r>
            <a:r>
              <a:rPr lang="ru-RU" dirty="0" err="1"/>
              <a:t>информацията</a:t>
            </a:r>
            <a:r>
              <a:rPr lang="ru-RU" dirty="0"/>
              <a:t>, баланс на </a:t>
            </a:r>
            <a:r>
              <a:rPr lang="ru-RU" dirty="0" err="1"/>
              <a:t>елементите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 </a:t>
            </a:r>
            <a:r>
              <a:rPr lang="ru-RU" b="1" i="1" dirty="0" err="1">
                <a:solidFill>
                  <a:srgbClr val="1F3D7C"/>
                </a:solidFill>
              </a:rPr>
              <a:t>техническо</a:t>
            </a:r>
            <a:r>
              <a:rPr lang="ru-RU" b="1" i="1" dirty="0">
                <a:solidFill>
                  <a:srgbClr val="1F3D7C"/>
                </a:solidFill>
              </a:rPr>
              <a:t> </a:t>
            </a:r>
            <a:r>
              <a:rPr lang="ru-RU" b="1" i="1" dirty="0" err="1">
                <a:solidFill>
                  <a:srgbClr val="1F3D7C"/>
                </a:solidFill>
              </a:rPr>
              <a:t>изпълнение</a:t>
            </a:r>
            <a:r>
              <a:rPr lang="ru-RU" b="1" i="1" dirty="0">
                <a:solidFill>
                  <a:srgbClr val="1F3D7C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време</a:t>
            </a:r>
            <a:r>
              <a:rPr lang="ru-RU" dirty="0"/>
              <a:t> за </a:t>
            </a:r>
            <a:r>
              <a:rPr lang="ru-RU" dirty="0" err="1"/>
              <a:t>зареждане</a:t>
            </a:r>
            <a:r>
              <a:rPr lang="ru-RU" dirty="0"/>
              <a:t>, </a:t>
            </a:r>
            <a:r>
              <a:rPr lang="ru-RU" dirty="0" err="1"/>
              <a:t>съвместимост</a:t>
            </a:r>
            <a:r>
              <a:rPr lang="ru-RU" dirty="0"/>
              <a:t> с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браузъри</a:t>
            </a:r>
            <a:r>
              <a:rPr lang="ru-RU" dirty="0"/>
              <a:t> и устройства, </a:t>
            </a:r>
            <a:r>
              <a:rPr lang="ru-RU" dirty="0" err="1"/>
              <a:t>откриваемост</a:t>
            </a:r>
            <a:r>
              <a:rPr lang="ru-RU" dirty="0"/>
              <a:t> в </a:t>
            </a:r>
            <a:r>
              <a:rPr lang="ru-RU" dirty="0" err="1"/>
              <a:t>търсачки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224B0E-976B-4B78-6F22-419545EA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Оценяване на уеб сайт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1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831850" y="4615589"/>
            <a:ext cx="10515600" cy="15001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К</a:t>
            </a:r>
            <a:r>
              <a:rPr lang="bg-BG" dirty="0">
                <a:ea typeface="+mn-lt"/>
                <a:cs typeface="+mn-lt"/>
              </a:rPr>
              <a:t>ои са стъпките за публикуване на уебсайт</a:t>
            </a:r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>
                <a:ea typeface="+mn-lt"/>
                <a:cs typeface="+mn-lt"/>
              </a:rPr>
              <a:t>Как да изберете домейн и уеб хостинг</a:t>
            </a:r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>
                <a:ea typeface="+mn-lt"/>
                <a:cs typeface="+mn-lt"/>
              </a:rPr>
              <a:t>Как да регистрирате сайт и да го публикувате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>
                <a:ea typeface="+mn-lt"/>
                <a:cs typeface="+mn-lt"/>
              </a:rPr>
              <a:t>Каква отговорност носите за съдържанието в него</a:t>
            </a:r>
            <a:endParaRPr lang="bg-BG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bg-BG" sz="3600" b="1" dirty="0">
                <a:ea typeface="Calibri Light"/>
                <a:cs typeface="Calibri Light"/>
              </a:rPr>
              <a:t>4.5. Публикуване на уебсайт в интернет </a:t>
            </a:r>
          </a:p>
        </p:txBody>
      </p:sp>
    </p:spTree>
    <p:extLst>
      <p:ext uri="{BB962C8B-B14F-4D97-AF65-F5344CB8AC3E}">
        <p14:creationId xmlns:p14="http://schemas.microsoft.com/office/powerpoint/2010/main" val="404287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D1E9E-3942-A831-7C84-68BCFF825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5">
            <a:extLst>
              <a:ext uri="{FF2B5EF4-FFF2-40B4-BE49-F238E27FC236}">
                <a16:creationId xmlns:a16="http://schemas.microsoft.com/office/drawing/2014/main" id="{623A7A9B-BE99-3433-CE2E-BC921D4DF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432288"/>
              </p:ext>
            </p:extLst>
          </p:nvPr>
        </p:nvGraphicFramePr>
        <p:xfrm>
          <a:off x="838200" y="2359025"/>
          <a:ext cx="10515600" cy="2560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2400" dirty="0"/>
                        <a:t>Понятия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Домейн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Уникалното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име</a:t>
                      </a:r>
                      <a:r>
                        <a:rPr lang="ru-RU" sz="2400" dirty="0"/>
                        <a:t>, с </a:t>
                      </a:r>
                      <a:r>
                        <a:rPr lang="ru-RU" sz="2400" dirty="0" err="1"/>
                        <a:t>което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вашият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уебсайт</a:t>
                      </a:r>
                      <a:r>
                        <a:rPr lang="ru-RU" sz="2400" dirty="0"/>
                        <a:t> се </a:t>
                      </a:r>
                      <a:r>
                        <a:rPr lang="ru-RU" sz="2400" dirty="0" err="1"/>
                        <a:t>вижда</a:t>
                      </a:r>
                      <a:r>
                        <a:rPr lang="ru-RU" sz="2400" dirty="0"/>
                        <a:t> и </a:t>
                      </a:r>
                      <a:r>
                        <a:rPr lang="ru-RU" sz="2400" dirty="0" err="1"/>
                        <a:t>достъпва</a:t>
                      </a:r>
                      <a:r>
                        <a:rPr lang="ru-RU" sz="2400" dirty="0"/>
                        <a:t> в интернет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Уеб хостинг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Интернет услуга за </a:t>
                      </a:r>
                      <a:r>
                        <a:rPr lang="ru-RU" sz="2400" dirty="0" err="1"/>
                        <a:t>съхранение</a:t>
                      </a:r>
                      <a:r>
                        <a:rPr lang="ru-RU" sz="2400" dirty="0"/>
                        <a:t> и управление на </a:t>
                      </a:r>
                      <a:r>
                        <a:rPr lang="ru-RU" sz="2400" dirty="0" err="1"/>
                        <a:t>достъпа</a:t>
                      </a:r>
                      <a:r>
                        <a:rPr lang="ru-RU" sz="2400" dirty="0"/>
                        <a:t> до </a:t>
                      </a:r>
                      <a:r>
                        <a:rPr lang="ru-RU" sz="2400" dirty="0" err="1"/>
                        <a:t>уебсайт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dirty="0"/>
                        <a:t>Уеб сървър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Приложна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програма</a:t>
                      </a:r>
                      <a:r>
                        <a:rPr lang="ru-RU" sz="2400" dirty="0"/>
                        <a:t>, </a:t>
                      </a:r>
                      <a:r>
                        <a:rPr lang="ru-RU" sz="2400" dirty="0" err="1"/>
                        <a:t>която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предоставя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уебхостинг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344987"/>
                  </a:ext>
                </a:extLst>
              </a:tr>
            </a:tbl>
          </a:graphicData>
        </a:graphic>
      </p:graphicFrame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C64E4991-7779-0F27-6182-F07FA53C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Нови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3923157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25E0A-A49C-BBFA-1CA3-8A957BE7D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B9F494-D751-33D5-626A-10F180840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996" y="1750422"/>
            <a:ext cx="10304007" cy="49246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err="1"/>
              <a:t>Помислете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кого е </a:t>
            </a:r>
            <a:r>
              <a:rPr lang="ru-RU" dirty="0" err="1"/>
              <a:t>насочен</a:t>
            </a:r>
            <a:r>
              <a:rPr lang="ru-RU" dirty="0"/>
              <a:t> </a:t>
            </a:r>
            <a:r>
              <a:rPr lang="ru-RU" dirty="0" err="1"/>
              <a:t>сайтът</a:t>
            </a:r>
            <a:r>
              <a:rPr lang="ru-RU" dirty="0"/>
              <a:t>, за да се </a:t>
            </a:r>
            <a:r>
              <a:rPr lang="ru-RU" dirty="0" err="1"/>
              <a:t>насочите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домейн</a:t>
            </a:r>
            <a:r>
              <a:rPr lang="ru-RU" dirty="0"/>
              <a:t> от </a:t>
            </a:r>
            <a:r>
              <a:rPr lang="ru-RU" dirty="0" err="1"/>
              <a:t>първо</a:t>
            </a:r>
            <a:r>
              <a:rPr lang="ru-RU" dirty="0"/>
              <a:t> </a:t>
            </a:r>
            <a:r>
              <a:rPr lang="ru-RU" dirty="0" err="1"/>
              <a:t>ниво</a:t>
            </a:r>
            <a:r>
              <a:rPr lang="ru-RU" dirty="0"/>
              <a:t> (.</a:t>
            </a:r>
            <a:r>
              <a:rPr lang="ru-RU" dirty="0" err="1"/>
              <a:t>bg</a:t>
            </a:r>
            <a:r>
              <a:rPr lang="ru-RU" dirty="0"/>
              <a:t>, .</a:t>
            </a:r>
            <a:r>
              <a:rPr lang="ru-RU" dirty="0" err="1"/>
              <a:t>edu</a:t>
            </a:r>
            <a:r>
              <a:rPr lang="ru-RU" dirty="0"/>
              <a:t> или друг)</a:t>
            </a:r>
          </a:p>
          <a:p>
            <a:pPr>
              <a:lnSpc>
                <a:spcPct val="100000"/>
              </a:lnSpc>
            </a:pPr>
            <a:r>
              <a:rPr lang="ru-RU" dirty="0"/>
              <a:t>Изберете кратко </a:t>
            </a:r>
            <a:r>
              <a:rPr lang="ru-RU" dirty="0" err="1"/>
              <a:t>име</a:t>
            </a:r>
            <a:r>
              <a:rPr lang="ru-RU" dirty="0"/>
              <a:t>, </a:t>
            </a:r>
            <a:r>
              <a:rPr lang="ru-RU" dirty="0" err="1"/>
              <a:t>лесно</a:t>
            </a:r>
            <a:r>
              <a:rPr lang="ru-RU" dirty="0"/>
              <a:t> за </a:t>
            </a:r>
            <a:r>
              <a:rPr lang="ru-RU" dirty="0" err="1"/>
              <a:t>запомняне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ru-RU" dirty="0" err="1"/>
              <a:t>Използвайте</a:t>
            </a:r>
            <a:r>
              <a:rPr lang="ru-RU" dirty="0"/>
              <a:t> дума, </a:t>
            </a:r>
            <a:r>
              <a:rPr lang="ru-RU" dirty="0" err="1"/>
              <a:t>свързана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съдържанието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ru-RU" dirty="0" err="1"/>
              <a:t>Проверете</a:t>
            </a:r>
            <a:r>
              <a:rPr lang="ru-RU" dirty="0"/>
              <a:t> дали не е </a:t>
            </a:r>
            <a:r>
              <a:rPr lang="ru-RU" dirty="0" err="1"/>
              <a:t>регистрирана</a:t>
            </a:r>
            <a:r>
              <a:rPr lang="ru-RU" dirty="0"/>
              <a:t> </a:t>
            </a:r>
            <a:r>
              <a:rPr lang="ru-RU" dirty="0" err="1"/>
              <a:t>търговска</a:t>
            </a:r>
            <a:r>
              <a:rPr lang="ru-RU" dirty="0"/>
              <a:t> марка</a:t>
            </a:r>
          </a:p>
          <a:p>
            <a:pPr>
              <a:lnSpc>
                <a:spcPct val="100000"/>
              </a:lnSpc>
            </a:pPr>
            <a:r>
              <a:rPr lang="ru-RU" dirty="0" err="1"/>
              <a:t>Проверете</a:t>
            </a:r>
            <a:r>
              <a:rPr lang="ru-RU" dirty="0"/>
              <a:t> дали не е </a:t>
            </a:r>
            <a:r>
              <a:rPr lang="ru-RU" dirty="0" err="1"/>
              <a:t>използван</a:t>
            </a:r>
            <a:r>
              <a:rPr lang="ru-RU" dirty="0"/>
              <a:t> в </a:t>
            </a:r>
            <a:r>
              <a:rPr lang="ru-RU" dirty="0" err="1"/>
              <a:t>миналото</a:t>
            </a:r>
            <a:r>
              <a:rPr lang="ru-RU" dirty="0"/>
              <a:t> с </a:t>
            </a:r>
            <a:r>
              <a:rPr lang="ru-RU" dirty="0" err="1"/>
              <a:t>лоша</a:t>
            </a:r>
            <a:r>
              <a:rPr lang="ru-RU" dirty="0"/>
              <a:t> репутация</a:t>
            </a:r>
          </a:p>
          <a:p>
            <a:pPr>
              <a:lnSpc>
                <a:spcPct val="100000"/>
              </a:lnSpc>
            </a:pPr>
            <a:r>
              <a:rPr lang="ru-RU" dirty="0" err="1"/>
              <a:t>Проверете</a:t>
            </a:r>
            <a:r>
              <a:rPr lang="ru-RU" dirty="0"/>
              <a:t> дали е свободен</a:t>
            </a: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8900E5-DE24-F79E-570F-895BF6EB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да изберете домейн за вашия сайт?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53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A9A533-7F75-1FD3-564D-CA98912B4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63" y="1721122"/>
            <a:ext cx="6006737" cy="4351338"/>
          </a:xfrm>
        </p:spPr>
        <p:txBody>
          <a:bodyPr/>
          <a:lstStyle/>
          <a:p>
            <a:pPr marL="0" indent="0">
              <a:buNone/>
            </a:pPr>
            <a:r>
              <a:rPr lang="bg-BG" b="1" dirty="0"/>
              <a:t>Онлайн конструктор</a:t>
            </a:r>
          </a:p>
          <a:p>
            <a:r>
              <a:rPr lang="bg-BG" sz="2400" dirty="0"/>
              <a:t>Домейнът се задава още в началото</a:t>
            </a:r>
            <a:endParaRPr lang="en-US" sz="2400" dirty="0"/>
          </a:p>
          <a:p>
            <a:r>
              <a:rPr lang="bg-BG" sz="2400" dirty="0"/>
              <a:t>Бутон </a:t>
            </a:r>
            <a:r>
              <a:rPr lang="bg-BG" sz="2400" b="1" i="1" dirty="0">
                <a:solidFill>
                  <a:srgbClr val="1F3D7C"/>
                </a:solidFill>
              </a:rPr>
              <a:t>Публикувай</a:t>
            </a:r>
            <a:r>
              <a:rPr lang="bg-BG" sz="2400" dirty="0"/>
              <a:t> (</a:t>
            </a:r>
            <a:r>
              <a:rPr lang="en-US" sz="2400" b="1" i="1" dirty="0">
                <a:solidFill>
                  <a:srgbClr val="1F3D7C"/>
                </a:solidFill>
              </a:rPr>
              <a:t>Publish</a:t>
            </a:r>
            <a:r>
              <a:rPr lang="bg-BG" sz="2400" dirty="0"/>
              <a:t>)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C76747-28DD-9C89-775E-7D37067B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Публикуване на уебсайт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9338B15-8E0A-9047-3F44-CB0B5F2956FD}"/>
              </a:ext>
            </a:extLst>
          </p:cNvPr>
          <p:cNvSpPr txBox="1">
            <a:spLocks/>
          </p:cNvSpPr>
          <p:nvPr/>
        </p:nvSpPr>
        <p:spPr>
          <a:xfrm>
            <a:off x="5791200" y="1721121"/>
            <a:ext cx="6006737" cy="500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</a:t>
            </a:r>
            <a:r>
              <a:rPr lang="bg-BG" b="1" dirty="0"/>
              <a:t>т локален компютър</a:t>
            </a:r>
          </a:p>
          <a:p>
            <a:r>
              <a:rPr lang="ru-RU" sz="2400" dirty="0"/>
              <a:t>Изберете фирма за хостинг</a:t>
            </a:r>
          </a:p>
          <a:p>
            <a:r>
              <a:rPr lang="ru-RU" sz="2400" dirty="0"/>
              <a:t>Изберете </a:t>
            </a:r>
            <a:r>
              <a:rPr lang="ru-RU" sz="2400" dirty="0" err="1"/>
              <a:t>домейн</a:t>
            </a:r>
            <a:r>
              <a:rPr lang="ru-RU" sz="2400" dirty="0"/>
              <a:t>. Хостинг </a:t>
            </a:r>
            <a:r>
              <a:rPr lang="ru-RU" sz="2400" dirty="0" err="1"/>
              <a:t>сървърите</a:t>
            </a:r>
            <a:r>
              <a:rPr lang="ru-RU" sz="2400" dirty="0"/>
              <a:t> предоставят </a:t>
            </a:r>
            <a:r>
              <a:rPr lang="ru-RU" sz="2400" dirty="0" err="1"/>
              <a:t>възможност</a:t>
            </a:r>
            <a:r>
              <a:rPr lang="ru-RU" sz="2400" dirty="0"/>
              <a:t> да проверите дали </a:t>
            </a:r>
            <a:r>
              <a:rPr lang="ru-RU" sz="2400" dirty="0" err="1"/>
              <a:t>желаният</a:t>
            </a:r>
            <a:r>
              <a:rPr lang="ru-RU" sz="2400" dirty="0"/>
              <a:t> от вас </a:t>
            </a:r>
            <a:r>
              <a:rPr lang="ru-RU" sz="2400" dirty="0" err="1"/>
              <a:t>домейн</a:t>
            </a:r>
            <a:r>
              <a:rPr lang="ru-RU" sz="2400" dirty="0"/>
              <a:t> е свободен. </a:t>
            </a:r>
            <a:r>
              <a:rPr lang="ru-RU" sz="2400" dirty="0" err="1"/>
              <a:t>Ако</a:t>
            </a:r>
            <a:r>
              <a:rPr lang="ru-RU" sz="2400" dirty="0"/>
              <a:t> е </a:t>
            </a:r>
            <a:r>
              <a:rPr lang="ru-RU" sz="2400" dirty="0" err="1"/>
              <a:t>зает</a:t>
            </a:r>
            <a:r>
              <a:rPr lang="ru-RU" sz="2400" dirty="0"/>
              <a:t>,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предложат </a:t>
            </a:r>
            <a:r>
              <a:rPr lang="ru-RU" sz="2400" dirty="0" err="1"/>
              <a:t>име</a:t>
            </a:r>
            <a:r>
              <a:rPr lang="ru-RU" sz="2400" dirty="0"/>
              <a:t>, близко до </a:t>
            </a:r>
            <a:r>
              <a:rPr lang="ru-RU" sz="2400" dirty="0" err="1"/>
              <a:t>това</a:t>
            </a:r>
            <a:r>
              <a:rPr lang="ru-RU" sz="2400" dirty="0"/>
              <a:t>, </a:t>
            </a:r>
            <a:r>
              <a:rPr lang="ru-RU" sz="2400" dirty="0" err="1"/>
              <a:t>което</a:t>
            </a:r>
            <a:r>
              <a:rPr lang="ru-RU" sz="2400" dirty="0"/>
              <a:t> </a:t>
            </a:r>
            <a:r>
              <a:rPr lang="ru-RU" sz="2400" dirty="0" err="1"/>
              <a:t>сте</a:t>
            </a:r>
            <a:r>
              <a:rPr lang="ru-RU" sz="2400" dirty="0"/>
              <a:t> избрали</a:t>
            </a:r>
          </a:p>
          <a:p>
            <a:r>
              <a:rPr lang="ru-RU" sz="2400" dirty="0"/>
              <a:t>Изберете тип на </a:t>
            </a:r>
            <a:r>
              <a:rPr lang="ru-RU" sz="2400" dirty="0" err="1"/>
              <a:t>абонамента</a:t>
            </a:r>
            <a:endParaRPr lang="ru-RU" sz="2400" dirty="0"/>
          </a:p>
          <a:p>
            <a:r>
              <a:rPr lang="ru-RU" sz="2400" dirty="0"/>
              <a:t>След </a:t>
            </a:r>
            <a:r>
              <a:rPr lang="ru-RU" sz="2400" dirty="0" err="1"/>
              <a:t>заплащане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получите </a:t>
            </a:r>
            <a:r>
              <a:rPr lang="ru-RU" sz="2400" dirty="0" err="1"/>
              <a:t>потребителско</a:t>
            </a:r>
            <a:r>
              <a:rPr lang="ru-RU" sz="2400" dirty="0"/>
              <a:t> </a:t>
            </a:r>
            <a:r>
              <a:rPr lang="ru-RU" sz="2400" dirty="0" err="1"/>
              <a:t>име</a:t>
            </a:r>
            <a:r>
              <a:rPr lang="ru-RU" sz="2400" dirty="0"/>
              <a:t> и </a:t>
            </a:r>
            <a:r>
              <a:rPr lang="ru-RU" sz="2400" dirty="0" err="1"/>
              <a:t>парола</a:t>
            </a:r>
            <a:r>
              <a:rPr lang="ru-RU" sz="2400" dirty="0"/>
              <a:t> за </a:t>
            </a:r>
            <a:r>
              <a:rPr lang="ru-RU" sz="2400" dirty="0" err="1"/>
              <a:t>достъп</a:t>
            </a:r>
            <a:r>
              <a:rPr lang="ru-RU" sz="2400" dirty="0"/>
              <a:t>.</a:t>
            </a:r>
          </a:p>
          <a:p>
            <a:r>
              <a:rPr lang="ru-RU" sz="2400" dirty="0"/>
              <a:t>Копирайте сайта на уеб </a:t>
            </a:r>
            <a:r>
              <a:rPr lang="ru-RU" sz="2400" dirty="0" err="1"/>
              <a:t>сървъра</a:t>
            </a:r>
            <a:endParaRPr lang="ru-RU" sz="2400" dirty="0"/>
          </a:p>
          <a:p>
            <a:r>
              <a:rPr lang="ru-RU" sz="2400" dirty="0" err="1"/>
              <a:t>Маркирайте</a:t>
            </a:r>
            <a:r>
              <a:rPr lang="ru-RU" sz="2400" dirty="0"/>
              <a:t>, че е </a:t>
            </a:r>
            <a:r>
              <a:rPr lang="ru-RU" sz="2400" dirty="0" err="1"/>
              <a:t>публикуван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76A2C-C82B-32DE-0719-EBE294000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2"/>
          <a:stretch/>
        </p:blipFill>
        <p:spPr>
          <a:xfrm>
            <a:off x="1045027" y="3422116"/>
            <a:ext cx="3358230" cy="297779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27941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30977"/>
              </p:ext>
            </p:extLst>
          </p:nvPr>
        </p:nvGraphicFramePr>
        <p:xfrm>
          <a:off x="719955" y="1533761"/>
          <a:ext cx="10515600" cy="121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2000" dirty="0"/>
                        <a:t>Понятия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Уеб сайт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err="1"/>
                        <a:t>Съвкупност</a:t>
                      </a:r>
                      <a:r>
                        <a:rPr lang="ru-RU" sz="2400" u="none" strike="noStrike" kern="1200" baseline="0" dirty="0"/>
                        <a:t> от </a:t>
                      </a:r>
                      <a:r>
                        <a:rPr lang="ru-RU" sz="2400" u="none" strike="noStrike" kern="1200" baseline="0" dirty="0" err="1"/>
                        <a:t>тематично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свързани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помежду</a:t>
                      </a:r>
                      <a:r>
                        <a:rPr lang="ru-RU" sz="2400" u="none" strike="noStrike" kern="1200" baseline="0" dirty="0"/>
                        <a:t> си уеб </a:t>
                      </a:r>
                      <a:r>
                        <a:rPr lang="ru-RU" sz="2400" u="none" strike="noStrike" kern="1200" baseline="0" dirty="0" err="1"/>
                        <a:t>страници</a:t>
                      </a:r>
                      <a:r>
                        <a:rPr lang="ru-RU" sz="2400" u="none" strike="noStrike" kern="1200" baseline="0" dirty="0"/>
                        <a:t> в интернет, </a:t>
                      </a:r>
                      <a:r>
                        <a:rPr lang="ru-RU" sz="2400" u="none" strike="noStrike" kern="1200" baseline="0" dirty="0" err="1"/>
                        <a:t>достъпни</a:t>
                      </a:r>
                      <a:r>
                        <a:rPr lang="ru-RU" sz="2400" u="none" strike="noStrike" kern="1200" baseline="0" dirty="0"/>
                        <a:t> чрез уникален общ уеб адрес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Нови понятия</a:t>
            </a:r>
          </a:p>
        </p:txBody>
      </p:sp>
      <p:pic>
        <p:nvPicPr>
          <p:cNvPr id="2" name="Picture 4" descr="SchGerst_f07">
            <a:extLst>
              <a:ext uri="{FF2B5EF4-FFF2-40B4-BE49-F238E27FC236}">
                <a16:creationId xmlns:a16="http://schemas.microsoft.com/office/drawing/2014/main" id="{0493F39A-B23B-829D-90FE-B4206E8C3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8"/>
          <a:stretch/>
        </p:blipFill>
        <p:spPr>
          <a:xfrm>
            <a:off x="3751539" y="2752961"/>
            <a:ext cx="5390587" cy="36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862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Работа в екип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Много нетехнически</a:t>
            </a:r>
            <a:r>
              <a:rPr lang="en-US" dirty="0"/>
              <a:t> </a:t>
            </a:r>
            <a:r>
              <a:rPr lang="bg-BG" dirty="0"/>
              <a:t>умения (</a:t>
            </a:r>
            <a:r>
              <a:rPr lang="en-US" b="1" i="1" dirty="0"/>
              <a:t>soft skills</a:t>
            </a:r>
            <a:r>
              <a:rPr lang="bg-BG" dirty="0"/>
              <a:t>)</a:t>
            </a: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/>
              <a:t>Методически </a:t>
            </a:r>
            <a:r>
              <a:rPr lang="bg-BG" b="1" dirty="0"/>
              <a:t>бележки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67134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Предизвикателства и възможности</a:t>
            </a: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Предизвикателства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sz="2400" dirty="0"/>
              <a:t>Избор на интересна тема за уебсайт</a:t>
            </a:r>
          </a:p>
          <a:p>
            <a:r>
              <a:rPr lang="bg-BG" sz="2400" dirty="0"/>
              <a:t>Избор на онлайн конструктор</a:t>
            </a:r>
          </a:p>
          <a:p>
            <a:r>
              <a:rPr lang="bg-BG" sz="2400" dirty="0"/>
              <a:t>Технически умения</a:t>
            </a:r>
          </a:p>
          <a:p>
            <a:r>
              <a:rPr lang="bg-BG" sz="2400" dirty="0"/>
              <a:t>Усет за дизайн</a:t>
            </a:r>
          </a:p>
          <a:p>
            <a:r>
              <a:rPr lang="bg-BG" sz="2400" dirty="0"/>
              <a:t>Авторски права </a:t>
            </a:r>
          </a:p>
          <a:p>
            <a:r>
              <a:rPr lang="bg-BG" sz="2400" dirty="0"/>
              <a:t>Съгласие за публикуване на снимки с хора</a:t>
            </a:r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Възможности</a:t>
            </a: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bg-BG" sz="2400" dirty="0"/>
              <a:t>Тема по избор на учениците</a:t>
            </a:r>
          </a:p>
          <a:p>
            <a:r>
              <a:rPr lang="bg-BG" sz="2400" dirty="0"/>
              <a:t>В зависимост от нивото на владеене на английски език</a:t>
            </a:r>
          </a:p>
          <a:p>
            <a:r>
              <a:rPr lang="en-US" sz="2400" dirty="0"/>
              <a:t>Alle.bg e </a:t>
            </a:r>
            <a:r>
              <a:rPr lang="bg-BG" sz="2400" dirty="0"/>
              <a:t>с по-опростен интерфейс</a:t>
            </a:r>
          </a:p>
          <a:p>
            <a:r>
              <a:rPr lang="bg-BG" sz="2400" dirty="0"/>
              <a:t>Генериране на текстове, изображения, използване на свободно </a:t>
            </a:r>
            <a:r>
              <a:rPr lang="bg-BG" sz="2400" dirty="0" err="1"/>
              <a:t>разпространяеми</a:t>
            </a:r>
            <a:r>
              <a:rPr lang="bg-BG" sz="2400" dirty="0"/>
              <a:t> ресурси</a:t>
            </a:r>
          </a:p>
        </p:txBody>
      </p:sp>
    </p:spTree>
    <p:extLst>
      <p:ext uri="{BB962C8B-B14F-4D97-AF65-F5344CB8AC3E}">
        <p14:creationId xmlns:p14="http://schemas.microsoft.com/office/powerpoint/2010/main" val="2997399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Контейнер за съдържание 14"/>
          <p:cNvSpPr>
            <a:spLocks noGrp="1"/>
          </p:cNvSpPr>
          <p:nvPr>
            <p:ph idx="1"/>
          </p:nvPr>
        </p:nvSpPr>
        <p:spPr>
          <a:xfrm>
            <a:off x="719955" y="1566356"/>
            <a:ext cx="10515600" cy="4351338"/>
          </a:xfrm>
        </p:spPr>
        <p:txBody>
          <a:bodyPr>
            <a:normAutofit/>
          </a:bodyPr>
          <a:lstStyle/>
          <a:p>
            <a:r>
              <a:rPr lang="ru-RU" i="1" dirty="0" err="1"/>
              <a:t>Проектиране</a:t>
            </a:r>
            <a:r>
              <a:rPr lang="ru-RU" i="1" dirty="0"/>
              <a:t> на сайт</a:t>
            </a:r>
            <a:r>
              <a:rPr lang="ru-RU" dirty="0"/>
              <a:t> и </a:t>
            </a:r>
            <a:r>
              <a:rPr lang="ru-RU" i="1" dirty="0" err="1"/>
              <a:t>Създаване</a:t>
            </a:r>
            <a:r>
              <a:rPr lang="ru-RU" i="1" dirty="0"/>
              <a:t> на структура  </a:t>
            </a:r>
            <a:r>
              <a:rPr lang="ru-RU" dirty="0"/>
              <a:t>–  в </a:t>
            </a:r>
            <a:r>
              <a:rPr lang="ru-RU" dirty="0" err="1"/>
              <a:t>екипи</a:t>
            </a:r>
            <a:r>
              <a:rPr lang="ru-RU" dirty="0"/>
              <a:t> по трима-</a:t>
            </a:r>
            <a:r>
              <a:rPr lang="ru-RU" dirty="0" err="1"/>
              <a:t>четирима</a:t>
            </a:r>
            <a:endParaRPr lang="ru-RU" dirty="0"/>
          </a:p>
          <a:p>
            <a:r>
              <a:rPr lang="ru-RU" dirty="0" err="1"/>
              <a:t>Разработване</a:t>
            </a:r>
            <a:r>
              <a:rPr lang="ru-RU" dirty="0"/>
              <a:t> на сайта – </a:t>
            </a:r>
            <a:r>
              <a:rPr lang="ru-RU" dirty="0" err="1"/>
              <a:t>самостоятелно</a:t>
            </a:r>
            <a:r>
              <a:rPr lang="ru-RU" dirty="0"/>
              <a:t> или в </a:t>
            </a:r>
            <a:r>
              <a:rPr lang="ru-RU" dirty="0" err="1"/>
              <a:t>подекипи</a:t>
            </a:r>
            <a:r>
              <a:rPr lang="ru-RU" dirty="0"/>
              <a:t> </a:t>
            </a:r>
          </a:p>
          <a:p>
            <a:r>
              <a:rPr lang="ru-RU" dirty="0" err="1"/>
              <a:t>Всеки</a:t>
            </a:r>
            <a:r>
              <a:rPr lang="ru-RU" dirty="0"/>
              <a:t> </a:t>
            </a:r>
            <a:r>
              <a:rPr lang="ru-RU" dirty="0" err="1"/>
              <a:t>екип</a:t>
            </a:r>
            <a:r>
              <a:rPr lang="ru-RU" dirty="0"/>
              <a:t> </a:t>
            </a:r>
            <a:r>
              <a:rPr lang="ru-RU" dirty="0" err="1"/>
              <a:t>представя</a:t>
            </a:r>
            <a:r>
              <a:rPr lang="ru-RU" dirty="0"/>
              <a:t> сайта си 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в екип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AFD39-C1C3-512F-D1E4-EF652DBB6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817"/>
          <a:stretch/>
        </p:blipFill>
        <p:spPr>
          <a:xfrm>
            <a:off x="4016407" y="3659733"/>
            <a:ext cx="3381525" cy="26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30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Тест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Работа в </a:t>
            </a:r>
            <a:r>
              <a:rPr lang="ru-RU" dirty="0" err="1"/>
              <a:t>екип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Самооценка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Взаимно </a:t>
            </a:r>
            <a:r>
              <a:rPr lang="ru-RU" dirty="0" err="1"/>
              <a:t>оценяване</a:t>
            </a:r>
            <a:endParaRPr lang="bg-BG" dirty="0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Оценяване на постиженията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069299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Тест за самооценка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8C2B3-BE7E-0BA7-7CF2-EE9C62C33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54" y="1276786"/>
            <a:ext cx="3718092" cy="4868929"/>
          </a:xfrm>
          <a:prstGeom prst="rect">
            <a:avLst/>
          </a:prstGeom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CC9B990-8979-D37E-AE18-0B12F5971F38}"/>
              </a:ext>
            </a:extLst>
          </p:cNvPr>
          <p:cNvGrpSpPr/>
          <p:nvPr/>
        </p:nvGrpSpPr>
        <p:grpSpPr>
          <a:xfrm>
            <a:off x="4207861" y="1276786"/>
            <a:ext cx="3550728" cy="5228517"/>
            <a:chOff x="3956157" y="1308706"/>
            <a:chExt cx="3097371" cy="482333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6B70594-9BB6-7939-DE31-3BE724ECE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6157" y="1308706"/>
              <a:ext cx="3097371" cy="281456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ED91404-1DDC-B62D-ED26-8BF5A9687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4733" y="3927812"/>
              <a:ext cx="3021602" cy="2204229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1C05B05-7555-7DCD-D769-03533806B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4209" y="1286297"/>
            <a:ext cx="3561045" cy="46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020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351BEE-F0CB-5FAA-ED66-00D49CD7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74" y="2278765"/>
            <a:ext cx="10515600" cy="4351338"/>
          </a:xfrm>
        </p:spPr>
        <p:txBody>
          <a:bodyPr>
            <a:normAutofit/>
          </a:bodyPr>
          <a:lstStyle/>
          <a:p>
            <a:r>
              <a:rPr lang="bg-BG" sz="3200" dirty="0"/>
              <a:t>Техническо изпълнение</a:t>
            </a:r>
          </a:p>
          <a:p>
            <a:pPr lvl="1"/>
            <a:r>
              <a:rPr lang="bg-BG" sz="2800" dirty="0"/>
              <a:t>индивидуални задачи на всеки от екипа</a:t>
            </a:r>
          </a:p>
          <a:p>
            <a:pPr lvl="1"/>
            <a:r>
              <a:rPr lang="bg-BG" sz="2800"/>
              <a:t>оценъчна </a:t>
            </a:r>
            <a:r>
              <a:rPr lang="bg-BG" sz="2800" dirty="0"/>
              <a:t>карта</a:t>
            </a:r>
          </a:p>
          <a:p>
            <a:r>
              <a:rPr lang="bg-BG" sz="3200" dirty="0"/>
              <a:t>Представяне на екипа </a:t>
            </a:r>
          </a:p>
          <a:p>
            <a:pPr lvl="1"/>
            <a:r>
              <a:rPr lang="bg-BG" sz="2800" dirty="0"/>
              <a:t>аргументация </a:t>
            </a:r>
          </a:p>
          <a:p>
            <a:pPr lvl="1"/>
            <a:r>
              <a:rPr lang="bg-BG" sz="2800" dirty="0"/>
              <a:t>справяне с предизвикателства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A855E2-B3AF-1FEF-85EE-755F10AF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Представяне на сайта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2F940-7537-A9AC-92F5-311A5B5A2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604" y="3108308"/>
            <a:ext cx="4123313" cy="16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575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4EB9E2-D1F5-C069-216F-5430E405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4CEFB5-3B96-21F5-E313-3FA7570E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Примерна оценъчна карта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527EF-D27F-143E-778E-4FB5817D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354" y="1371578"/>
            <a:ext cx="8620802" cy="52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010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Готови ли сте за следващата тема?</a:t>
            </a:r>
          </a:p>
        </p:txBody>
      </p:sp>
    </p:spTree>
    <p:extLst>
      <p:ext uri="{BB962C8B-B14F-4D97-AF65-F5344CB8AC3E}">
        <p14:creationId xmlns:p14="http://schemas.microsoft.com/office/powerpoint/2010/main" val="114079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Проблемна ситуация - 1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F356F-6481-988E-DB88-5DED259C0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3" y="2309842"/>
            <a:ext cx="10829906" cy="27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9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Проблемна ситуация - 2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0E1C61-4DA0-D110-C023-9B8C4D10F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80" y="1741924"/>
            <a:ext cx="10315840" cy="42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8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8CD2-0DFE-BC76-F310-17EACD67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1202"/>
            <a:ext cx="11524342" cy="708342"/>
          </a:xfrm>
        </p:spPr>
        <p:txBody>
          <a:bodyPr/>
          <a:lstStyle/>
          <a:p>
            <a:r>
              <a:rPr lang="bg-BG" b="1" dirty="0"/>
              <a:t>      Типове сайтове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33F7-318A-BEC3-5A88-D59A13CFA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24297"/>
            <a:ext cx="5157787" cy="4469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3200" dirty="0"/>
              <a:t>Статичен сайт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8FF89-6E69-F885-E839-B47CB1092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71248"/>
            <a:ext cx="5157787" cy="440601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Изграден</a:t>
            </a:r>
            <a:r>
              <a:rPr lang="ru-RU" dirty="0"/>
              <a:t> е от </a:t>
            </a:r>
            <a:r>
              <a:rPr lang="ru-RU" dirty="0" err="1"/>
              <a:t>страници</a:t>
            </a:r>
            <a:r>
              <a:rPr lang="ru-RU" dirty="0"/>
              <a:t> (</a:t>
            </a:r>
            <a:r>
              <a:rPr lang="ru-RU" dirty="0" err="1"/>
              <a:t>html</a:t>
            </a:r>
            <a:r>
              <a:rPr lang="ru-RU" dirty="0"/>
              <a:t> </a:t>
            </a:r>
            <a:r>
              <a:rPr lang="ru-RU" dirty="0" err="1"/>
              <a:t>файлове</a:t>
            </a:r>
            <a:r>
              <a:rPr lang="ru-RU" dirty="0"/>
              <a:t>) и </a:t>
            </a:r>
            <a:r>
              <a:rPr lang="ru-RU" dirty="0" err="1"/>
              <a:t>всяка</a:t>
            </a:r>
            <a:r>
              <a:rPr lang="ru-RU" dirty="0"/>
              <a:t> </a:t>
            </a:r>
            <a:r>
              <a:rPr lang="ru-RU" dirty="0" err="1"/>
              <a:t>промяна</a:t>
            </a:r>
            <a:r>
              <a:rPr lang="ru-RU" dirty="0"/>
              <a:t> в </a:t>
            </a:r>
            <a:r>
              <a:rPr lang="ru-RU" dirty="0" err="1"/>
              <a:t>съдържанието</a:t>
            </a:r>
            <a:r>
              <a:rPr lang="ru-RU" dirty="0"/>
              <a:t> се </a:t>
            </a:r>
            <a:r>
              <a:rPr lang="ru-RU" dirty="0" err="1"/>
              <a:t>прави</a:t>
            </a:r>
            <a:r>
              <a:rPr lang="ru-RU" dirty="0"/>
              <a:t> </a:t>
            </a:r>
            <a:r>
              <a:rPr lang="ru-RU" dirty="0" err="1"/>
              <a:t>ръчно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файловете</a:t>
            </a:r>
            <a:endParaRPr lang="ru-RU" dirty="0"/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Примери</a:t>
            </a:r>
            <a:r>
              <a:rPr lang="ru-RU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/>
              <a:t>личен</a:t>
            </a:r>
            <a:r>
              <a:rPr lang="ru-RU" dirty="0"/>
              <a:t> сайт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сайт на малка фирма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15951-9EF5-8336-7854-75A9CB96E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724296"/>
            <a:ext cx="5183188" cy="4469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bg-BG" sz="3200" dirty="0"/>
              <a:t>Динамичен сайт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08F100-8230-08DB-1E5F-566A8A8BF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171248"/>
            <a:ext cx="5767251" cy="46867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обработва</a:t>
            </a:r>
            <a:r>
              <a:rPr lang="ru-RU" dirty="0"/>
              <a:t> </a:t>
            </a:r>
            <a:r>
              <a:rPr lang="ru-RU" dirty="0" err="1"/>
              <a:t>действията</a:t>
            </a:r>
            <a:r>
              <a:rPr lang="ru-RU" dirty="0"/>
              <a:t> на потребителя (например </a:t>
            </a:r>
            <a:r>
              <a:rPr lang="ru-RU" dirty="0" err="1"/>
              <a:t>въвеждане</a:t>
            </a:r>
            <a:r>
              <a:rPr lang="ru-RU" dirty="0"/>
              <a:t> на </a:t>
            </a:r>
            <a:r>
              <a:rPr lang="ru-RU" dirty="0" err="1"/>
              <a:t>потребителско</a:t>
            </a:r>
            <a:r>
              <a:rPr lang="ru-RU" dirty="0"/>
              <a:t> </a:t>
            </a:r>
            <a:r>
              <a:rPr lang="ru-RU" dirty="0" err="1"/>
              <a:t>име</a:t>
            </a:r>
            <a:r>
              <a:rPr lang="ru-RU" dirty="0"/>
              <a:t> и </a:t>
            </a:r>
            <a:r>
              <a:rPr lang="ru-RU" dirty="0" err="1"/>
              <a:t>парола</a:t>
            </a:r>
            <a:r>
              <a:rPr lang="ru-RU" dirty="0"/>
              <a:t> и </a:t>
            </a:r>
            <a:r>
              <a:rPr lang="ru-RU" dirty="0" err="1"/>
              <a:t>зареждане</a:t>
            </a:r>
            <a:r>
              <a:rPr lang="ru-RU" dirty="0"/>
              <a:t> на </a:t>
            </a:r>
            <a:r>
              <a:rPr lang="ru-RU" dirty="0" err="1"/>
              <a:t>профил</a:t>
            </a:r>
            <a:r>
              <a:rPr lang="ru-RU" dirty="0"/>
              <a:t>) и автоматично да </a:t>
            </a:r>
            <a:r>
              <a:rPr lang="ru-RU" dirty="0" err="1"/>
              <a:t>генерира</a:t>
            </a:r>
            <a:r>
              <a:rPr lang="ru-RU" dirty="0"/>
              <a:t> различно </a:t>
            </a:r>
            <a:r>
              <a:rPr lang="ru-RU" dirty="0" err="1"/>
              <a:t>съдържание</a:t>
            </a:r>
            <a:r>
              <a:rPr lang="ru-RU" dirty="0"/>
              <a:t> на </a:t>
            </a:r>
            <a:r>
              <a:rPr lang="ru-RU" dirty="0" err="1"/>
              <a:t>страницата</a:t>
            </a:r>
            <a:r>
              <a:rPr lang="ru-RU" dirty="0"/>
              <a:t>. </a:t>
            </a:r>
            <a:r>
              <a:rPr lang="ru-RU" dirty="0" err="1"/>
              <a:t>Това</a:t>
            </a:r>
            <a:r>
              <a:rPr lang="ru-RU" dirty="0"/>
              <a:t> се </a:t>
            </a:r>
            <a:r>
              <a:rPr lang="ru-RU" dirty="0" err="1"/>
              <a:t>постига</a:t>
            </a:r>
            <a:r>
              <a:rPr lang="ru-RU" dirty="0"/>
              <a:t> чрез </a:t>
            </a:r>
            <a:r>
              <a:rPr lang="ru-RU" dirty="0" err="1"/>
              <a:t>използване</a:t>
            </a:r>
            <a:r>
              <a:rPr lang="ru-RU" dirty="0"/>
              <a:t> на </a:t>
            </a:r>
            <a:r>
              <a:rPr lang="ru-RU" dirty="0" err="1"/>
              <a:t>системи</a:t>
            </a:r>
            <a:r>
              <a:rPr lang="ru-RU" dirty="0"/>
              <a:t> за управление на </a:t>
            </a:r>
            <a:r>
              <a:rPr lang="ru-RU" dirty="0" err="1"/>
              <a:t>съдържание</a:t>
            </a:r>
            <a:r>
              <a:rPr lang="ru-RU" dirty="0"/>
              <a:t> и </a:t>
            </a:r>
            <a:r>
              <a:rPr lang="ru-RU" dirty="0" err="1"/>
              <a:t>езици</a:t>
            </a:r>
            <a:r>
              <a:rPr lang="ru-RU" dirty="0"/>
              <a:t> за </a:t>
            </a:r>
            <a:r>
              <a:rPr lang="ru-RU" dirty="0" err="1"/>
              <a:t>програмиране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PHP, </a:t>
            </a:r>
            <a:r>
              <a:rPr lang="ru-RU" dirty="0" err="1"/>
              <a:t>ASP.Net</a:t>
            </a:r>
            <a:r>
              <a:rPr lang="ru-RU" dirty="0"/>
              <a:t>, JSP и др.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600" dirty="0" err="1"/>
              <a:t>Примери</a:t>
            </a:r>
            <a:r>
              <a:rPr lang="ru-RU" sz="2600" dirty="0"/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 err="1"/>
              <a:t>електронни</a:t>
            </a:r>
            <a:r>
              <a:rPr lang="ru-RU" sz="2600" dirty="0"/>
              <a:t> </a:t>
            </a:r>
            <a:r>
              <a:rPr lang="ru-RU" sz="2600" dirty="0" err="1"/>
              <a:t>магазини</a:t>
            </a:r>
            <a:endParaRPr lang="ru-RU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 err="1"/>
              <a:t>сайтове</a:t>
            </a:r>
            <a:r>
              <a:rPr lang="ru-RU" sz="2600" dirty="0"/>
              <a:t> за резервации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 err="1"/>
              <a:t>социални</a:t>
            </a:r>
            <a:r>
              <a:rPr lang="ru-RU" sz="2600" dirty="0"/>
              <a:t> мрежи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 err="1"/>
              <a:t>търсачки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4360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" y="451202"/>
            <a:ext cx="11524342" cy="708342"/>
          </a:xfrm>
        </p:spPr>
        <p:txBody>
          <a:bodyPr/>
          <a:lstStyle/>
          <a:p>
            <a:r>
              <a:rPr lang="bg-BG" dirty="0"/>
              <a:t>      </a:t>
            </a:r>
            <a:r>
              <a:rPr lang="bg-BG" b="1" dirty="0"/>
              <a:t>Онлайн конструктори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Английски език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Wix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hlinkClick r:id="rId3"/>
              </a:rPr>
              <a:t>https://www.wix.com/</a:t>
            </a:r>
            <a:endParaRPr lang="en-US" dirty="0"/>
          </a:p>
          <a:p>
            <a:r>
              <a:rPr lang="en-US" dirty="0" err="1"/>
              <a:t>Weebly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https://www.weebly.com/</a:t>
            </a:r>
            <a:r>
              <a:rPr lang="en-US" dirty="0"/>
              <a:t> </a:t>
            </a:r>
          </a:p>
          <a:p>
            <a:r>
              <a:rPr lang="en-US" dirty="0" err="1"/>
              <a:t>Webnode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https://us.webnode</a:t>
            </a:r>
            <a:r>
              <a:rPr lang="en-US" dirty="0">
                <a:hlinkClick r:id="rId6"/>
              </a:rPr>
              <a:t>.com/</a:t>
            </a:r>
            <a:r>
              <a:rPr lang="en-US" dirty="0"/>
              <a:t> </a:t>
            </a:r>
          </a:p>
          <a:p>
            <a:r>
              <a:rPr lang="en-US" dirty="0"/>
              <a:t>Google Sites: </a:t>
            </a:r>
            <a:r>
              <a:rPr lang="en-US" dirty="0">
                <a:hlinkClick r:id="rId7"/>
              </a:rPr>
              <a:t>https://sites.google.com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Български език</a:t>
            </a: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Alle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hlinkClick r:id="rId8"/>
              </a:rPr>
              <a:t>https://alle.bg/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Google Sites: </a:t>
            </a:r>
            <a:r>
              <a:rPr lang="en-US" dirty="0">
                <a:hlinkClick r:id="rId7"/>
              </a:rPr>
              <a:t>https://sites.google.com</a:t>
            </a:r>
            <a:r>
              <a:rPr lang="en-US" dirty="0"/>
              <a:t> </a:t>
            </a:r>
            <a:endParaRPr lang="bg-BG" dirty="0"/>
          </a:p>
          <a:p>
            <a:endParaRPr lang="en-US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7654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2362</Words>
  <Application>Microsoft Office PowerPoint</Application>
  <PresentationFormat>Widescreen</PresentationFormat>
  <Paragraphs>357</Paragraphs>
  <Slides>57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Wingdings</vt:lpstr>
      <vt:lpstr>Office тема</vt:lpstr>
      <vt:lpstr>Тема 4: Създаване и публикуване на информация в интернет</vt:lpstr>
      <vt:lpstr>PowerPoint Presentation</vt:lpstr>
      <vt:lpstr>Основни етапи при създаване на уебсайт</vt:lpstr>
      <vt:lpstr>4.1. Специализирани софтуерни средства за създаване на уеб сайтове</vt:lpstr>
      <vt:lpstr>Нови понятия</vt:lpstr>
      <vt:lpstr>Проблемна ситуация - 1</vt:lpstr>
      <vt:lpstr>Проблемна ситуация - 2</vt:lpstr>
      <vt:lpstr>      Типове сайтове</vt:lpstr>
      <vt:lpstr>      Онлайн конструктори</vt:lpstr>
      <vt:lpstr>      Редактори за създаване на сайтове</vt:lpstr>
      <vt:lpstr>      Системи за управление на съдържание</vt:lpstr>
      <vt:lpstr>4.2. Проектиране на статичен уеб сайт</vt:lpstr>
      <vt:lpstr>Нови понятия</vt:lpstr>
      <vt:lpstr>Проектиране</vt:lpstr>
      <vt:lpstr>Преди да започнем…</vt:lpstr>
      <vt:lpstr>Предварителна подготовка</vt:lpstr>
      <vt:lpstr>4.3. Създаване на структура, визуален дизайн и навигационна система на сайт</vt:lpstr>
      <vt:lpstr>Нови понятия</vt:lpstr>
      <vt:lpstr>Елементи на структурата на сайт</vt:lpstr>
      <vt:lpstr>Визуален дизайн</vt:lpstr>
      <vt:lpstr>Трикове за професионалисти</vt:lpstr>
      <vt:lpstr>Любопитно </vt:lpstr>
      <vt:lpstr>4.4.1. Създаване и интегриране на компонентите на уебсайт – структура и меню</vt:lpstr>
      <vt:lpstr>PowerPoint Presentation</vt:lpstr>
      <vt:lpstr>Работа с онлайн конструктор </vt:lpstr>
      <vt:lpstr>Избор на име (домейн) на сайта</vt:lpstr>
      <vt:lpstr>Трик за професионалисти - Wix</vt:lpstr>
      <vt:lpstr>Изкуственият интелект на помощ - Wix </vt:lpstr>
      <vt:lpstr>Резултатът </vt:lpstr>
      <vt:lpstr>4.4.2. Създаване и интегриране на компонентите на уебсайт – структура, стил и форматиране на текст</vt:lpstr>
      <vt:lpstr>Проблемна ситуация</vt:lpstr>
      <vt:lpstr>Съвети за професионалисти – 1 </vt:lpstr>
      <vt:lpstr>Съвети за професионалисти – 2 </vt:lpstr>
      <vt:lpstr>Съвети за професионалисти – 2 </vt:lpstr>
      <vt:lpstr>Резултат</vt:lpstr>
      <vt:lpstr>4.4.3. Създаване и интегриране на компонентите на уебсайт  – подбор на изображения и обработка, външни обекти</vt:lpstr>
      <vt:lpstr>Проблемна ситуация</vt:lpstr>
      <vt:lpstr>Добавяне на изображения, външни обекти</vt:lpstr>
      <vt:lpstr>Wix - AI Image Creator</vt:lpstr>
      <vt:lpstr>Обърнете внимание!</vt:lpstr>
      <vt:lpstr>4.4.4. Създаване и интегриране на компонентите на уебсайт – цялостно оформление, тестване </vt:lpstr>
      <vt:lpstr>Проблемна ситуация</vt:lpstr>
      <vt:lpstr>Трикове за професионалисти</vt:lpstr>
      <vt:lpstr>Тестване на уебсайт</vt:lpstr>
      <vt:lpstr>Оценяване на уеб сайт</vt:lpstr>
      <vt:lpstr>4.5. Публикуване на уебсайт в интернет </vt:lpstr>
      <vt:lpstr>Нови понятия</vt:lpstr>
      <vt:lpstr>Как да изберете домейн за вашия сайт?</vt:lpstr>
      <vt:lpstr>Публикуване на уебсайт</vt:lpstr>
      <vt:lpstr>Методически бележки</vt:lpstr>
      <vt:lpstr>Предизвикателства и възможности</vt:lpstr>
      <vt:lpstr>Работа в екип</vt:lpstr>
      <vt:lpstr>Оценяване на постиженията </vt:lpstr>
      <vt:lpstr>Тест за самооценка</vt:lpstr>
      <vt:lpstr>Представяне на сайта </vt:lpstr>
      <vt:lpstr>Примерна оценъчна карта</vt:lpstr>
      <vt:lpstr>Готови ли сте за следващата тема?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Miroslava Nikolova</dc:creator>
  <cp:lastModifiedBy>N_Nikolova</cp:lastModifiedBy>
  <cp:revision>348</cp:revision>
  <dcterms:created xsi:type="dcterms:W3CDTF">2017-07-05T08:00:02Z</dcterms:created>
  <dcterms:modified xsi:type="dcterms:W3CDTF">2024-02-15T12:45:03Z</dcterms:modified>
</cp:coreProperties>
</file>