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jNg/zaa3eQ37sDoW8jHCaAlGI5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kolina Nikolov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18013DD-B0BD-4D41-8441-F519604637FC}">
  <a:tblStyle styleId="{A18013DD-B0BD-4D41-8441-F519604637F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19" autoAdjust="0"/>
  </p:normalViewPr>
  <p:slideViewPr>
    <p:cSldViewPr snapToGrid="0">
      <p:cViewPr varScale="1">
        <p:scale>
          <a:sx n="56" d="100"/>
          <a:sy n="56" d="100"/>
        </p:scale>
        <p:origin x="2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1" name="Google Shape;33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349" name="Google Shape;34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2" name="Google Shape;37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7" name="Google Shape;37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4" name="Google Shape;38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b8d2ede415_3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g2b8d2ede415_3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b8d2ede415_3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g2b8d2ede415_3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b8e9f57346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g2b8e9f5734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b8d2ede415_3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dirty="0" err="1"/>
              <a:t>deepfake</a:t>
            </a:r>
            <a:r>
              <a:rPr lang="bg-BG" dirty="0"/>
              <a:t>: a </a:t>
            </a:r>
            <a:r>
              <a:rPr lang="bg-BG" dirty="0" err="1"/>
              <a:t>video</a:t>
            </a:r>
            <a:r>
              <a:rPr lang="bg-BG" dirty="0"/>
              <a:t> </a:t>
            </a:r>
            <a:r>
              <a:rPr lang="bg-BG" dirty="0" err="1"/>
              <a:t>of</a:t>
            </a:r>
            <a:r>
              <a:rPr lang="bg-BG" dirty="0"/>
              <a:t> a </a:t>
            </a:r>
            <a:r>
              <a:rPr lang="bg-BG" dirty="0" err="1"/>
              <a:t>person</a:t>
            </a:r>
            <a:r>
              <a:rPr lang="bg-BG" dirty="0"/>
              <a:t> </a:t>
            </a:r>
            <a:r>
              <a:rPr lang="bg-BG" dirty="0" err="1"/>
              <a:t>in</a:t>
            </a:r>
            <a:r>
              <a:rPr lang="bg-BG" dirty="0"/>
              <a:t> </a:t>
            </a:r>
            <a:r>
              <a:rPr lang="bg-BG" dirty="0" err="1"/>
              <a:t>which</a:t>
            </a:r>
            <a:r>
              <a:rPr lang="bg-BG" dirty="0"/>
              <a:t> </a:t>
            </a:r>
            <a:r>
              <a:rPr lang="bg-BG" dirty="0" err="1"/>
              <a:t>their</a:t>
            </a:r>
            <a:r>
              <a:rPr lang="bg-BG" dirty="0"/>
              <a:t> </a:t>
            </a:r>
            <a:r>
              <a:rPr lang="bg-BG" dirty="0" err="1"/>
              <a:t>face</a:t>
            </a:r>
            <a:r>
              <a:rPr lang="bg-BG" dirty="0"/>
              <a:t> </a:t>
            </a:r>
            <a:r>
              <a:rPr lang="bg-BG" dirty="0" err="1"/>
              <a:t>or</a:t>
            </a:r>
            <a:r>
              <a:rPr lang="bg-BG" dirty="0"/>
              <a:t> </a:t>
            </a:r>
            <a:r>
              <a:rPr lang="bg-BG" dirty="0" err="1"/>
              <a:t>body</a:t>
            </a:r>
            <a:r>
              <a:rPr lang="bg-BG" dirty="0"/>
              <a:t> </a:t>
            </a:r>
            <a:r>
              <a:rPr lang="bg-BG" dirty="0" err="1"/>
              <a:t>has</a:t>
            </a:r>
            <a:r>
              <a:rPr lang="bg-BG" dirty="0"/>
              <a:t> </a:t>
            </a:r>
            <a:r>
              <a:rPr lang="bg-BG" dirty="0" err="1"/>
              <a:t>been</a:t>
            </a:r>
            <a:r>
              <a:rPr lang="bg-BG" dirty="0"/>
              <a:t> </a:t>
            </a:r>
            <a:r>
              <a:rPr lang="bg-BG" dirty="0" err="1"/>
              <a:t>digitally</a:t>
            </a:r>
            <a:r>
              <a:rPr lang="bg-BG" dirty="0"/>
              <a:t> </a:t>
            </a:r>
            <a:r>
              <a:rPr lang="bg-BG" dirty="0" err="1"/>
              <a:t>altered</a:t>
            </a:r>
            <a:r>
              <a:rPr lang="bg-BG" dirty="0"/>
              <a:t> </a:t>
            </a:r>
            <a:r>
              <a:rPr lang="bg-BG" dirty="0" err="1"/>
              <a:t>so</a:t>
            </a:r>
            <a:r>
              <a:rPr lang="bg-BG" dirty="0"/>
              <a:t> </a:t>
            </a:r>
            <a:r>
              <a:rPr lang="bg-BG" dirty="0" err="1"/>
              <a:t>that</a:t>
            </a:r>
            <a:r>
              <a:rPr lang="bg-BG" dirty="0"/>
              <a:t> </a:t>
            </a:r>
            <a:r>
              <a:rPr lang="bg-BG" dirty="0" err="1"/>
              <a:t>they</a:t>
            </a:r>
            <a:r>
              <a:rPr lang="bg-BG" dirty="0"/>
              <a:t> </a:t>
            </a:r>
            <a:r>
              <a:rPr lang="bg-BG" dirty="0" err="1"/>
              <a:t>appear</a:t>
            </a:r>
            <a:r>
              <a:rPr lang="bg-BG" dirty="0"/>
              <a:t> </a:t>
            </a:r>
            <a:r>
              <a:rPr lang="bg-BG" dirty="0" err="1"/>
              <a:t>to</a:t>
            </a:r>
            <a:r>
              <a:rPr lang="bg-BG" dirty="0"/>
              <a:t> </a:t>
            </a:r>
            <a:r>
              <a:rPr lang="bg-BG" dirty="0" err="1"/>
              <a:t>be</a:t>
            </a:r>
            <a:r>
              <a:rPr lang="bg-BG" dirty="0"/>
              <a:t> </a:t>
            </a:r>
            <a:r>
              <a:rPr lang="bg-BG" dirty="0" err="1"/>
              <a:t>someone</a:t>
            </a:r>
            <a:r>
              <a:rPr lang="bg-BG" dirty="0"/>
              <a:t> </a:t>
            </a:r>
            <a:r>
              <a:rPr lang="bg-BG" dirty="0" err="1"/>
              <a:t>else</a:t>
            </a:r>
            <a:r>
              <a:rPr lang="bg-BG" dirty="0"/>
              <a:t>, </a:t>
            </a:r>
            <a:r>
              <a:rPr lang="bg-BG" dirty="0" err="1"/>
              <a:t>typically</a:t>
            </a:r>
            <a:r>
              <a:rPr lang="bg-BG" dirty="0"/>
              <a:t> </a:t>
            </a:r>
            <a:r>
              <a:rPr lang="bg-BG" dirty="0" err="1"/>
              <a:t>used</a:t>
            </a:r>
            <a:r>
              <a:rPr lang="bg-BG" dirty="0"/>
              <a:t> </a:t>
            </a:r>
            <a:r>
              <a:rPr lang="bg-BG" dirty="0" err="1"/>
              <a:t>maliciously</a:t>
            </a:r>
            <a:r>
              <a:rPr lang="bg-BG" dirty="0"/>
              <a:t> </a:t>
            </a:r>
            <a:r>
              <a:rPr lang="bg-BG" dirty="0" err="1"/>
              <a:t>or</a:t>
            </a:r>
            <a:r>
              <a:rPr lang="bg-BG" dirty="0"/>
              <a:t> </a:t>
            </a:r>
            <a:r>
              <a:rPr lang="bg-BG" dirty="0" err="1"/>
              <a:t>to</a:t>
            </a:r>
            <a:r>
              <a:rPr lang="bg-BG" dirty="0"/>
              <a:t> </a:t>
            </a:r>
            <a:r>
              <a:rPr lang="bg-BG" dirty="0" err="1"/>
              <a:t>spread</a:t>
            </a:r>
            <a:r>
              <a:rPr lang="bg-BG" dirty="0"/>
              <a:t> </a:t>
            </a:r>
            <a:r>
              <a:rPr lang="bg-BG" dirty="0" err="1"/>
              <a:t>false</a:t>
            </a:r>
            <a:r>
              <a:rPr lang="bg-BG" dirty="0"/>
              <a:t> </a:t>
            </a:r>
            <a:r>
              <a:rPr lang="bg-BG" dirty="0" err="1"/>
              <a:t>information</a:t>
            </a:r>
            <a:r>
              <a:rPr lang="bg-BG" dirty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dirty="0"/>
              <a:t>"</a:t>
            </a:r>
            <a:r>
              <a:rPr lang="bg-BG" dirty="0" err="1"/>
              <a:t>the</a:t>
            </a:r>
            <a:r>
              <a:rPr lang="bg-BG" dirty="0"/>
              <a:t> </a:t>
            </a:r>
            <a:r>
              <a:rPr lang="bg-BG" dirty="0" err="1"/>
              <a:t>committee</a:t>
            </a:r>
            <a:r>
              <a:rPr lang="bg-BG" dirty="0"/>
              <a:t> </a:t>
            </a:r>
            <a:r>
              <a:rPr lang="bg-BG" dirty="0" err="1"/>
              <a:t>hearing</a:t>
            </a:r>
            <a:r>
              <a:rPr lang="bg-BG" dirty="0"/>
              <a:t> </a:t>
            </a:r>
            <a:r>
              <a:rPr lang="bg-BG" dirty="0" err="1"/>
              <a:t>on</a:t>
            </a:r>
            <a:r>
              <a:rPr lang="bg-BG" dirty="0"/>
              <a:t> </a:t>
            </a:r>
            <a:r>
              <a:rPr lang="bg-BG" dirty="0" err="1"/>
              <a:t>worldwide</a:t>
            </a:r>
            <a:r>
              <a:rPr lang="bg-BG" dirty="0"/>
              <a:t> </a:t>
            </a:r>
            <a:r>
              <a:rPr lang="bg-BG" dirty="0" err="1"/>
              <a:t>threats</a:t>
            </a:r>
            <a:r>
              <a:rPr lang="bg-BG" dirty="0"/>
              <a:t> </a:t>
            </a:r>
            <a:r>
              <a:rPr lang="bg-BG" dirty="0" err="1"/>
              <a:t>cited</a:t>
            </a:r>
            <a:r>
              <a:rPr lang="bg-BG" dirty="0"/>
              <a:t> </a:t>
            </a:r>
            <a:r>
              <a:rPr lang="bg-BG" dirty="0" err="1"/>
              <a:t>deepfakes</a:t>
            </a:r>
            <a:r>
              <a:rPr lang="bg-BG" dirty="0"/>
              <a:t> </a:t>
            </a:r>
            <a:r>
              <a:rPr lang="bg-BG" dirty="0" err="1"/>
              <a:t>as</a:t>
            </a:r>
            <a:r>
              <a:rPr lang="bg-BG" dirty="0"/>
              <a:t> a </a:t>
            </a:r>
            <a:r>
              <a:rPr lang="bg-BG" dirty="0" err="1"/>
              <a:t>growing</a:t>
            </a:r>
            <a:r>
              <a:rPr lang="bg-BG" dirty="0"/>
              <a:t> </a:t>
            </a:r>
            <a:r>
              <a:rPr lang="bg-BG" dirty="0" err="1"/>
              <a:t>concern</a:t>
            </a:r>
            <a:r>
              <a:rPr lang="bg-BG" dirty="0"/>
              <a:t>"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dirty="0"/>
              <a:t>Oxford </a:t>
            </a:r>
            <a:r>
              <a:rPr lang="bg-BG" dirty="0" err="1"/>
              <a:t>Languages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dirty="0" err="1"/>
              <a:t>Deepfake</a:t>
            </a:r>
            <a:r>
              <a:rPr lang="bg-BG" dirty="0"/>
              <a:t> AI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dirty="0" err="1"/>
              <a:t>Deepfake</a:t>
            </a:r>
            <a:r>
              <a:rPr lang="bg-BG" dirty="0"/>
              <a:t> AI </a:t>
            </a:r>
            <a:r>
              <a:rPr lang="bg-BG" dirty="0" err="1"/>
              <a:t>is</a:t>
            </a:r>
            <a:r>
              <a:rPr lang="bg-BG" dirty="0"/>
              <a:t> a </a:t>
            </a:r>
            <a:r>
              <a:rPr lang="bg-BG" dirty="0" err="1"/>
              <a:t>type</a:t>
            </a:r>
            <a:r>
              <a:rPr lang="bg-BG" dirty="0"/>
              <a:t> </a:t>
            </a:r>
            <a:r>
              <a:rPr lang="bg-BG" dirty="0" err="1"/>
              <a:t>of</a:t>
            </a:r>
            <a:r>
              <a:rPr lang="bg-BG" dirty="0"/>
              <a:t> </a:t>
            </a:r>
            <a:r>
              <a:rPr lang="bg-BG" dirty="0" err="1"/>
              <a:t>artificial</a:t>
            </a:r>
            <a:r>
              <a:rPr lang="bg-BG" dirty="0"/>
              <a:t> </a:t>
            </a:r>
            <a:r>
              <a:rPr lang="bg-BG" dirty="0" err="1"/>
              <a:t>intelligence</a:t>
            </a:r>
            <a:r>
              <a:rPr lang="bg-BG" dirty="0"/>
              <a:t> </a:t>
            </a:r>
            <a:r>
              <a:rPr lang="bg-BG" dirty="0" err="1"/>
              <a:t>used</a:t>
            </a:r>
            <a:r>
              <a:rPr lang="bg-BG" dirty="0"/>
              <a:t> </a:t>
            </a:r>
            <a:r>
              <a:rPr lang="bg-BG" dirty="0" err="1"/>
              <a:t>to</a:t>
            </a:r>
            <a:r>
              <a:rPr lang="bg-BG" dirty="0"/>
              <a:t> </a:t>
            </a:r>
            <a:r>
              <a:rPr lang="bg-BG" dirty="0" err="1"/>
              <a:t>create</a:t>
            </a:r>
            <a:r>
              <a:rPr lang="bg-BG" dirty="0"/>
              <a:t> </a:t>
            </a:r>
            <a:r>
              <a:rPr lang="bg-BG" dirty="0" err="1"/>
              <a:t>convincing</a:t>
            </a:r>
            <a:r>
              <a:rPr lang="bg-BG" dirty="0"/>
              <a:t> </a:t>
            </a:r>
            <a:r>
              <a:rPr lang="bg-BG" dirty="0" err="1"/>
              <a:t>images</a:t>
            </a:r>
            <a:r>
              <a:rPr lang="bg-BG" dirty="0"/>
              <a:t>, </a:t>
            </a:r>
            <a:r>
              <a:rPr lang="bg-BG" dirty="0" err="1"/>
              <a:t>audio</a:t>
            </a:r>
            <a:r>
              <a:rPr lang="bg-BG" dirty="0"/>
              <a:t> </a:t>
            </a:r>
            <a:r>
              <a:rPr lang="bg-BG" dirty="0" err="1"/>
              <a:t>and</a:t>
            </a:r>
            <a:r>
              <a:rPr lang="bg-BG" dirty="0"/>
              <a:t> </a:t>
            </a:r>
            <a:r>
              <a:rPr lang="bg-BG" dirty="0" err="1"/>
              <a:t>video</a:t>
            </a:r>
            <a:r>
              <a:rPr lang="bg-BG" dirty="0"/>
              <a:t> </a:t>
            </a:r>
            <a:r>
              <a:rPr lang="bg-BG" dirty="0" err="1"/>
              <a:t>hoaxes</a:t>
            </a:r>
            <a:r>
              <a:rPr lang="bg-BG" dirty="0"/>
              <a:t>. </a:t>
            </a:r>
            <a:r>
              <a:rPr lang="bg-BG" dirty="0" err="1"/>
              <a:t>The</a:t>
            </a:r>
            <a:r>
              <a:rPr lang="bg-BG" dirty="0"/>
              <a:t> </a:t>
            </a:r>
            <a:r>
              <a:rPr lang="bg-BG" dirty="0" err="1"/>
              <a:t>term</a:t>
            </a:r>
            <a:r>
              <a:rPr lang="bg-BG" dirty="0"/>
              <a:t> </a:t>
            </a:r>
            <a:r>
              <a:rPr lang="bg-BG" dirty="0" err="1"/>
              <a:t>describes</a:t>
            </a:r>
            <a:r>
              <a:rPr lang="bg-BG" dirty="0"/>
              <a:t> </a:t>
            </a:r>
            <a:r>
              <a:rPr lang="bg-BG" dirty="0" err="1"/>
              <a:t>both</a:t>
            </a:r>
            <a:r>
              <a:rPr lang="bg-BG" dirty="0"/>
              <a:t> </a:t>
            </a:r>
            <a:r>
              <a:rPr lang="bg-BG" dirty="0" err="1"/>
              <a:t>the</a:t>
            </a:r>
            <a:r>
              <a:rPr lang="bg-BG" dirty="0"/>
              <a:t> </a:t>
            </a:r>
            <a:r>
              <a:rPr lang="bg-BG" dirty="0" err="1"/>
              <a:t>technology</a:t>
            </a:r>
            <a:r>
              <a:rPr lang="bg-BG" dirty="0"/>
              <a:t> </a:t>
            </a:r>
            <a:r>
              <a:rPr lang="bg-BG" dirty="0" err="1"/>
              <a:t>and</a:t>
            </a:r>
            <a:r>
              <a:rPr lang="bg-BG" dirty="0"/>
              <a:t> </a:t>
            </a:r>
            <a:r>
              <a:rPr lang="bg-BG" dirty="0" err="1"/>
              <a:t>the</a:t>
            </a:r>
            <a:r>
              <a:rPr lang="bg-BG" dirty="0"/>
              <a:t> </a:t>
            </a:r>
            <a:r>
              <a:rPr lang="bg-BG" dirty="0" err="1"/>
              <a:t>resulting</a:t>
            </a:r>
            <a:r>
              <a:rPr lang="bg-BG" dirty="0"/>
              <a:t> </a:t>
            </a:r>
            <a:r>
              <a:rPr lang="bg-BG" dirty="0" err="1"/>
              <a:t>bogus</a:t>
            </a:r>
            <a:r>
              <a:rPr lang="bg-BG" dirty="0"/>
              <a:t> </a:t>
            </a:r>
            <a:r>
              <a:rPr lang="bg-BG" dirty="0" err="1"/>
              <a:t>content</a:t>
            </a:r>
            <a:r>
              <a:rPr lang="bg-BG" dirty="0"/>
              <a:t>, </a:t>
            </a:r>
            <a:r>
              <a:rPr lang="bg-BG" dirty="0" err="1"/>
              <a:t>and</a:t>
            </a:r>
            <a:r>
              <a:rPr lang="bg-BG" dirty="0"/>
              <a:t> </a:t>
            </a:r>
            <a:r>
              <a:rPr lang="bg-BG" dirty="0" err="1"/>
              <a:t>is</a:t>
            </a:r>
            <a:r>
              <a:rPr lang="bg-BG" dirty="0"/>
              <a:t> a </a:t>
            </a:r>
            <a:r>
              <a:rPr lang="bg-BG" dirty="0" err="1"/>
              <a:t>portmanteau</a:t>
            </a:r>
            <a:r>
              <a:rPr lang="bg-BG" dirty="0"/>
              <a:t> </a:t>
            </a:r>
            <a:r>
              <a:rPr lang="bg-BG" dirty="0" err="1"/>
              <a:t>of</a:t>
            </a:r>
            <a:r>
              <a:rPr lang="bg-BG" dirty="0"/>
              <a:t> </a:t>
            </a:r>
            <a:r>
              <a:rPr lang="bg-BG" dirty="0" err="1"/>
              <a:t>deep</a:t>
            </a:r>
            <a:r>
              <a:rPr lang="bg-BG" dirty="0"/>
              <a:t> </a:t>
            </a:r>
            <a:r>
              <a:rPr lang="bg-BG" dirty="0" err="1"/>
              <a:t>learning</a:t>
            </a:r>
            <a:r>
              <a:rPr lang="bg-BG" dirty="0"/>
              <a:t> </a:t>
            </a:r>
            <a:r>
              <a:rPr lang="bg-BG" dirty="0" err="1"/>
              <a:t>and</a:t>
            </a:r>
            <a:r>
              <a:rPr lang="bg-BG" dirty="0"/>
              <a:t> </a:t>
            </a:r>
            <a:r>
              <a:rPr lang="bg-BG" dirty="0" err="1"/>
              <a:t>fake</a:t>
            </a:r>
            <a:r>
              <a:rPr lang="bg-BG" dirty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dirty="0"/>
              <a:t>https://www.techtarget.com/whatis/definition/deepfake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dirty="0"/>
              <a:t>: </a:t>
            </a:r>
            <a:r>
              <a:rPr lang="bg-BG" dirty="0" err="1"/>
              <a:t>an</a:t>
            </a:r>
            <a:r>
              <a:rPr lang="bg-BG" dirty="0"/>
              <a:t> </a:t>
            </a:r>
            <a:r>
              <a:rPr lang="bg-BG" dirty="0" err="1"/>
              <a:t>image</a:t>
            </a:r>
            <a:r>
              <a:rPr lang="bg-BG" dirty="0"/>
              <a:t> </a:t>
            </a:r>
            <a:r>
              <a:rPr lang="bg-BG" dirty="0" err="1"/>
              <a:t>or</a:t>
            </a:r>
            <a:r>
              <a:rPr lang="bg-BG" dirty="0"/>
              <a:t> </a:t>
            </a:r>
            <a:r>
              <a:rPr lang="bg-BG" dirty="0" err="1"/>
              <a:t>recording</a:t>
            </a:r>
            <a:r>
              <a:rPr lang="bg-BG" dirty="0"/>
              <a:t> </a:t>
            </a:r>
            <a:r>
              <a:rPr lang="bg-BG" dirty="0" err="1"/>
              <a:t>that</a:t>
            </a:r>
            <a:r>
              <a:rPr lang="bg-BG" dirty="0"/>
              <a:t> </a:t>
            </a:r>
            <a:r>
              <a:rPr lang="bg-BG" dirty="0" err="1"/>
              <a:t>has</a:t>
            </a:r>
            <a:r>
              <a:rPr lang="bg-BG" dirty="0"/>
              <a:t> </a:t>
            </a:r>
            <a:r>
              <a:rPr lang="bg-BG" dirty="0" err="1"/>
              <a:t>been</a:t>
            </a:r>
            <a:r>
              <a:rPr lang="bg-BG" dirty="0"/>
              <a:t> </a:t>
            </a:r>
            <a:r>
              <a:rPr lang="bg-BG" dirty="0" err="1"/>
              <a:t>convincingly</a:t>
            </a:r>
            <a:r>
              <a:rPr lang="bg-BG" dirty="0"/>
              <a:t> </a:t>
            </a:r>
            <a:r>
              <a:rPr lang="bg-BG" dirty="0" err="1"/>
              <a:t>altered</a:t>
            </a:r>
            <a:r>
              <a:rPr lang="bg-BG" dirty="0"/>
              <a:t> </a:t>
            </a:r>
            <a:r>
              <a:rPr lang="bg-BG" dirty="0" err="1"/>
              <a:t>and</a:t>
            </a:r>
            <a:r>
              <a:rPr lang="bg-BG" dirty="0"/>
              <a:t> </a:t>
            </a:r>
            <a:r>
              <a:rPr lang="bg-BG" dirty="0" err="1"/>
              <a:t>manipulated</a:t>
            </a:r>
            <a:r>
              <a:rPr lang="bg-BG" dirty="0"/>
              <a:t> </a:t>
            </a:r>
            <a:r>
              <a:rPr lang="bg-BG" dirty="0" err="1"/>
              <a:t>to</a:t>
            </a:r>
            <a:r>
              <a:rPr lang="bg-BG" dirty="0"/>
              <a:t> </a:t>
            </a:r>
            <a:r>
              <a:rPr lang="bg-BG" dirty="0" err="1"/>
              <a:t>misrepresent</a:t>
            </a:r>
            <a:r>
              <a:rPr lang="bg-BG" dirty="0"/>
              <a:t> </a:t>
            </a:r>
            <a:r>
              <a:rPr lang="bg-BG" dirty="0" err="1"/>
              <a:t>someone</a:t>
            </a:r>
            <a:r>
              <a:rPr lang="bg-BG" dirty="0"/>
              <a:t> </a:t>
            </a:r>
            <a:r>
              <a:rPr lang="bg-BG" dirty="0" err="1"/>
              <a:t>as</a:t>
            </a:r>
            <a:r>
              <a:rPr lang="bg-BG" dirty="0"/>
              <a:t> </a:t>
            </a:r>
            <a:r>
              <a:rPr lang="bg-BG" dirty="0" err="1"/>
              <a:t>doing</a:t>
            </a:r>
            <a:r>
              <a:rPr lang="bg-BG" dirty="0"/>
              <a:t> </a:t>
            </a:r>
            <a:r>
              <a:rPr lang="bg-BG" dirty="0" err="1"/>
              <a:t>or</a:t>
            </a:r>
            <a:r>
              <a:rPr lang="bg-BG" dirty="0"/>
              <a:t> </a:t>
            </a:r>
            <a:r>
              <a:rPr lang="bg-BG" dirty="0" err="1"/>
              <a:t>saying</a:t>
            </a:r>
            <a:r>
              <a:rPr lang="bg-BG" dirty="0"/>
              <a:t> </a:t>
            </a:r>
            <a:r>
              <a:rPr lang="bg-BG" dirty="0" err="1"/>
              <a:t>something</a:t>
            </a:r>
            <a:r>
              <a:rPr lang="bg-BG" dirty="0"/>
              <a:t> </a:t>
            </a:r>
            <a:r>
              <a:rPr lang="bg-BG" dirty="0" err="1"/>
              <a:t>that</a:t>
            </a:r>
            <a:r>
              <a:rPr lang="bg-BG" dirty="0"/>
              <a:t> </a:t>
            </a:r>
            <a:r>
              <a:rPr lang="bg-BG" dirty="0" err="1"/>
              <a:t>was</a:t>
            </a:r>
            <a:r>
              <a:rPr lang="bg-BG" dirty="0"/>
              <a:t> </a:t>
            </a:r>
            <a:r>
              <a:rPr lang="bg-BG" dirty="0" err="1"/>
              <a:t>not</a:t>
            </a:r>
            <a:r>
              <a:rPr lang="bg-BG" dirty="0"/>
              <a:t> </a:t>
            </a:r>
            <a:r>
              <a:rPr lang="bg-BG" dirty="0" err="1"/>
              <a:t>actually</a:t>
            </a:r>
            <a:r>
              <a:rPr lang="bg-BG" dirty="0"/>
              <a:t> </a:t>
            </a:r>
            <a:r>
              <a:rPr lang="bg-BG" dirty="0" err="1"/>
              <a:t>done</a:t>
            </a:r>
            <a:r>
              <a:rPr lang="bg-BG" dirty="0"/>
              <a:t> </a:t>
            </a:r>
            <a:r>
              <a:rPr lang="bg-BG" dirty="0" err="1"/>
              <a:t>or</a:t>
            </a:r>
            <a:r>
              <a:rPr lang="bg-BG" dirty="0"/>
              <a:t> </a:t>
            </a:r>
            <a:r>
              <a:rPr lang="bg-BG" dirty="0" err="1"/>
              <a:t>said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dirty="0"/>
              <a:t>https://www.merriam-webster.com/dictionary/deepfake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0" name="Google Shape;440;g2b8d2ede415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/>
              <a:t>Какво предстои в обучението в ЗП за 8. – 10 клас?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/>
              <a:t>Ще споделим с Вас текущите тенденции и как нашият екип се подготвя да ви подпомогне.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/>
              <a:t>Очаквайте реализация на идеите ни в следващите издания на учебниците на изд. Просвета.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2b8d2ede415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g2b8d2ede41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2b8d2ede4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2" name="Google Shape;482;g2b8d2ede41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g2b8d2ede41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2b8d2ede415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g2b8d2ede41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2b8d2ede415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g2b8d2ede415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2b8d2ede415_0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g2b8d2ede415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2b8d2ede415_0_1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g2b8d2ede415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2b8d2ede41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1" name="Google Shape;551;g2b8d2ede415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g2b8d2ede415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b8d2ede415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g2b8d2ede41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2b8d2ede415_0_1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g2b8d2ede415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/>
              <a:t>Елиза</a:t>
            </a:r>
            <a:endParaRPr/>
          </a:p>
        </p:txBody>
      </p:sp>
      <p:sp>
        <p:nvSpPr>
          <p:cNvPr id="133" name="Google Shape;13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2b8d2ede415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g2b8d2ede415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2b8d2ede415_0_1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g2b8d2ede415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2b8d2ede415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g2b8d2ede41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2b8e9f57346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g2b8e9f57346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2b8e9f57346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g2b8e9f57346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9" name="Google Shape;659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/>
              <a:t>Елиза:</a:t>
            </a:r>
            <a:endParaRPr/>
          </a:p>
        </p:txBody>
      </p:sp>
      <p:sp>
        <p:nvSpPr>
          <p:cNvPr id="660" name="Google Shape;660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2b9455402cc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7" name="Google Shape;677;g2b9455402cc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/>
              <a:t>С нас – да ☺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g2b9455402cc_0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0" name="Google Shape;73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37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/>
              <a:t>Да припомним с какво започнахме</a:t>
            </a:r>
            <a:endParaRPr/>
          </a:p>
        </p:txBody>
      </p:sp>
      <p:sp>
        <p:nvSpPr>
          <p:cNvPr id="139" name="Google Shape;13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/>
              <a:t>Да припомним с какво започнахме</a:t>
            </a:r>
            <a:endParaRPr/>
          </a:p>
        </p:txBody>
      </p:sp>
      <p:sp>
        <p:nvSpPr>
          <p:cNvPr id="284" name="Google Shape;28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Отражение на нововъведенията от DigComp 2.2. в учебните програми</a:t>
            </a: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лавен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  <a:defRPr sz="2400">
                <a:solidFill>
                  <a:srgbClr val="00206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  <p:pic>
        <p:nvPicPr>
          <p:cNvPr id="20" name="Google Shape;20;p31"/>
          <p:cNvPicPr preferRelativeResize="0"/>
          <p:nvPr/>
        </p:nvPicPr>
        <p:blipFill rotWithShape="1">
          <a:blip r:embed="rId2">
            <a:alphaModFix/>
          </a:blip>
          <a:srcRect t="9175" b="54692"/>
          <a:stretch/>
        </p:blipFill>
        <p:spPr>
          <a:xfrm>
            <a:off x="6966857" y="1119491"/>
            <a:ext cx="3701143" cy="239675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1"/>
          <p:cNvSpPr/>
          <p:nvPr/>
        </p:nvSpPr>
        <p:spPr>
          <a:xfrm>
            <a:off x="1524000" y="1119491"/>
            <a:ext cx="7387771" cy="2396754"/>
          </a:xfrm>
          <a:prstGeom prst="rect">
            <a:avLst/>
          </a:prstGeom>
          <a:solidFill>
            <a:srgbClr val="1F3D7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1"/>
          <p:cNvSpPr txBox="1">
            <a:spLocks noGrp="1"/>
          </p:cNvSpPr>
          <p:nvPr>
            <p:ph type="ctrTitle"/>
          </p:nvPr>
        </p:nvSpPr>
        <p:spPr>
          <a:xfrm>
            <a:off x="1524000" y="1119492"/>
            <a:ext cx="8461829" cy="2390472"/>
          </a:xfrm>
          <a:prstGeom prst="rect">
            <a:avLst/>
          </a:prstGeom>
          <a:solidFill>
            <a:srgbClr val="1F3D7C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6000"/>
              <a:buFont typeface="Calibri"/>
              <a:buNone/>
              <a:defRPr sz="6000">
                <a:solidFill>
                  <a:srgbClr val="FFC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ъдържание с надпис" type="objTx">
  <p:cSld name="OBJECT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артина с надпис" type="picTx">
  <p:cSld name="PICTURE_WITH_CAPTIO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4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лавие и вертикален текст" type="vertTx">
  <p:cSld name="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но заглавие и текст" type="vertTitleAndTx">
  <p:cSld name="VERTICAL_TITLE_AND_VERTICAL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разен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">
  <p:cSld name="End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  <p:sp>
        <p:nvSpPr>
          <p:cNvPr id="31" name="Google Shape;31;p33"/>
          <p:cNvSpPr txBox="1"/>
          <p:nvPr/>
        </p:nvSpPr>
        <p:spPr>
          <a:xfrm>
            <a:off x="2176187" y="2875425"/>
            <a:ext cx="10515600" cy="708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>
              <a:solidFill>
                <a:srgbClr val="F7A60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32;p33"/>
          <p:cNvPicPr preferRelativeResize="0"/>
          <p:nvPr/>
        </p:nvPicPr>
        <p:blipFill rotWithShape="1">
          <a:blip r:embed="rId2">
            <a:alphaModFix/>
          </a:blip>
          <a:srcRect t="9175" b="54692"/>
          <a:stretch/>
        </p:blipFill>
        <p:spPr>
          <a:xfrm>
            <a:off x="8169994" y="2822285"/>
            <a:ext cx="3923327" cy="254063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3"/>
          <p:cNvSpPr txBox="1">
            <a:spLocks noGrp="1"/>
          </p:cNvSpPr>
          <p:nvPr>
            <p:ph type="title"/>
          </p:nvPr>
        </p:nvSpPr>
        <p:spPr>
          <a:xfrm>
            <a:off x="0" y="2822285"/>
            <a:ext cx="11451265" cy="2540634"/>
          </a:xfrm>
          <a:prstGeom prst="rect">
            <a:avLst/>
          </a:prstGeom>
          <a:solidFill>
            <a:srgbClr val="1F3D7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  <a:defRPr b="1">
                <a:solidFill>
                  <a:srgbClr val="FFC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&amp;Pictures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4"/>
          <p:cNvSpPr txBox="1">
            <a:spLocks noGrp="1"/>
          </p:cNvSpPr>
          <p:nvPr>
            <p:ph type="title"/>
          </p:nvPr>
        </p:nvSpPr>
        <p:spPr>
          <a:xfrm>
            <a:off x="0" y="451201"/>
            <a:ext cx="11955511" cy="708342"/>
          </a:xfrm>
          <a:prstGeom prst="rect">
            <a:avLst/>
          </a:prstGeom>
          <a:solidFill>
            <a:srgbClr val="1F3D7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  <a:defRPr b="1">
                <a:solidFill>
                  <a:srgbClr val="FFC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D7C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000"/>
              </a:buClr>
              <a:buSzPts val="24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  <p:sp>
        <p:nvSpPr>
          <p:cNvPr id="40" name="Google Shape;40;p34"/>
          <p:cNvSpPr txBox="1"/>
          <p:nvPr/>
        </p:nvSpPr>
        <p:spPr>
          <a:xfrm>
            <a:off x="1155462" y="451201"/>
            <a:ext cx="10515600" cy="708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>
              <a:solidFill>
                <a:srgbClr val="F7A60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Google Shape;41;p34"/>
          <p:cNvPicPr preferRelativeResize="0"/>
          <p:nvPr/>
        </p:nvPicPr>
        <p:blipFill rotWithShape="1">
          <a:blip r:embed="rId2">
            <a:alphaModFix/>
          </a:blip>
          <a:srcRect t="9175" b="54692"/>
          <a:stretch/>
        </p:blipFill>
        <p:spPr>
          <a:xfrm>
            <a:off x="11065348" y="451201"/>
            <a:ext cx="1093844" cy="708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лавие и съдържание">
  <p:cSld name="Заглавие и съдържание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  <p:sp>
        <p:nvSpPr>
          <p:cNvPr id="47" name="Google Shape;47;p35"/>
          <p:cNvSpPr txBox="1"/>
          <p:nvPr/>
        </p:nvSpPr>
        <p:spPr>
          <a:xfrm>
            <a:off x="1134196" y="451201"/>
            <a:ext cx="10807868" cy="708342"/>
          </a:xfrm>
          <a:prstGeom prst="rect">
            <a:avLst/>
          </a:prstGeom>
          <a:solidFill>
            <a:srgbClr val="1F3D7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D92B"/>
              </a:buClr>
              <a:buSzPts val="4400"/>
              <a:buFont typeface="Calibri"/>
              <a:buNone/>
            </a:pPr>
            <a:r>
              <a:rPr lang="bg-BG" sz="4400" b="1">
                <a:solidFill>
                  <a:srgbClr val="FFD9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400" b="1">
              <a:solidFill>
                <a:srgbClr val="FFD92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" name="Google Shape;48;p35"/>
          <p:cNvPicPr preferRelativeResize="0"/>
          <p:nvPr/>
        </p:nvPicPr>
        <p:blipFill rotWithShape="1">
          <a:blip r:embed="rId2">
            <a:alphaModFix/>
          </a:blip>
          <a:srcRect t="9175" b="54692"/>
          <a:stretch/>
        </p:blipFill>
        <p:spPr>
          <a:xfrm>
            <a:off x="11065348" y="451201"/>
            <a:ext cx="1093844" cy="708342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35"/>
          <p:cNvSpPr txBox="1">
            <a:spLocks noGrp="1"/>
          </p:cNvSpPr>
          <p:nvPr>
            <p:ph type="title"/>
          </p:nvPr>
        </p:nvSpPr>
        <p:spPr>
          <a:xfrm>
            <a:off x="0" y="451201"/>
            <a:ext cx="11955511" cy="708342"/>
          </a:xfrm>
          <a:prstGeom prst="rect">
            <a:avLst/>
          </a:prstGeom>
          <a:solidFill>
            <a:srgbClr val="1F3D7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  <a:defRPr b="1">
                <a:solidFill>
                  <a:srgbClr val="FFC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лавка на секция">
  <p:cSld name="Заглавка на секция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  <a:defRPr sz="2400">
                <a:solidFill>
                  <a:srgbClr val="00206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title"/>
          </p:nvPr>
        </p:nvSpPr>
        <p:spPr>
          <a:xfrm>
            <a:off x="831850" y="2849217"/>
            <a:ext cx="10515600" cy="1740246"/>
          </a:xfrm>
          <a:prstGeom prst="rect">
            <a:avLst/>
          </a:prstGeom>
          <a:solidFill>
            <a:srgbClr val="1F3D7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5400"/>
              <a:buFont typeface="Calibri"/>
              <a:buNone/>
              <a:defRPr sz="54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е съдържания" type="twoObj">
  <p:cSld name="TWO_OBJEC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3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амо заглавие" type="titleOnly">
  <p:cSld name="TITLE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.elementsofai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Q54GDm1eL0?si=_z-DKsk2W9a0bZA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horturl.at/bFNVW" TargetMode="External"/><Relationship Id="rId5" Type="http://schemas.openxmlformats.org/officeDocument/2006/relationships/hyperlink" Target="https://youtu.be/gLoI9hAX9dw?si=uxR_dNedZ4VJbc8-" TargetMode="Externa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hyperlink" Target="https://docs.python.org/3/library/functions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with.mu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hyperlink" Target="https://colab.google/" TargetMode="Externa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hyperlink" Target="https://matplotlib.org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hyperlink" Target="https://numpy.org/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pandas.pydata.org/" TargetMode="Externa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8.png"/><Relationship Id="rId7" Type="http://schemas.openxmlformats.org/officeDocument/2006/relationships/hyperlink" Target="https://data.egov.bg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c.europa.eu/eurostat/data/database" TargetMode="External"/><Relationship Id="rId5" Type="http://schemas.openxmlformats.org/officeDocument/2006/relationships/hyperlink" Target="https://nsi.bg/" TargetMode="External"/><Relationship Id="rId10" Type="http://schemas.openxmlformats.org/officeDocument/2006/relationships/image" Target="../media/image51.png"/><Relationship Id="rId4" Type="http://schemas.openxmlformats.org/officeDocument/2006/relationships/hyperlink" Target="https://www.kaggle.com/" TargetMode="External"/><Relationship Id="rId9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hyperlink" Target="https://www.powerbi.bg/" TargetMode="External"/><Relationship Id="rId4" Type="http://schemas.openxmlformats.org/officeDocument/2006/relationships/hyperlink" Target="https://codap.concord.org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g"/><Relationship Id="rId3" Type="http://schemas.openxmlformats.org/officeDocument/2006/relationships/image" Target="../media/image63.jpg"/><Relationship Id="rId7" Type="http://schemas.openxmlformats.org/officeDocument/2006/relationships/image" Target="../media/image6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jpg"/><Relationship Id="rId5" Type="http://schemas.openxmlformats.org/officeDocument/2006/relationships/image" Target="../media/image65.jpg"/><Relationship Id="rId10" Type="http://schemas.openxmlformats.org/officeDocument/2006/relationships/image" Target="../media/image70.jpg"/><Relationship Id="rId4" Type="http://schemas.openxmlformats.org/officeDocument/2006/relationships/image" Target="../media/image64.jpg"/><Relationship Id="rId9" Type="http://schemas.openxmlformats.org/officeDocument/2006/relationships/image" Target="../media/image69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ations.jrc.ec.europa.eu/repository/handle/JRC12841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b="1" i="1">
              <a:solidFill>
                <a:srgbClr val="1F3D7C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D7C"/>
              </a:buClr>
              <a:buSzPts val="2400"/>
              <a:buNone/>
            </a:pPr>
            <a:r>
              <a:rPr lang="bg-BG" b="1" i="1">
                <a:solidFill>
                  <a:srgbClr val="1F3D7C"/>
                </a:solidFill>
              </a:rPr>
              <a:t>Информационни технологии </a:t>
            </a:r>
            <a:br>
              <a:rPr lang="bg-BG" b="1" i="1">
                <a:solidFill>
                  <a:srgbClr val="1F3D7C"/>
                </a:solidFill>
              </a:rPr>
            </a:br>
            <a:r>
              <a:rPr lang="bg-BG" b="1" i="1">
                <a:solidFill>
                  <a:srgbClr val="1F3D7C"/>
                </a:solidFill>
              </a:rPr>
              <a:t>за 8. – 10. клас</a:t>
            </a:r>
            <a:endParaRPr b="1" i="1">
              <a:solidFill>
                <a:srgbClr val="1F3D7C"/>
              </a:solidFill>
            </a:endParaRPr>
          </a:p>
        </p:txBody>
      </p:sp>
      <p:sp>
        <p:nvSpPr>
          <p:cNvPr id="108" name="Google Shape;108;p1"/>
          <p:cNvSpPr txBox="1">
            <a:spLocks noGrp="1"/>
          </p:cNvSpPr>
          <p:nvPr>
            <p:ph type="ctrTitle"/>
          </p:nvPr>
        </p:nvSpPr>
        <p:spPr>
          <a:xfrm>
            <a:off x="1524000" y="1119492"/>
            <a:ext cx="8461829" cy="2390472"/>
          </a:xfrm>
          <a:prstGeom prst="rect">
            <a:avLst/>
          </a:prstGeom>
          <a:solidFill>
            <a:srgbClr val="1F3D7C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lang="bg-BG" sz="4400" b="1"/>
              <a:t>Тенденции в обучението:</a:t>
            </a:r>
            <a:br>
              <a:rPr lang="bg-BG" sz="4400" b="1"/>
            </a:br>
            <a:r>
              <a:rPr lang="bg-BG" sz="4400" b="1"/>
              <a:t>Изкуствен интелект, Програмиране и обработка на данни</a:t>
            </a:r>
            <a:endParaRPr sz="44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0"/>
          <p:cNvSpPr txBox="1">
            <a:spLocks noGrp="1"/>
          </p:cNvSpPr>
          <p:nvPr>
            <p:ph type="title"/>
          </p:nvPr>
        </p:nvSpPr>
        <p:spPr>
          <a:xfrm>
            <a:off x="0" y="451201"/>
            <a:ext cx="11955511" cy="708342"/>
          </a:xfrm>
          <a:prstGeom prst="rect">
            <a:avLst/>
          </a:prstGeom>
          <a:solidFill>
            <a:srgbClr val="1F3D7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lang="bg-BG"/>
              <a:t>Фокусът на обучението</a:t>
            </a:r>
            <a:endParaRPr/>
          </a:p>
        </p:txBody>
      </p:sp>
      <p:sp>
        <p:nvSpPr>
          <p:cNvPr id="334" name="Google Shape;334;p10"/>
          <p:cNvSpPr txBox="1">
            <a:spLocks noGrp="1"/>
          </p:cNvSpPr>
          <p:nvPr>
            <p:ph type="body" idx="1"/>
          </p:nvPr>
        </p:nvSpPr>
        <p:spPr>
          <a:xfrm>
            <a:off x="4285753" y="5101566"/>
            <a:ext cx="7386099" cy="95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bg-BG"/>
              <a:t>Принципните понятия и подходи при решаване на проблем, а не върху възможностите на конкретен софтуерен продукт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D7C"/>
              </a:buClr>
              <a:buSzPct val="100000"/>
              <a:buNone/>
            </a:pPr>
            <a:endParaRPr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D7C"/>
              </a:buClr>
              <a:buSzPct val="100000"/>
              <a:buNone/>
            </a:pPr>
            <a:endParaRPr/>
          </a:p>
        </p:txBody>
      </p:sp>
      <p:grpSp>
        <p:nvGrpSpPr>
          <p:cNvPr id="335" name="Google Shape;335;p10"/>
          <p:cNvGrpSpPr/>
          <p:nvPr/>
        </p:nvGrpSpPr>
        <p:grpSpPr>
          <a:xfrm>
            <a:off x="1728535" y="1417051"/>
            <a:ext cx="1463040" cy="1463040"/>
            <a:chOff x="1874470" y="1997415"/>
            <a:chExt cx="1463040" cy="1463040"/>
          </a:xfrm>
        </p:grpSpPr>
        <p:sp>
          <p:nvSpPr>
            <p:cNvPr id="336" name="Google Shape;336;p10"/>
            <p:cNvSpPr/>
            <p:nvPr/>
          </p:nvSpPr>
          <p:spPr>
            <a:xfrm>
              <a:off x="1874470" y="1997415"/>
              <a:ext cx="1463040" cy="1463040"/>
            </a:xfrm>
            <a:prstGeom prst="ellipse">
              <a:avLst/>
            </a:prstGeom>
            <a:solidFill>
              <a:srgbClr val="1F3D7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37" name="Google Shape;337;p10" descr="Резултат с изображение за computer work icon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16007" y="2238952"/>
              <a:ext cx="979966" cy="97996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8" name="Google Shape;338;p10"/>
          <p:cNvGrpSpPr/>
          <p:nvPr/>
        </p:nvGrpSpPr>
        <p:grpSpPr>
          <a:xfrm>
            <a:off x="1728535" y="4917053"/>
            <a:ext cx="1463040" cy="1463040"/>
            <a:chOff x="1830927" y="4266428"/>
            <a:chExt cx="1463040" cy="1463040"/>
          </a:xfrm>
        </p:grpSpPr>
        <p:sp>
          <p:nvSpPr>
            <p:cNvPr id="339" name="Google Shape;339;p10"/>
            <p:cNvSpPr/>
            <p:nvPr/>
          </p:nvSpPr>
          <p:spPr>
            <a:xfrm>
              <a:off x="1830927" y="4266428"/>
              <a:ext cx="1463040" cy="1463040"/>
            </a:xfrm>
            <a:prstGeom prst="ellipse">
              <a:avLst/>
            </a:prstGeom>
            <a:solidFill>
              <a:srgbClr val="1F3D7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40" name="Google Shape;340;p10" descr="Резултат с изображение за thinking icon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058984" y="4450941"/>
              <a:ext cx="1094014" cy="109401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1" name="Google Shape;341;p10"/>
          <p:cNvGrpSpPr/>
          <p:nvPr/>
        </p:nvGrpSpPr>
        <p:grpSpPr>
          <a:xfrm>
            <a:off x="1505609" y="2844387"/>
            <a:ext cx="1908891" cy="2108371"/>
            <a:chOff x="-69946" y="2665235"/>
            <a:chExt cx="1908891" cy="2108371"/>
          </a:xfrm>
        </p:grpSpPr>
        <p:sp>
          <p:nvSpPr>
            <p:cNvPr id="342" name="Google Shape;342;p10"/>
            <p:cNvSpPr/>
            <p:nvPr/>
          </p:nvSpPr>
          <p:spPr>
            <a:xfrm>
              <a:off x="126350" y="2987901"/>
              <a:ext cx="1463040" cy="1463040"/>
            </a:xfrm>
            <a:prstGeom prst="ellipse">
              <a:avLst/>
            </a:prstGeom>
            <a:solidFill>
              <a:srgbClr val="1F3D7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43" name="Google Shape;343;p10"/>
            <p:cNvPicPr preferRelativeResize="0"/>
            <p:nvPr/>
          </p:nvPicPr>
          <p:blipFill rotWithShape="1">
            <a:blip r:embed="rId5">
              <a:alphaModFix/>
            </a:blip>
            <a:srcRect l="13575" r="10504"/>
            <a:stretch/>
          </p:blipFill>
          <p:spPr>
            <a:xfrm>
              <a:off x="-69946" y="2665235"/>
              <a:ext cx="1908891" cy="21083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4" name="Google Shape;344;p10"/>
          <p:cNvSpPr/>
          <p:nvPr/>
        </p:nvSpPr>
        <p:spPr>
          <a:xfrm>
            <a:off x="4285753" y="1658588"/>
            <a:ext cx="6096000" cy="867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Върху практическата работа и създаването на завършени продукти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0"/>
          <p:cNvSpPr/>
          <p:nvPr/>
        </p:nvSpPr>
        <p:spPr>
          <a:xfrm>
            <a:off x="4285753" y="3445406"/>
            <a:ext cx="6096000" cy="867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Осигуряване на достъпност, равнопоставеност и приобщаване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1"/>
          <p:cNvSpPr txBox="1">
            <a:spLocks noGrp="1"/>
          </p:cNvSpPr>
          <p:nvPr>
            <p:ph type="title"/>
          </p:nvPr>
        </p:nvSpPr>
        <p:spPr>
          <a:xfrm>
            <a:off x="0" y="451201"/>
            <a:ext cx="11955511" cy="708342"/>
          </a:xfrm>
          <a:prstGeom prst="rect">
            <a:avLst/>
          </a:prstGeom>
          <a:solidFill>
            <a:srgbClr val="1F3D7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lang="bg-BG" i="1"/>
              <a:t>Подводните камъни</a:t>
            </a:r>
            <a:endParaRPr i="1"/>
          </a:p>
        </p:txBody>
      </p:sp>
      <p:sp>
        <p:nvSpPr>
          <p:cNvPr id="352" name="Google Shape;352;p11"/>
          <p:cNvSpPr txBox="1">
            <a:spLocks noGrp="1"/>
          </p:cNvSpPr>
          <p:nvPr>
            <p:ph type="body" idx="1"/>
          </p:nvPr>
        </p:nvSpPr>
        <p:spPr>
          <a:xfrm>
            <a:off x="2801566" y="1825624"/>
            <a:ext cx="855223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bg-BG"/>
              <a:t>Родителят и учителят – партньори на ученика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bg-BG"/>
              <a:t>Технологични ограничения в училище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bg-BG"/>
              <a:t>Внимание! Скрити изненади!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D7C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bg-BG"/>
              <a:t>Онлайн репутация</a:t>
            </a:r>
            <a:endParaRPr/>
          </a:p>
        </p:txBody>
      </p:sp>
      <p:grpSp>
        <p:nvGrpSpPr>
          <p:cNvPr id="353" name="Google Shape;353;p11"/>
          <p:cNvGrpSpPr/>
          <p:nvPr/>
        </p:nvGrpSpPr>
        <p:grpSpPr>
          <a:xfrm>
            <a:off x="1383134" y="2741779"/>
            <a:ext cx="900000" cy="900000"/>
            <a:chOff x="1363671" y="3082880"/>
            <a:chExt cx="1188000" cy="1188000"/>
          </a:xfrm>
        </p:grpSpPr>
        <p:sp>
          <p:nvSpPr>
            <p:cNvPr id="354" name="Google Shape;354;p11"/>
            <p:cNvSpPr/>
            <p:nvPr/>
          </p:nvSpPr>
          <p:spPr>
            <a:xfrm>
              <a:off x="1363671" y="3082880"/>
              <a:ext cx="1188000" cy="1188000"/>
            </a:xfrm>
            <a:prstGeom prst="ellipse">
              <a:avLst/>
            </a:prstGeom>
            <a:solidFill>
              <a:srgbClr val="1F3D7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55" name="Google Shape;355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51321" y="3270530"/>
              <a:ext cx="812699" cy="812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0" name="Google Shape;360;p11"/>
          <p:cNvGrpSpPr/>
          <p:nvPr/>
        </p:nvGrpSpPr>
        <p:grpSpPr>
          <a:xfrm>
            <a:off x="1383134" y="5157744"/>
            <a:ext cx="900000" cy="900000"/>
            <a:chOff x="1363671" y="4631964"/>
            <a:chExt cx="1188000" cy="1188000"/>
          </a:xfrm>
        </p:grpSpPr>
        <p:sp>
          <p:nvSpPr>
            <p:cNvPr id="361" name="Google Shape;361;p11"/>
            <p:cNvSpPr/>
            <p:nvPr/>
          </p:nvSpPr>
          <p:spPr>
            <a:xfrm>
              <a:off x="1363671" y="4631964"/>
              <a:ext cx="1188000" cy="1188000"/>
            </a:xfrm>
            <a:prstGeom prst="ellipse">
              <a:avLst/>
            </a:prstGeom>
            <a:solidFill>
              <a:srgbClr val="1F3D7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62" name="Google Shape;362;p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05185" y="4813562"/>
              <a:ext cx="812699" cy="812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3" name="Google Shape;363;p11"/>
          <p:cNvGrpSpPr/>
          <p:nvPr/>
        </p:nvGrpSpPr>
        <p:grpSpPr>
          <a:xfrm>
            <a:off x="1383134" y="1533796"/>
            <a:ext cx="900000" cy="900000"/>
            <a:chOff x="1363671" y="1533796"/>
            <a:chExt cx="1188000" cy="1188000"/>
          </a:xfrm>
        </p:grpSpPr>
        <p:sp>
          <p:nvSpPr>
            <p:cNvPr id="364" name="Google Shape;364;p11"/>
            <p:cNvSpPr/>
            <p:nvPr/>
          </p:nvSpPr>
          <p:spPr>
            <a:xfrm>
              <a:off x="1363671" y="1533796"/>
              <a:ext cx="1188000" cy="1188000"/>
            </a:xfrm>
            <a:prstGeom prst="ellipse">
              <a:avLst/>
            </a:prstGeom>
            <a:solidFill>
              <a:srgbClr val="1F3D7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65" name="Google Shape;365;p11"/>
            <p:cNvPicPr preferRelativeResize="0"/>
            <p:nvPr/>
          </p:nvPicPr>
          <p:blipFill rotWithShape="1">
            <a:blip r:embed="rId5">
              <a:alphaModFix/>
            </a:blip>
            <a:srcRect l="18484" t="19439" r="18801" b="21348"/>
            <a:stretch/>
          </p:blipFill>
          <p:spPr>
            <a:xfrm>
              <a:off x="1518017" y="1639603"/>
              <a:ext cx="888981" cy="83934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6" name="Google Shape;366;p11"/>
          <p:cNvGrpSpPr/>
          <p:nvPr/>
        </p:nvGrpSpPr>
        <p:grpSpPr>
          <a:xfrm>
            <a:off x="1383134" y="3949762"/>
            <a:ext cx="900000" cy="900000"/>
            <a:chOff x="1363671" y="3082880"/>
            <a:chExt cx="1188000" cy="1188000"/>
          </a:xfrm>
        </p:grpSpPr>
        <p:sp>
          <p:nvSpPr>
            <p:cNvPr id="367" name="Google Shape;367;p11"/>
            <p:cNvSpPr/>
            <p:nvPr/>
          </p:nvSpPr>
          <p:spPr>
            <a:xfrm>
              <a:off x="1363671" y="3082880"/>
              <a:ext cx="1188000" cy="1188000"/>
            </a:xfrm>
            <a:prstGeom prst="ellipse">
              <a:avLst/>
            </a:prstGeom>
            <a:solidFill>
              <a:srgbClr val="1F3D7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68" name="Google Shape;368;p1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551321" y="3210179"/>
              <a:ext cx="812699" cy="8126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2"/>
          <p:cNvSpPr txBox="1">
            <a:spLocks noGrp="1"/>
          </p:cNvSpPr>
          <p:nvPr>
            <p:ph type="title"/>
          </p:nvPr>
        </p:nvSpPr>
        <p:spPr>
          <a:xfrm>
            <a:off x="0" y="2822285"/>
            <a:ext cx="11451265" cy="2540634"/>
          </a:xfrm>
          <a:prstGeom prst="rect">
            <a:avLst/>
          </a:prstGeom>
          <a:solidFill>
            <a:srgbClr val="1F3D7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8000"/>
              <a:buFont typeface="Calibri"/>
              <a:buNone/>
            </a:pPr>
            <a:r>
              <a:rPr lang="bg-BG" sz="8000"/>
              <a:t>Какво предлагаме?</a:t>
            </a:r>
            <a:endParaRPr sz="8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3"/>
          <p:cNvSpPr txBox="1">
            <a:spLocks noGrp="1"/>
          </p:cNvSpPr>
          <p:nvPr>
            <p:ph type="title"/>
          </p:nvPr>
        </p:nvSpPr>
        <p:spPr>
          <a:xfrm>
            <a:off x="0" y="2822285"/>
            <a:ext cx="11451265" cy="2540634"/>
          </a:xfrm>
          <a:prstGeom prst="rect">
            <a:avLst/>
          </a:prstGeom>
          <a:solidFill>
            <a:srgbClr val="1F3D7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6000"/>
              <a:buFont typeface="Calibri"/>
              <a:buNone/>
            </a:pPr>
            <a:r>
              <a:rPr lang="bg-BG" sz="6000"/>
              <a:t>8. клас</a:t>
            </a:r>
            <a:endParaRPr sz="6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4"/>
          <p:cNvSpPr txBox="1">
            <a:spLocks noGrp="1"/>
          </p:cNvSpPr>
          <p:nvPr>
            <p:ph type="title"/>
          </p:nvPr>
        </p:nvSpPr>
        <p:spPr>
          <a:xfrm>
            <a:off x="0" y="451201"/>
            <a:ext cx="11955511" cy="708342"/>
          </a:xfrm>
          <a:prstGeom prst="rect">
            <a:avLst/>
          </a:prstGeom>
          <a:solidFill>
            <a:srgbClr val="1F3D7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D7C"/>
              </a:buClr>
              <a:buSzPct val="100000"/>
              <a:buFont typeface="Calibri"/>
              <a:buNone/>
            </a:pPr>
            <a:r>
              <a:rPr lang="bg-BG">
                <a:solidFill>
                  <a:srgbClr val="1F3D7C"/>
                </a:solidFill>
              </a:rPr>
              <a:t> </a:t>
            </a:r>
            <a:r>
              <a:rPr lang="bg-BG"/>
              <a:t/>
            </a:r>
            <a:br>
              <a:rPr lang="bg-BG"/>
            </a:br>
            <a:r>
              <a:rPr lang="bg-BG"/>
              <a:t>8. клас</a:t>
            </a:r>
            <a:br>
              <a:rPr lang="bg-BG"/>
            </a:br>
            <a:r>
              <a:rPr lang="bg-BG" i="1">
                <a:solidFill>
                  <a:srgbClr val="1F3D7C"/>
                </a:solidFill>
              </a:rPr>
              <a:t>Мисия - възможна!</a:t>
            </a:r>
            <a:endParaRPr>
              <a:solidFill>
                <a:srgbClr val="1F3D7C"/>
              </a:solidFill>
            </a:endParaRPr>
          </a:p>
        </p:txBody>
      </p:sp>
      <p:sp>
        <p:nvSpPr>
          <p:cNvPr id="387" name="Google Shape;387;p14"/>
          <p:cNvSpPr txBox="1">
            <a:spLocks noGrp="1"/>
          </p:cNvSpPr>
          <p:nvPr>
            <p:ph type="body" idx="1"/>
          </p:nvPr>
        </p:nvSpPr>
        <p:spPr>
          <a:xfrm>
            <a:off x="2683828" y="2112704"/>
            <a:ext cx="877807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bg-BG"/>
              <a:t>Учебно съдържание: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bg-BG">
                <a:solidFill>
                  <a:schemeClr val="accent5"/>
                </a:solidFill>
              </a:rPr>
              <a:t>Изкуствен интелект </a:t>
            </a:r>
            <a:r>
              <a:rPr lang="bg-BG"/>
              <a:t>и приложения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bg-BG">
                <a:solidFill>
                  <a:schemeClr val="accent5"/>
                </a:solidFill>
              </a:rPr>
              <a:t>Вградени функции </a:t>
            </a:r>
            <a:r>
              <a:rPr lang="bg-BG"/>
              <a:t>в език за скриптово програмиране</a:t>
            </a:r>
            <a:endParaRPr b="1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bg-BG"/>
              <a:t>На фокус: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bg-BG"/>
              <a:t>Потребителят – </a:t>
            </a:r>
            <a:r>
              <a:rPr lang="bg-BG">
                <a:solidFill>
                  <a:schemeClr val="accent2"/>
                </a:solidFill>
              </a:rPr>
              <a:t>генератор на съдържание за обучение</a:t>
            </a:r>
            <a:r>
              <a:rPr lang="bg-BG"/>
              <a:t> на изкуствен интелект (ИИ)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bg-BG"/>
              <a:t>Формулиране на </a:t>
            </a:r>
            <a:r>
              <a:rPr lang="bg-BG">
                <a:solidFill>
                  <a:schemeClr val="accent2"/>
                </a:solidFill>
              </a:rPr>
              <a:t>заявки</a:t>
            </a:r>
            <a:r>
              <a:rPr lang="bg-BG"/>
              <a:t> към ИИ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bg-BG" b="1"/>
              <a:t>Компетентно</a:t>
            </a:r>
            <a:r>
              <a:rPr lang="bg-BG"/>
              <a:t>, </a:t>
            </a:r>
            <a:r>
              <a:rPr lang="bg-BG" b="1"/>
              <a:t>ефективно</a:t>
            </a:r>
            <a:r>
              <a:rPr lang="bg-BG"/>
              <a:t> и </a:t>
            </a:r>
            <a:r>
              <a:rPr lang="bg-BG" b="1"/>
              <a:t>отговорно</a:t>
            </a:r>
            <a:r>
              <a:rPr lang="bg-BG"/>
              <a:t> използване на ИИ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bg-BG"/>
              <a:t>Програмни инструкции на скриптов език за решаване на </a:t>
            </a:r>
            <a:r>
              <a:rPr lang="bg-BG">
                <a:solidFill>
                  <a:schemeClr val="accent2"/>
                </a:solidFill>
              </a:rPr>
              <a:t>ясни и добре дефинирани задачи</a:t>
            </a:r>
            <a:endParaRPr>
              <a:solidFill>
                <a:schemeClr val="accent2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bg-BG" b="1"/>
              <a:t>сигурност</a:t>
            </a:r>
            <a:r>
              <a:rPr lang="bg-BG"/>
              <a:t> в дигиталния свят</a:t>
            </a:r>
            <a:endParaRPr/>
          </a:p>
        </p:txBody>
      </p:sp>
      <p:pic>
        <p:nvPicPr>
          <p:cNvPr id="388" name="Google Shape;388;p14" descr="Резултат с изображение за future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3381" y="2112704"/>
            <a:ext cx="1255029" cy="1255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397" y="4537706"/>
            <a:ext cx="1866996" cy="1270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5"/>
          <p:cNvSpPr txBox="1">
            <a:spLocks noGrp="1"/>
          </p:cNvSpPr>
          <p:nvPr>
            <p:ph type="title"/>
          </p:nvPr>
        </p:nvSpPr>
        <p:spPr>
          <a:xfrm>
            <a:off x="0" y="451201"/>
            <a:ext cx="11955511" cy="708342"/>
          </a:xfrm>
          <a:prstGeom prst="rect">
            <a:avLst/>
          </a:prstGeom>
          <a:solidFill>
            <a:srgbClr val="1F3D7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lang="bg-BG"/>
              <a:t>Изкуствен интелект</a:t>
            </a:r>
            <a:endParaRPr/>
          </a:p>
        </p:txBody>
      </p:sp>
      <p:sp>
        <p:nvSpPr>
          <p:cNvPr id="395" name="Google Shape;395;p15"/>
          <p:cNvSpPr txBox="1">
            <a:spLocks noGrp="1"/>
          </p:cNvSpPr>
          <p:nvPr>
            <p:ph type="body" idx="1"/>
          </p:nvPr>
        </p:nvSpPr>
        <p:spPr>
          <a:xfrm>
            <a:off x="5571475" y="1378875"/>
            <a:ext cx="6085500" cy="31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0"/>
              <a:buFont typeface="Arial"/>
              <a:buNone/>
            </a:pPr>
            <a:r>
              <a:rPr lang="bg-BG" sz="1660" b="1">
                <a:solidFill>
                  <a:schemeClr val="dk2"/>
                </a:solidFill>
              </a:rPr>
              <a:t>Сфери на приложение:</a:t>
            </a:r>
            <a:endParaRPr sz="1660" b="1">
              <a:solidFill>
                <a:schemeClr val="dk2"/>
              </a:solidFill>
            </a:endParaRPr>
          </a:p>
          <a:p>
            <a:pPr marL="457200" marR="0" lvl="0" indent="-33401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660"/>
              <a:buChar char="•"/>
            </a:pPr>
            <a:r>
              <a:rPr lang="bg-BG" sz="1660"/>
              <a:t>Безпилотни автомовили / дронове / ракети</a:t>
            </a:r>
            <a:endParaRPr sz="1660"/>
          </a:p>
          <a:p>
            <a:pPr marL="914400" marR="0" lvl="1" indent="-33401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660"/>
              <a:buChar char="•"/>
            </a:pPr>
            <a:r>
              <a:rPr lang="bg-BG" sz="1660"/>
              <a:t>Компютърно зрение</a:t>
            </a:r>
            <a:endParaRPr sz="1660"/>
          </a:p>
          <a:p>
            <a:pPr marL="914400" marR="0" lvl="1" indent="-33401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660"/>
              <a:buChar char="•"/>
            </a:pPr>
            <a:r>
              <a:rPr lang="bg-BG" sz="1660"/>
              <a:t>Алгоритми за откриване на маршрут и безопасно движение</a:t>
            </a:r>
            <a:endParaRPr sz="1660"/>
          </a:p>
          <a:p>
            <a:pPr marL="457200" marR="0" lvl="0" indent="-35369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970"/>
              <a:buChar char="•"/>
            </a:pPr>
            <a:r>
              <a:rPr lang="bg-BG" sz="1970"/>
              <a:t>Персонализирано съдържание - реклами, обучение, препоръки</a:t>
            </a:r>
            <a:endParaRPr sz="1970"/>
          </a:p>
          <a:p>
            <a:pPr marL="914400" marR="0" lvl="1" indent="-33401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660"/>
              <a:buChar char="•"/>
            </a:pPr>
            <a:r>
              <a:rPr lang="bg-BG" sz="1660"/>
              <a:t>Непрозрачни алгоритми; не е ясно какво съдържание събират за нас и как го обработват</a:t>
            </a:r>
            <a:endParaRPr sz="1660"/>
          </a:p>
          <a:p>
            <a:pPr marL="914400" marR="0" lvl="1" indent="-33401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660"/>
              <a:buChar char="•"/>
            </a:pPr>
            <a:r>
              <a:rPr lang="bg-BG" sz="1660"/>
              <a:t>Възможни проблеми: фабрики за тролове, фалшиви новини, пропаганда и други</a:t>
            </a:r>
            <a:endParaRPr sz="1660"/>
          </a:p>
          <a:p>
            <a:pPr marL="457200" marR="0" lvl="0" indent="-35369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970"/>
              <a:buChar char="•"/>
            </a:pPr>
            <a:r>
              <a:rPr lang="bg-BG" sz="1970"/>
              <a:t>Разпознаване и обработка на изображения и видео информация</a:t>
            </a:r>
            <a:endParaRPr sz="1970"/>
          </a:p>
          <a:p>
            <a:pPr marL="914400" marR="0" lvl="1" indent="-33401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660"/>
              <a:buChar char="•"/>
            </a:pPr>
            <a:r>
              <a:rPr lang="bg-BG" sz="1660"/>
              <a:t>Атрактивни ефекти (напр. във филмовото изкуство)</a:t>
            </a:r>
            <a:endParaRPr sz="1660"/>
          </a:p>
          <a:p>
            <a:pPr marL="914400" marR="0" lvl="1" indent="-33401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660"/>
              <a:buChar char="•"/>
            </a:pPr>
            <a:r>
              <a:rPr lang="bg-BG" sz="1660"/>
              <a:t>Потенциални проблеми: генериране на фалшиво съдържание, което е трудно различимо от реално</a:t>
            </a:r>
            <a:endParaRPr sz="1660"/>
          </a:p>
        </p:txBody>
      </p:sp>
      <p:sp>
        <p:nvSpPr>
          <p:cNvPr id="396" name="Google Shape;396;p15"/>
          <p:cNvSpPr txBox="1"/>
          <p:nvPr/>
        </p:nvSpPr>
        <p:spPr>
          <a:xfrm>
            <a:off x="404125" y="1378875"/>
            <a:ext cx="4516200" cy="26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Какво е </a:t>
            </a:r>
            <a:r>
              <a:rPr lang="bg-BG" sz="2000" i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изкуствен интелект</a:t>
            </a:r>
            <a:r>
              <a:rPr lang="bg-BG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bg-BG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Няма точна дефиниция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bg-BG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Свойства: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60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○"/>
            </a:pPr>
            <a:r>
              <a:rPr lang="bg-BG" sz="2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Автономност</a:t>
            </a:r>
            <a:r>
              <a:rPr lang="bg-BG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Способността да се изпълняват задачи в сложна среда без непрекъснато насочване от потребител.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60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○"/>
            </a:pPr>
            <a:r>
              <a:rPr lang="bg-BG" sz="2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Адаптивност</a:t>
            </a:r>
            <a:r>
              <a:rPr lang="bg-BG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Способността да се подобрява работата посредством самообучение чрез опит.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5"/>
          <p:cNvSpPr/>
          <p:nvPr/>
        </p:nvSpPr>
        <p:spPr>
          <a:xfrm>
            <a:off x="5780950" y="4762750"/>
            <a:ext cx="6019800" cy="13647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bg-BG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Системите с изкуствен интелект се обучават върху огромен обем от данни - изображения, видеоклипове, аудиофайлове, текст.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bg-BG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Съдържанието, което споделяме може да бъде достъпено и използвано за обучение на системи с изкуствен интелект.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15"/>
          <p:cNvSpPr txBox="1"/>
          <p:nvPr/>
        </p:nvSpPr>
        <p:spPr>
          <a:xfrm>
            <a:off x="8199900" y="6504000"/>
            <a:ext cx="382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Източник: Elements of AI (</a:t>
            </a:r>
            <a:r>
              <a:rPr lang="bg-BG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https://course.elementsofai.com/</a:t>
            </a:r>
            <a:r>
              <a:rPr lang="bg-BG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9" name="Google Shape;399;p15"/>
          <p:cNvGrpSpPr/>
          <p:nvPr/>
        </p:nvGrpSpPr>
        <p:grpSpPr>
          <a:xfrm>
            <a:off x="404116" y="4068817"/>
            <a:ext cx="4516192" cy="2621073"/>
            <a:chOff x="493944" y="4068700"/>
            <a:chExt cx="4124000" cy="2381495"/>
          </a:xfrm>
        </p:grpSpPr>
        <p:pic>
          <p:nvPicPr>
            <p:cNvPr id="400" name="Google Shape;400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93944" y="4068700"/>
              <a:ext cx="4124000" cy="231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1" name="Google Shape;401;p15"/>
            <p:cNvSpPr txBox="1"/>
            <p:nvPr/>
          </p:nvSpPr>
          <p:spPr>
            <a:xfrm>
              <a:off x="493950" y="6156495"/>
              <a:ext cx="3000000" cy="29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900" i="1">
                  <a:solidFill>
                    <a:schemeClr val="lt1"/>
                  </a:solidFill>
                </a:rPr>
                <a:t>Източник: Walt Disney Studios</a:t>
              </a:r>
              <a:endParaRPr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b8d2ede415_3_3"/>
          <p:cNvSpPr txBox="1">
            <a:spLocks noGrp="1"/>
          </p:cNvSpPr>
          <p:nvPr>
            <p:ph type="title"/>
          </p:nvPr>
        </p:nvSpPr>
        <p:spPr>
          <a:xfrm>
            <a:off x="0" y="451201"/>
            <a:ext cx="11955600" cy="708300"/>
          </a:xfrm>
          <a:prstGeom prst="rect">
            <a:avLst/>
          </a:prstGeom>
          <a:solidFill>
            <a:srgbClr val="1F3D7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lang="bg-BG"/>
              <a:t>Адаптиране към потребителя</a:t>
            </a:r>
            <a:endParaRPr/>
          </a:p>
        </p:txBody>
      </p:sp>
      <p:sp>
        <p:nvSpPr>
          <p:cNvPr id="407" name="Google Shape;407;g2b8d2ede415_3_3"/>
          <p:cNvSpPr txBox="1">
            <a:spLocks noGrp="1"/>
          </p:cNvSpPr>
          <p:nvPr>
            <p:ph type="body" idx="1"/>
          </p:nvPr>
        </p:nvSpPr>
        <p:spPr>
          <a:xfrm>
            <a:off x="838200" y="1556850"/>
            <a:ext cx="5911500" cy="4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/>
              <a:t>Социалните мрежи, търсачките за информация и други платформи използват системи базирани на изкуствен интелект за да съобразят съдържание с интересите на потребителя - „персонализиране“.</a:t>
            </a:r>
            <a:endParaRPr sz="24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/>
              <a:t>Преглеждат се разнообразни данни:</a:t>
            </a:r>
            <a:endParaRPr sz="24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/>
              <a:t>	история на търсене</a:t>
            </a:r>
            <a:endParaRPr sz="24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/>
              <a:t>	взаимодействие с платформата</a:t>
            </a:r>
            <a:endParaRPr sz="24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/>
              <a:t>	данни за устройството и други</a:t>
            </a:r>
            <a:endParaRPr sz="24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/>
              <a:t>Платформите са по-ангажиращи, но съществува риск от „информационен балон“ - получаване на информация от източници с подобна гледна точка.</a:t>
            </a:r>
            <a:endParaRPr sz="2400"/>
          </a:p>
        </p:txBody>
      </p:sp>
      <p:sp>
        <p:nvSpPr>
          <p:cNvPr id="408" name="Google Shape;408;g2b8d2ede415_3_3"/>
          <p:cNvSpPr txBox="1">
            <a:spLocks noGrp="1"/>
          </p:cNvSpPr>
          <p:nvPr>
            <p:ph type="body" idx="1"/>
          </p:nvPr>
        </p:nvSpPr>
        <p:spPr>
          <a:xfrm>
            <a:off x="7075288" y="5823400"/>
            <a:ext cx="4723200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F3D7C"/>
              </a:buClr>
              <a:buSzPts val="2590"/>
              <a:buNone/>
            </a:pPr>
            <a:r>
              <a:rPr lang="bg-BG" sz="1590"/>
              <a:t>Политики за поверителност на Meta (Facebook)</a:t>
            </a:r>
            <a:endParaRPr sz="1590"/>
          </a:p>
        </p:txBody>
      </p:sp>
      <p:pic>
        <p:nvPicPr>
          <p:cNvPr id="409" name="Google Shape;409;g2b8d2ede415_3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2100" y="1311943"/>
            <a:ext cx="5069581" cy="4418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b8d2ede415_3_17"/>
          <p:cNvSpPr txBox="1">
            <a:spLocks noGrp="1"/>
          </p:cNvSpPr>
          <p:nvPr>
            <p:ph type="title"/>
          </p:nvPr>
        </p:nvSpPr>
        <p:spPr>
          <a:xfrm>
            <a:off x="0" y="451201"/>
            <a:ext cx="11955600" cy="708300"/>
          </a:xfrm>
          <a:prstGeom prst="rect">
            <a:avLst/>
          </a:prstGeom>
          <a:solidFill>
            <a:srgbClr val="1F3D7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lang="bg-BG"/>
              <a:t>Настройки за събиране на данни</a:t>
            </a:r>
            <a:endParaRPr/>
          </a:p>
        </p:txBody>
      </p:sp>
      <p:sp>
        <p:nvSpPr>
          <p:cNvPr id="415" name="Google Shape;415;g2b8d2ede415_3_17"/>
          <p:cNvSpPr txBox="1">
            <a:spLocks noGrp="1"/>
          </p:cNvSpPr>
          <p:nvPr>
            <p:ph type="body" idx="1"/>
          </p:nvPr>
        </p:nvSpPr>
        <p:spPr>
          <a:xfrm>
            <a:off x="556925" y="1252650"/>
            <a:ext cx="107844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F3D7C"/>
              </a:buClr>
              <a:buSzPts val="2590"/>
              <a:buNone/>
            </a:pPr>
            <a:r>
              <a:rPr lang="bg-BG" sz="1790"/>
              <a:t>Потърсете как може конфигурирате приложения, софтуер или дигитална платформа за да намалите проследяването, събирането и анализирането на данни за вас.</a:t>
            </a:r>
            <a:endParaRPr sz="2190"/>
          </a:p>
        </p:txBody>
      </p:sp>
      <p:sp>
        <p:nvSpPr>
          <p:cNvPr id="416" name="Google Shape;416;g2b8d2ede415_3_17"/>
          <p:cNvSpPr txBox="1">
            <a:spLocks noGrp="1"/>
          </p:cNvSpPr>
          <p:nvPr>
            <p:ph type="body" idx="1"/>
          </p:nvPr>
        </p:nvSpPr>
        <p:spPr>
          <a:xfrm>
            <a:off x="556925" y="6123600"/>
            <a:ext cx="50838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780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F3D7C"/>
              </a:buClr>
              <a:buSzPts val="2590"/>
              <a:buNone/>
            </a:pPr>
            <a:r>
              <a:rPr lang="bg-BG" sz="1590"/>
              <a:t>Настройки за индивидуализирана реклама в Google профил</a:t>
            </a:r>
            <a:endParaRPr sz="1590"/>
          </a:p>
        </p:txBody>
      </p:sp>
      <p:pic>
        <p:nvPicPr>
          <p:cNvPr id="417" name="Google Shape;417;g2b8d2ede415_3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375" y="2006101"/>
            <a:ext cx="5034898" cy="4058249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g2b8d2ede415_3_17"/>
          <p:cNvSpPr txBox="1">
            <a:spLocks noGrp="1"/>
          </p:cNvSpPr>
          <p:nvPr>
            <p:ph type="body" idx="1"/>
          </p:nvPr>
        </p:nvSpPr>
        <p:spPr>
          <a:xfrm>
            <a:off x="6257450" y="5912075"/>
            <a:ext cx="50838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780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F3D7C"/>
              </a:buClr>
              <a:buSzPts val="2590"/>
              <a:buNone/>
            </a:pPr>
            <a:r>
              <a:rPr lang="bg-BG" sz="1590"/>
              <a:t>Настройки на ОС Windows за проследяване и събиране на данни</a:t>
            </a:r>
            <a:endParaRPr sz="1590"/>
          </a:p>
        </p:txBody>
      </p:sp>
      <p:pic>
        <p:nvPicPr>
          <p:cNvPr id="419" name="Google Shape;419;g2b8d2ede415_3_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9975" y="2544626"/>
            <a:ext cx="5885626" cy="29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b8e9f57346_0_6"/>
          <p:cNvSpPr txBox="1">
            <a:spLocks noGrp="1"/>
          </p:cNvSpPr>
          <p:nvPr>
            <p:ph type="title"/>
          </p:nvPr>
        </p:nvSpPr>
        <p:spPr>
          <a:xfrm>
            <a:off x="0" y="451201"/>
            <a:ext cx="11955600" cy="708300"/>
          </a:xfrm>
          <a:prstGeom prst="rect">
            <a:avLst/>
          </a:prstGeom>
          <a:solidFill>
            <a:srgbClr val="1F3D7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lang="bg-BG"/>
              <a:t>Умни агенти</a:t>
            </a:r>
            <a:endParaRPr/>
          </a:p>
        </p:txBody>
      </p:sp>
      <p:sp>
        <p:nvSpPr>
          <p:cNvPr id="425" name="Google Shape;425;g2b8e9f57346_0_6"/>
          <p:cNvSpPr txBox="1">
            <a:spLocks noGrp="1"/>
          </p:cNvSpPr>
          <p:nvPr>
            <p:ph type="body" idx="1"/>
          </p:nvPr>
        </p:nvSpPr>
        <p:spPr>
          <a:xfrm>
            <a:off x="700250" y="1566700"/>
            <a:ext cx="4906800" cy="4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/>
              <a:t>Интелигентни (умни) агенти са софтуерни програми, които могат да изпълняват зададени задачи, като се обучават от взаимодействие с потребителя, за подобряване на работата си. </a:t>
            </a:r>
            <a:endParaRPr sz="24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/>
              <a:t>Умните агенти могат да бъдат използвани за:</a:t>
            </a:r>
            <a:endParaRPr sz="2400"/>
          </a:p>
          <a:p>
            <a:pPr marL="457200" marR="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bg-BG" sz="2100"/>
              <a:t>Управление и планиране на времето (напр. насрочване на срещи)</a:t>
            </a:r>
            <a:endParaRPr sz="2100"/>
          </a:p>
          <a:p>
            <a:pPr marL="457200" marR="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bg-BG" sz="2100"/>
              <a:t>Взаимодействие без използване на ръце (напр. при шофиране, готвене)</a:t>
            </a:r>
            <a:endParaRPr sz="2100"/>
          </a:p>
        </p:txBody>
      </p:sp>
      <p:sp>
        <p:nvSpPr>
          <p:cNvPr id="426" name="Google Shape;426;g2b8e9f57346_0_6"/>
          <p:cNvSpPr txBox="1">
            <a:spLocks noGrp="1"/>
          </p:cNvSpPr>
          <p:nvPr>
            <p:ph type="body" idx="1"/>
          </p:nvPr>
        </p:nvSpPr>
        <p:spPr>
          <a:xfrm>
            <a:off x="5694425" y="1752175"/>
            <a:ext cx="6359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 b="1"/>
              <a:t>Недвусмислени заявки за точен резултат!</a:t>
            </a:r>
            <a:endParaRPr sz="2400" b="1"/>
          </a:p>
        </p:txBody>
      </p:sp>
      <p:graphicFrame>
        <p:nvGraphicFramePr>
          <p:cNvPr id="427" name="Google Shape;427;g2b8e9f57346_0_6"/>
          <p:cNvGraphicFramePr/>
          <p:nvPr/>
        </p:nvGraphicFramePr>
        <p:xfrm>
          <a:off x="5694400" y="3329825"/>
          <a:ext cx="6359750" cy="3054705"/>
        </p:xfrm>
        <a:graphic>
          <a:graphicData uri="http://schemas.openxmlformats.org/drawingml/2006/table">
            <a:tbl>
              <a:tblPr>
                <a:noFill/>
                <a:tableStyleId>{A18013DD-B0BD-4D41-8441-F519604637FC}</a:tableStyleId>
              </a:tblPr>
              <a:tblGrid>
                <a:gridCol w="154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2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0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3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b="1"/>
                        <a:t>Бъдете конкретни</a:t>
                      </a:r>
                      <a:endParaRPr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/>
                        <a:t>Намери ресторант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/>
                        <a:t>Намери италиански ресторант, който работи до 23:00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3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b="1"/>
                        <a:t>Използвайте естествен език</a:t>
                      </a:r>
                      <a:endParaRPr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/>
                        <a:t>Времето София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/>
                        <a:t>Какво е времето в София?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3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b="1"/>
                        <a:t>Добавете подробност</a:t>
                      </a:r>
                      <a:endParaRPr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/>
                        <a:t>Напомни ми за часа за зъболекар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/>
                        <a:t>Напомни ми утре в 15:30 за часа за зъболекар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3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b="1"/>
                        <a:t>Добавете ключови думи</a:t>
                      </a:r>
                      <a:endParaRPr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/>
                        <a:t>Пусни ми хубава музика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/>
                        <a:t>Пусни ми хитове от 90те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28" name="Google Shape;428;g2b8e9f57346_0_6"/>
          <p:cNvGrpSpPr/>
          <p:nvPr/>
        </p:nvGrpSpPr>
        <p:grpSpPr>
          <a:xfrm>
            <a:off x="8062994" y="2491759"/>
            <a:ext cx="689693" cy="890369"/>
            <a:chOff x="3557100" y="3557100"/>
            <a:chExt cx="857400" cy="1106873"/>
          </a:xfrm>
        </p:grpSpPr>
        <p:sp>
          <p:nvSpPr>
            <p:cNvPr id="429" name="Google Shape;429;g2b8e9f57346_0_6"/>
            <p:cNvSpPr/>
            <p:nvPr/>
          </p:nvSpPr>
          <p:spPr>
            <a:xfrm>
              <a:off x="3557100" y="3557100"/>
              <a:ext cx="857400" cy="8574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g2b8e9f57346_0_6"/>
            <p:cNvSpPr/>
            <p:nvPr/>
          </p:nvSpPr>
          <p:spPr>
            <a:xfrm>
              <a:off x="3763150" y="3794375"/>
              <a:ext cx="115500" cy="1155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g2b8e9f57346_0_6"/>
            <p:cNvSpPr/>
            <p:nvPr/>
          </p:nvSpPr>
          <p:spPr>
            <a:xfrm>
              <a:off x="4071700" y="3794375"/>
              <a:ext cx="115500" cy="1155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g2b8e9f57346_0_6"/>
            <p:cNvSpPr/>
            <p:nvPr/>
          </p:nvSpPr>
          <p:spPr>
            <a:xfrm rot="-2839894">
              <a:off x="3748546" y="4057869"/>
              <a:ext cx="474508" cy="514408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8575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3" name="Google Shape;433;g2b8e9f57346_0_6"/>
          <p:cNvGrpSpPr/>
          <p:nvPr/>
        </p:nvGrpSpPr>
        <p:grpSpPr>
          <a:xfrm>
            <a:off x="10609044" y="2491759"/>
            <a:ext cx="689693" cy="689693"/>
            <a:chOff x="3557100" y="3557100"/>
            <a:chExt cx="857400" cy="857400"/>
          </a:xfrm>
        </p:grpSpPr>
        <p:sp>
          <p:nvSpPr>
            <p:cNvPr id="434" name="Google Shape;434;g2b8e9f57346_0_6"/>
            <p:cNvSpPr/>
            <p:nvPr/>
          </p:nvSpPr>
          <p:spPr>
            <a:xfrm>
              <a:off x="3557100" y="3557100"/>
              <a:ext cx="857400" cy="8574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5481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g2b8e9f57346_0_6"/>
            <p:cNvSpPr/>
            <p:nvPr/>
          </p:nvSpPr>
          <p:spPr>
            <a:xfrm>
              <a:off x="3763150" y="3794375"/>
              <a:ext cx="115500" cy="1155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5481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g2b8e9f57346_0_6"/>
            <p:cNvSpPr/>
            <p:nvPr/>
          </p:nvSpPr>
          <p:spPr>
            <a:xfrm>
              <a:off x="4071700" y="3794375"/>
              <a:ext cx="115500" cy="1155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5481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g2b8e9f57346_0_6"/>
            <p:cNvSpPr/>
            <p:nvPr/>
          </p:nvSpPr>
          <p:spPr>
            <a:xfrm rot="7772196">
              <a:off x="3748430" y="3696588"/>
              <a:ext cx="474574" cy="514597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8575" cap="flat" cmpd="sng">
              <a:solidFill>
                <a:srgbClr val="5481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b8d2ede415_3_25"/>
          <p:cNvSpPr txBox="1">
            <a:spLocks noGrp="1"/>
          </p:cNvSpPr>
          <p:nvPr>
            <p:ph type="title"/>
          </p:nvPr>
        </p:nvSpPr>
        <p:spPr>
          <a:xfrm>
            <a:off x="0" y="451201"/>
            <a:ext cx="11955600" cy="708300"/>
          </a:xfrm>
          <a:prstGeom prst="rect">
            <a:avLst/>
          </a:prstGeom>
          <a:solidFill>
            <a:srgbClr val="1F3D7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lang="bg-BG"/>
              <a:t>Дълбоки фалшификати (Deep-fake)</a:t>
            </a:r>
            <a:endParaRPr/>
          </a:p>
        </p:txBody>
      </p:sp>
      <p:sp>
        <p:nvSpPr>
          <p:cNvPr id="443" name="Google Shape;443;g2b8d2ede415_3_25"/>
          <p:cNvSpPr txBox="1">
            <a:spLocks noGrp="1"/>
          </p:cNvSpPr>
          <p:nvPr>
            <p:ph type="body" idx="1"/>
          </p:nvPr>
        </p:nvSpPr>
        <p:spPr>
          <a:xfrm>
            <a:off x="440325" y="1351875"/>
            <a:ext cx="4962300" cy="25986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bg-BG" sz="2020" b="1" i="1">
                <a:solidFill>
                  <a:schemeClr val="dk2"/>
                </a:solidFill>
              </a:rPr>
              <a:t>Deep-fake</a:t>
            </a:r>
            <a:r>
              <a:rPr lang="bg-BG" sz="2020"/>
              <a:t> е реалистично изображение или видео на човек, в което лицето или тялото му са дигитално променени, така че да изглежда като някой друг, обикновено използвано със злонамерени цели или за разпространение на невярна информация.</a:t>
            </a:r>
            <a:endParaRPr sz="2020"/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bg-BG" sz="2020" i="1"/>
              <a:t>Изслушването на комисията за световните заплахи посочи дълбоките фалшификати като нарастваща тревога.</a:t>
            </a:r>
            <a:endParaRPr sz="2020" i="1"/>
          </a:p>
          <a:p>
            <a:pPr marL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bg-BG" sz="1820"/>
              <a:t>Източник: Oxford Languages</a:t>
            </a:r>
            <a:endParaRPr sz="1820"/>
          </a:p>
        </p:txBody>
      </p:sp>
      <p:sp>
        <p:nvSpPr>
          <p:cNvPr id="444" name="Google Shape;444;g2b8d2ede415_3_25"/>
          <p:cNvSpPr txBox="1"/>
          <p:nvPr/>
        </p:nvSpPr>
        <p:spPr>
          <a:xfrm>
            <a:off x="440325" y="4142850"/>
            <a:ext cx="4962300" cy="1462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b="1">
                <a:solidFill>
                  <a:schemeClr val="accent2"/>
                </a:solidFill>
              </a:rPr>
              <a:t>Deepfake AI</a:t>
            </a:r>
            <a:r>
              <a:rPr lang="bg-BG"/>
              <a:t> е вид изкуствен интелект, който се използва за създаване на убедителни изображения, аудио- и видеофалшификати. Терминът описва както технологията, така и полученото фалшиво съдържание, и е портманто от deep learning и fake.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300"/>
              <a:t>https://www.techtarget.com/whatis/definition/deepfake</a:t>
            </a:r>
            <a:endParaRPr sz="1300"/>
          </a:p>
        </p:txBody>
      </p:sp>
      <p:sp>
        <p:nvSpPr>
          <p:cNvPr id="445" name="Google Shape;445;g2b8d2ede415_3_25"/>
          <p:cNvSpPr txBox="1"/>
          <p:nvPr/>
        </p:nvSpPr>
        <p:spPr>
          <a:xfrm>
            <a:off x="5643750" y="1351875"/>
            <a:ext cx="54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Примери</a:t>
            </a:r>
            <a:r>
              <a:rPr lang="bg-BG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6" name="Google Shape;446;g2b8d2ede415_3_25"/>
          <p:cNvGrpSpPr/>
          <p:nvPr/>
        </p:nvGrpSpPr>
        <p:grpSpPr>
          <a:xfrm>
            <a:off x="5643750" y="1906025"/>
            <a:ext cx="3000000" cy="1677759"/>
            <a:chOff x="5643750" y="1905984"/>
            <a:chExt cx="3000000" cy="1833216"/>
          </a:xfrm>
        </p:grpSpPr>
        <p:sp>
          <p:nvSpPr>
            <p:cNvPr id="447" name="Google Shape;447;g2b8d2ede415_3_25"/>
            <p:cNvSpPr txBox="1"/>
            <p:nvPr/>
          </p:nvSpPr>
          <p:spPr>
            <a:xfrm>
              <a:off x="5643750" y="1905984"/>
              <a:ext cx="3000000" cy="1261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rmAutofit fontScale="92500"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500">
                  <a:solidFill>
                    <a:srgbClr val="22222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Американският актьор Джордан Пийл, BuzzFeed и Monkeypaw Productions създадоха и продуцираха deepfake на Барак Обама.</a:t>
              </a:r>
              <a:endParaRPr/>
            </a:p>
          </p:txBody>
        </p:sp>
        <p:sp>
          <p:nvSpPr>
            <p:cNvPr id="448" name="Google Shape;448;g2b8d2ede415_3_25"/>
            <p:cNvSpPr txBox="1"/>
            <p:nvPr/>
          </p:nvSpPr>
          <p:spPr>
            <a:xfrm>
              <a:off x="5643750" y="3167400"/>
              <a:ext cx="3000000" cy="57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100" u="sng">
                  <a:solidFill>
                    <a:schemeClr val="hlink"/>
                  </a:solidFill>
                  <a:hlinkClick r:id="rId3"/>
                </a:rPr>
                <a:t>https://youtu.be/cQ54GDm1eL0?si=_z-DKsk2W9a0bZAG</a:t>
              </a:r>
              <a:r>
                <a:rPr lang="bg-BG" sz="1100"/>
                <a:t> </a:t>
              </a:r>
              <a:endParaRPr sz="1100"/>
            </a:p>
          </p:txBody>
        </p:sp>
      </p:grpSp>
      <p:pic>
        <p:nvPicPr>
          <p:cNvPr id="449" name="Google Shape;449;g2b8d2ede415_3_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12100" y="1905975"/>
            <a:ext cx="3243497" cy="163325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g2b8d2ede415_3_25"/>
          <p:cNvSpPr txBox="1"/>
          <p:nvPr/>
        </p:nvSpPr>
        <p:spPr>
          <a:xfrm>
            <a:off x="5716125" y="4142850"/>
            <a:ext cx="28575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5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Казуси</a:t>
            </a:r>
            <a:r>
              <a:rPr lang="bg-BG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968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2"/>
              <a:buFont typeface="Calibri"/>
              <a:buChar char="●"/>
            </a:pPr>
            <a:r>
              <a:rPr lang="bg-BG" sz="159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Неволна порнография</a:t>
            </a:r>
            <a:endParaRPr sz="159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968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2"/>
              <a:buFont typeface="Calibri"/>
              <a:buChar char="●"/>
            </a:pPr>
            <a:r>
              <a:rPr lang="bg-BG" sz="159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Нарушаване на онлайн реноме на приятел или публична личност</a:t>
            </a:r>
            <a:endParaRPr sz="159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g2b8d2ede415_3_25"/>
          <p:cNvSpPr txBox="1"/>
          <p:nvPr/>
        </p:nvSpPr>
        <p:spPr>
          <a:xfrm>
            <a:off x="8712100" y="4142850"/>
            <a:ext cx="28575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4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5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Проучване</a:t>
            </a:r>
            <a:r>
              <a:rPr lang="bg-BG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bg-BG" sz="37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се създават deep-fake?</a:t>
            </a:r>
            <a:endParaRPr sz="3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bg-BG" sz="375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https://youtu.be/gLoI9hAX9dw?si=uxR_dNedZ4VJbc8-</a:t>
            </a:r>
            <a:r>
              <a:rPr lang="bg-BG" sz="37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bg-BG" sz="37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реагират “големите”?: </a:t>
            </a:r>
            <a:r>
              <a:rPr lang="bg-BG" sz="375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https://shorturl.at/bFNVW</a:t>
            </a:r>
            <a:r>
              <a:rPr lang="bg-BG" sz="37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/>
          <p:nvPr/>
        </p:nvSpPr>
        <p:spPr>
          <a:xfrm>
            <a:off x="6698320" y="1615653"/>
            <a:ext cx="5660570" cy="1855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D7C"/>
              </a:buClr>
              <a:buSzPct val="100000"/>
              <a:buFont typeface="Calibri"/>
              <a:buNone/>
            </a:pPr>
            <a:r>
              <a:rPr lang="bg-BG" sz="6000" b="1" i="0" u="none" strike="noStrike" cap="none">
                <a:solidFill>
                  <a:srgbClr val="1F3D7C"/>
                </a:solidFill>
                <a:latin typeface="Calibri"/>
                <a:ea typeface="Calibri"/>
                <a:cs typeface="Calibri"/>
                <a:sym typeface="Calibri"/>
              </a:rPr>
              <a:t>Информационни технологии </a:t>
            </a:r>
            <a:br>
              <a:rPr lang="bg-BG" sz="6000" b="1" i="0" u="none" strike="noStrike" cap="none">
                <a:solidFill>
                  <a:srgbClr val="1F3D7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bg-BG" sz="6000" b="1" i="0" u="none" strike="noStrike" cap="none">
                <a:solidFill>
                  <a:srgbClr val="1F3D7C"/>
                </a:solidFill>
                <a:latin typeface="Calibri"/>
                <a:ea typeface="Calibri"/>
                <a:cs typeface="Calibri"/>
                <a:sym typeface="Calibri"/>
              </a:rPr>
              <a:t>за 8. – 10. клас</a:t>
            </a:r>
            <a:endParaRPr sz="6000" b="1" i="0" u="none" strike="noStrike" cap="none">
              <a:solidFill>
                <a:srgbClr val="1F3D7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6579909" y="4038600"/>
            <a:ext cx="5372606" cy="1667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 lnSpcReduction="10000"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F3D7C"/>
              </a:buClr>
              <a:buSzPct val="100000"/>
              <a:buFont typeface="Calibri"/>
              <a:buNone/>
            </a:pPr>
            <a:r>
              <a:rPr lang="bg-BG" sz="4000" b="1" i="1" u="none" strike="noStrike" cap="none">
                <a:solidFill>
                  <a:srgbClr val="1F3D7C"/>
                </a:solidFill>
                <a:latin typeface="Calibri"/>
                <a:ea typeface="Calibri"/>
                <a:cs typeface="Calibri"/>
                <a:sym typeface="Calibri"/>
              </a:rPr>
              <a:t>До вас – сега и занапред!</a:t>
            </a:r>
            <a:endParaRPr sz="4000" b="1" i="1" u="none" strike="noStrike" cap="none">
              <a:solidFill>
                <a:srgbClr val="1F3D7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-142504" y="-83127"/>
            <a:ext cx="6722413" cy="6941127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" name="Google Shape;117;p2"/>
          <p:cNvGrpSpPr/>
          <p:nvPr/>
        </p:nvGrpSpPr>
        <p:grpSpPr>
          <a:xfrm>
            <a:off x="106017" y="-3615"/>
            <a:ext cx="3608802" cy="1620003"/>
            <a:chOff x="106017" y="-3615"/>
            <a:chExt cx="3608802" cy="1620003"/>
          </a:xfrm>
        </p:grpSpPr>
        <p:sp>
          <p:nvSpPr>
            <p:cNvPr id="118" name="Google Shape;118;p2"/>
            <p:cNvSpPr/>
            <p:nvPr/>
          </p:nvSpPr>
          <p:spPr>
            <a:xfrm>
              <a:off x="1779638" y="-3612"/>
              <a:ext cx="1935181" cy="1620000"/>
            </a:xfrm>
            <a:prstGeom prst="rect">
              <a:avLst/>
            </a:prstGeom>
            <a:solidFill>
              <a:srgbClr val="7AC0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BBA0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705490" y="-3615"/>
              <a:ext cx="857006" cy="1620000"/>
            </a:xfrm>
            <a:prstGeom prst="rect">
              <a:avLst/>
            </a:prstGeom>
            <a:solidFill>
              <a:srgbClr val="FFBC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BBA0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06017" y="-3615"/>
              <a:ext cx="382330" cy="1620000"/>
            </a:xfrm>
            <a:prstGeom prst="rect">
              <a:avLst/>
            </a:prstGeom>
            <a:solidFill>
              <a:srgbClr val="F258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BBA0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" name="Google Shape;121;p2"/>
          <p:cNvGrpSpPr/>
          <p:nvPr/>
        </p:nvGrpSpPr>
        <p:grpSpPr>
          <a:xfrm>
            <a:off x="3857980" y="11789"/>
            <a:ext cx="2199463" cy="6727621"/>
            <a:chOff x="3949420" y="11789"/>
            <a:chExt cx="2199463" cy="6727621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49420" y="11789"/>
              <a:ext cx="2155173" cy="31289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2"/>
            <p:cNvSpPr/>
            <p:nvPr/>
          </p:nvSpPr>
          <p:spPr>
            <a:xfrm>
              <a:off x="3949420" y="3464665"/>
              <a:ext cx="2199463" cy="1531405"/>
            </a:xfrm>
            <a:prstGeom prst="rect">
              <a:avLst/>
            </a:prstGeom>
            <a:solidFill>
              <a:srgbClr val="7AC0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949420" y="5191525"/>
              <a:ext cx="2199463" cy="960864"/>
            </a:xfrm>
            <a:prstGeom prst="rect">
              <a:avLst/>
            </a:prstGeom>
            <a:solidFill>
              <a:srgbClr val="FFBC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949420" y="6347844"/>
              <a:ext cx="2199463" cy="391566"/>
            </a:xfrm>
            <a:prstGeom prst="rect">
              <a:avLst/>
            </a:prstGeom>
            <a:solidFill>
              <a:srgbClr val="F258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p2"/>
          <p:cNvGrpSpPr/>
          <p:nvPr/>
        </p:nvGrpSpPr>
        <p:grpSpPr>
          <a:xfrm>
            <a:off x="-564859" y="1552554"/>
            <a:ext cx="4223784" cy="5586099"/>
            <a:chOff x="-564859" y="1552554"/>
            <a:chExt cx="4223784" cy="5586099"/>
          </a:xfrm>
        </p:grpSpPr>
        <p:pic>
          <p:nvPicPr>
            <p:cNvPr id="127" name="Google Shape;127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1903473">
              <a:off x="40264" y="3873224"/>
              <a:ext cx="2160000" cy="29153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1035746">
              <a:off x="476673" y="2640101"/>
              <a:ext cx="2160000" cy="29174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350970">
              <a:off x="1353114" y="1654886"/>
              <a:ext cx="2160000" cy="297175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6"/>
          <p:cNvSpPr txBox="1">
            <a:spLocks noGrp="1"/>
          </p:cNvSpPr>
          <p:nvPr>
            <p:ph type="title"/>
          </p:nvPr>
        </p:nvSpPr>
        <p:spPr>
          <a:xfrm>
            <a:off x="0" y="451201"/>
            <a:ext cx="11955511" cy="708342"/>
          </a:xfrm>
          <a:prstGeom prst="rect">
            <a:avLst/>
          </a:prstGeom>
          <a:solidFill>
            <a:srgbClr val="1F3D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Calibri"/>
              <a:buNone/>
            </a:pPr>
            <a:r>
              <a:rPr lang="bg-BG" sz="3200"/>
              <a:t>Вградени подпрограми в скриптов език за програмиране Python</a:t>
            </a:r>
            <a:endParaRPr sz="3200"/>
          </a:p>
        </p:txBody>
      </p:sp>
      <p:sp>
        <p:nvSpPr>
          <p:cNvPr id="457" name="Google Shape;457;p16"/>
          <p:cNvSpPr txBox="1">
            <a:spLocks noGrp="1"/>
          </p:cNvSpPr>
          <p:nvPr>
            <p:ph type="body" idx="1"/>
          </p:nvPr>
        </p:nvSpPr>
        <p:spPr>
          <a:xfrm>
            <a:off x="239110" y="1265950"/>
            <a:ext cx="4096407" cy="47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bg-BG" dirty="0">
                <a:solidFill>
                  <a:srgbClr val="2F5496"/>
                </a:solidFill>
              </a:rPr>
              <a:t>Да стъпим на стабилна основа!</a:t>
            </a:r>
            <a:endParaRPr dirty="0">
              <a:solidFill>
                <a:srgbClr val="2F5496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pic>
        <p:nvPicPr>
          <p:cNvPr id="458" name="Google Shape;45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55603" y="1351893"/>
            <a:ext cx="329565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1523" y="1351893"/>
            <a:ext cx="3914775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16"/>
          <p:cNvPicPr preferRelativeResize="0"/>
          <p:nvPr/>
        </p:nvPicPr>
        <p:blipFill rotWithShape="1">
          <a:blip r:embed="rId5">
            <a:alphaModFix/>
          </a:blip>
          <a:srcRect l="1518"/>
          <a:stretch/>
        </p:blipFill>
        <p:spPr>
          <a:xfrm>
            <a:off x="5780690" y="3192068"/>
            <a:ext cx="6266136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16"/>
          <p:cNvPicPr preferRelativeResize="0"/>
          <p:nvPr/>
        </p:nvPicPr>
        <p:blipFill rotWithShape="1">
          <a:blip r:embed="rId6">
            <a:alphaModFix/>
          </a:blip>
          <a:srcRect l="1438"/>
          <a:stretch/>
        </p:blipFill>
        <p:spPr>
          <a:xfrm>
            <a:off x="5780700" y="5363275"/>
            <a:ext cx="5952151" cy="781050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16"/>
          <p:cNvSpPr/>
          <p:nvPr/>
        </p:nvSpPr>
        <p:spPr>
          <a:xfrm>
            <a:off x="10147275" y="4048750"/>
            <a:ext cx="430200" cy="1314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BC28"/>
          </a:solidFill>
          <a:ln w="9525" cap="flat" cmpd="sng">
            <a:solidFill>
              <a:srgbClr val="F7A6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6"/>
          <p:cNvSpPr txBox="1"/>
          <p:nvPr/>
        </p:nvSpPr>
        <p:spPr>
          <a:xfrm>
            <a:off x="4697025" y="3296850"/>
            <a:ext cx="1243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b="1">
                <a:solidFill>
                  <a:srgbClr val="244B84"/>
                </a:solidFill>
                <a:latin typeface="Calibri"/>
                <a:ea typeface="Calibri"/>
                <a:cs typeface="Calibri"/>
                <a:sym typeface="Calibri"/>
              </a:rPr>
              <a:t>7. клас</a:t>
            </a:r>
            <a:endParaRPr sz="2000" b="1">
              <a:solidFill>
                <a:srgbClr val="244B8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16"/>
          <p:cNvSpPr txBox="1"/>
          <p:nvPr/>
        </p:nvSpPr>
        <p:spPr>
          <a:xfrm>
            <a:off x="4771950" y="5446000"/>
            <a:ext cx="1243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b="1">
                <a:solidFill>
                  <a:srgbClr val="244B84"/>
                </a:solidFill>
                <a:latin typeface="Calibri"/>
                <a:ea typeface="Calibri"/>
                <a:cs typeface="Calibri"/>
                <a:sym typeface="Calibri"/>
              </a:rPr>
              <a:t>8. клас</a:t>
            </a:r>
            <a:endParaRPr sz="2000" b="1">
              <a:solidFill>
                <a:srgbClr val="244B8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16"/>
          <p:cNvSpPr txBox="1"/>
          <p:nvPr/>
        </p:nvSpPr>
        <p:spPr>
          <a:xfrm>
            <a:off x="5752225" y="4246375"/>
            <a:ext cx="3742800" cy="7809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Каква е най-голямата вероятност за валеж през периода?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16"/>
          <p:cNvSpPr txBox="1"/>
          <p:nvPr/>
        </p:nvSpPr>
        <p:spPr>
          <a:xfrm>
            <a:off x="239115" y="1743150"/>
            <a:ext cx="3770700" cy="1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900" b="1">
                <a:solidFill>
                  <a:srgbClr val="244B84"/>
                </a:solidFill>
                <a:latin typeface="Calibri"/>
                <a:ea typeface="Calibri"/>
                <a:cs typeface="Calibri"/>
                <a:sym typeface="Calibri"/>
              </a:rPr>
              <a:t>Вградени подпрограми:</a:t>
            </a:r>
            <a:endParaRPr sz="1900" b="1">
              <a:solidFill>
                <a:srgbClr val="244B8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Предварително дефинирани функции, които са неразделна част от език за програмиране, т.е. </a:t>
            </a:r>
            <a:r>
              <a:rPr lang="bg-BG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вградени</a:t>
            </a:r>
            <a:r>
              <a:rPr lang="bg-BG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са в него.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16"/>
          <p:cNvSpPr txBox="1"/>
          <p:nvPr/>
        </p:nvSpPr>
        <p:spPr>
          <a:xfrm>
            <a:off x="239115" y="3162800"/>
            <a:ext cx="4388100" cy="20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900" b="1">
                <a:solidFill>
                  <a:srgbClr val="244B84"/>
                </a:solidFill>
                <a:latin typeface="Calibri"/>
                <a:ea typeface="Calibri"/>
                <a:cs typeface="Calibri"/>
                <a:sym typeface="Calibri"/>
              </a:rPr>
              <a:t>Вградени подпрограми в Python:</a:t>
            </a:r>
            <a:endParaRPr sz="1900" b="1">
              <a:solidFill>
                <a:srgbClr val="244B8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244B84"/>
              </a:buClr>
              <a:buSzPts val="1600"/>
              <a:buFont typeface="Courier New"/>
              <a:buChar char="●"/>
            </a:pPr>
            <a:r>
              <a:rPr lang="bg-BG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abs</a:t>
            </a:r>
            <a:r>
              <a:rPr lang="bg-BG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bg-BG" sz="1600" i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bg-BG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●"/>
            </a:pPr>
            <a:r>
              <a:rPr lang="bg-BG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sum</a:t>
            </a:r>
            <a:r>
              <a:rPr lang="bg-BG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(iterable)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●"/>
            </a:pPr>
            <a:r>
              <a:rPr lang="bg-BG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max</a:t>
            </a:r>
            <a:r>
              <a:rPr lang="bg-BG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(iterable)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●"/>
            </a:pPr>
            <a:r>
              <a:rPr lang="bg-BG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min</a:t>
            </a:r>
            <a:r>
              <a:rPr lang="bg-BG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(iterable)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●"/>
            </a:pPr>
            <a:r>
              <a:rPr lang="bg-BG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len</a:t>
            </a:r>
            <a:r>
              <a:rPr lang="bg-BG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(s)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16"/>
          <p:cNvSpPr txBox="1"/>
          <p:nvPr/>
        </p:nvSpPr>
        <p:spPr>
          <a:xfrm>
            <a:off x="239101" y="4836400"/>
            <a:ext cx="4388100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7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Забележки</a:t>
            </a:r>
            <a:r>
              <a:rPr lang="bg-BG" sz="19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9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●"/>
            </a:pPr>
            <a:r>
              <a:rPr lang="bg-BG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bg-BG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iterable</a:t>
            </a:r>
            <a:r>
              <a:rPr lang="bg-BG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&gt; </a:t>
            </a:r>
            <a:r>
              <a:rPr lang="bg-BG" dirty="0">
                <a:solidFill>
                  <a:schemeClr val="dk1"/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е структура, която може да се обходи, например списък</a:t>
            </a:r>
            <a:endParaRPr dirty="0">
              <a:solidFill>
                <a:schemeClr val="dk1"/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●"/>
            </a:pPr>
            <a:r>
              <a:rPr lang="bg-BG" dirty="0">
                <a:solidFill>
                  <a:schemeClr val="dk1"/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Пълно описание на всички вградени функции: </a:t>
            </a:r>
            <a:r>
              <a:rPr lang="bg-BG" u="sng" dirty="0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7"/>
              </a:rPr>
              <a:t>https://docs.python.org/3/library/functions.html</a:t>
            </a:r>
            <a:r>
              <a:rPr lang="bg-BG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b8d2ede415_0_54"/>
          <p:cNvSpPr txBox="1">
            <a:spLocks noGrp="1"/>
          </p:cNvSpPr>
          <p:nvPr>
            <p:ph type="title"/>
          </p:nvPr>
        </p:nvSpPr>
        <p:spPr>
          <a:xfrm>
            <a:off x="0" y="451201"/>
            <a:ext cx="11955600" cy="708300"/>
          </a:xfrm>
          <a:prstGeom prst="rect">
            <a:avLst/>
          </a:prstGeom>
          <a:solidFill>
            <a:srgbClr val="1F3D7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lang="bg-BG"/>
              <a:t>Подходящи среди за програмиране</a:t>
            </a:r>
            <a:endParaRPr/>
          </a:p>
        </p:txBody>
      </p:sp>
      <p:sp>
        <p:nvSpPr>
          <p:cNvPr id="474" name="Google Shape;474;g2b8d2ede415_0_54"/>
          <p:cNvSpPr txBox="1">
            <a:spLocks noGrp="1"/>
          </p:cNvSpPr>
          <p:nvPr>
            <p:ph type="body" idx="1"/>
          </p:nvPr>
        </p:nvSpPr>
        <p:spPr>
          <a:xfrm>
            <a:off x="315125" y="1523400"/>
            <a:ext cx="54282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D7C"/>
              </a:buClr>
              <a:buSzPts val="2800"/>
              <a:buNone/>
            </a:pPr>
            <a:r>
              <a:rPr lang="bg-BG" sz="2200"/>
              <a:t>Code with Mu: </a:t>
            </a:r>
            <a:r>
              <a:rPr lang="bg-BG" sz="2200" u="sng">
                <a:solidFill>
                  <a:schemeClr val="hlink"/>
                </a:solidFill>
                <a:hlinkClick r:id="rId3"/>
              </a:rPr>
              <a:t>https://codewith.mu/</a:t>
            </a:r>
            <a:r>
              <a:rPr lang="bg-BG" sz="2200"/>
              <a:t> </a:t>
            </a:r>
            <a:endParaRPr sz="2200"/>
          </a:p>
        </p:txBody>
      </p:sp>
      <p:pic>
        <p:nvPicPr>
          <p:cNvPr id="475" name="Google Shape;475;g2b8d2ede415_0_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838" y="2155525"/>
            <a:ext cx="5590776" cy="3268126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g2b8d2ede415_0_54"/>
          <p:cNvSpPr txBox="1">
            <a:spLocks noGrp="1"/>
          </p:cNvSpPr>
          <p:nvPr>
            <p:ph type="body" idx="1"/>
          </p:nvPr>
        </p:nvSpPr>
        <p:spPr>
          <a:xfrm>
            <a:off x="6446100" y="1607350"/>
            <a:ext cx="54282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D7C"/>
              </a:buClr>
              <a:buSzPts val="2800"/>
              <a:buNone/>
            </a:pPr>
            <a:r>
              <a:rPr lang="bg-BG" sz="2200"/>
              <a:t>Google colab: </a:t>
            </a:r>
            <a:r>
              <a:rPr lang="bg-BG" sz="2200" u="sng">
                <a:solidFill>
                  <a:schemeClr val="hlink"/>
                </a:solidFill>
                <a:hlinkClick r:id="rId5"/>
              </a:rPr>
              <a:t>https://colab.google/</a:t>
            </a:r>
            <a:r>
              <a:rPr lang="bg-BG" sz="2200"/>
              <a:t> </a:t>
            </a:r>
            <a:endParaRPr sz="2200"/>
          </a:p>
        </p:txBody>
      </p:sp>
      <p:pic>
        <p:nvPicPr>
          <p:cNvPr id="477" name="Google Shape;477;g2b8d2ede415_0_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64824" y="2235599"/>
            <a:ext cx="5590775" cy="2294487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g2b8d2ede415_0_54"/>
          <p:cNvSpPr txBox="1"/>
          <p:nvPr/>
        </p:nvSpPr>
        <p:spPr>
          <a:xfrm>
            <a:off x="245300" y="5686425"/>
            <a:ext cx="559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настолна</a:t>
            </a:r>
            <a:endParaRPr sz="18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g2b8d2ede415_0_54"/>
          <p:cNvSpPr txBox="1"/>
          <p:nvPr/>
        </p:nvSpPr>
        <p:spPr>
          <a:xfrm>
            <a:off x="6446100" y="5686425"/>
            <a:ext cx="559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онлайн</a:t>
            </a: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2b8d2ede415_0_0"/>
          <p:cNvSpPr txBox="1">
            <a:spLocks noGrp="1"/>
          </p:cNvSpPr>
          <p:nvPr>
            <p:ph type="title"/>
          </p:nvPr>
        </p:nvSpPr>
        <p:spPr>
          <a:xfrm>
            <a:off x="0" y="2822285"/>
            <a:ext cx="11451300" cy="2540700"/>
          </a:xfrm>
          <a:prstGeom prst="rect">
            <a:avLst/>
          </a:prstGeom>
          <a:solidFill>
            <a:srgbClr val="1F3D7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6000"/>
              <a:buFont typeface="Calibri"/>
              <a:buNone/>
            </a:pPr>
            <a:r>
              <a:rPr lang="bg-BG" sz="6000"/>
              <a:t>9. клас</a:t>
            </a:r>
            <a:endParaRPr sz="6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2b8d2ede415_0_10"/>
          <p:cNvSpPr txBox="1">
            <a:spLocks noGrp="1"/>
          </p:cNvSpPr>
          <p:nvPr>
            <p:ph type="title"/>
          </p:nvPr>
        </p:nvSpPr>
        <p:spPr>
          <a:xfrm>
            <a:off x="0" y="451201"/>
            <a:ext cx="11955600" cy="708300"/>
          </a:xfrm>
          <a:prstGeom prst="rect">
            <a:avLst/>
          </a:prstGeom>
          <a:solidFill>
            <a:srgbClr val="1F3D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Calibri"/>
              <a:buNone/>
            </a:pPr>
            <a:r>
              <a:rPr lang="bg-BG" sz="3200"/>
              <a:t>Програмиране: Модули, пакети, библиотеки</a:t>
            </a:r>
            <a:endParaRPr sz="3200"/>
          </a:p>
        </p:txBody>
      </p:sp>
      <p:sp>
        <p:nvSpPr>
          <p:cNvPr id="491" name="Google Shape;491;g2b8d2ede415_0_10"/>
          <p:cNvSpPr txBox="1">
            <a:spLocks noGrp="1"/>
          </p:cNvSpPr>
          <p:nvPr>
            <p:ph type="body" idx="1"/>
          </p:nvPr>
        </p:nvSpPr>
        <p:spPr>
          <a:xfrm>
            <a:off x="239100" y="1265950"/>
            <a:ext cx="5887800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213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92"/>
              <a:buChar char="•"/>
            </a:pPr>
            <a:r>
              <a:rPr lang="bg-BG" sz="2592" i="1">
                <a:solidFill>
                  <a:schemeClr val="accent2"/>
                </a:solidFill>
              </a:rPr>
              <a:t>Какво представляват?</a:t>
            </a:r>
            <a:endParaRPr sz="2592" i="1">
              <a:solidFill>
                <a:schemeClr val="accent2"/>
              </a:solidFill>
            </a:endParaRPr>
          </a:p>
          <a:p>
            <a:pPr marL="457200" lvl="0" indent="-393213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92"/>
              <a:buChar char="•"/>
            </a:pPr>
            <a:r>
              <a:rPr lang="bg-BG" sz="2592" i="1">
                <a:solidFill>
                  <a:schemeClr val="accent2"/>
                </a:solidFill>
              </a:rPr>
              <a:t>Защо ни трябват?</a:t>
            </a:r>
            <a:endParaRPr sz="2592" i="1">
              <a:solidFill>
                <a:schemeClr val="accent2"/>
              </a:solidFill>
            </a:endParaRPr>
          </a:p>
          <a:p>
            <a:pPr marL="457200" lvl="0" indent="-393213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92"/>
              <a:buChar char="•"/>
            </a:pPr>
            <a:r>
              <a:rPr lang="bg-BG" sz="2592" b="1" i="1">
                <a:solidFill>
                  <a:schemeClr val="accent2"/>
                </a:solidFill>
              </a:rPr>
              <a:t>Внасяне </a:t>
            </a:r>
            <a:r>
              <a:rPr lang="bg-BG" sz="2592" i="1">
                <a:solidFill>
                  <a:schemeClr val="accent2"/>
                </a:solidFill>
              </a:rPr>
              <a:t>на библиотека в Python</a:t>
            </a:r>
            <a:endParaRPr sz="2200">
              <a:solidFill>
                <a:schemeClr val="accent2"/>
              </a:solidFill>
            </a:endParaRPr>
          </a:p>
        </p:txBody>
      </p:sp>
      <p:sp>
        <p:nvSpPr>
          <p:cNvPr id="492" name="Google Shape;492;g2b8d2ede415_0_10"/>
          <p:cNvSpPr txBox="1"/>
          <p:nvPr/>
        </p:nvSpPr>
        <p:spPr>
          <a:xfrm>
            <a:off x="408290" y="2420575"/>
            <a:ext cx="3770700" cy="24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900" b="1">
                <a:solidFill>
                  <a:srgbClr val="244B84"/>
                </a:solidFill>
                <a:latin typeface="Calibri"/>
                <a:ea typeface="Calibri"/>
                <a:cs typeface="Calibri"/>
                <a:sym typeface="Calibri"/>
              </a:rPr>
              <a:t>Библиотеки:</a:t>
            </a:r>
            <a:endParaRPr sz="1900" b="1">
              <a:solidFill>
                <a:srgbClr val="244B8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bg-BG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Колекции от предварително описани обекти и програмен код, които могат да се използват за оптимизиране на решението на задача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bg-BG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Трябва да се конфигурират, за да могат да се ползват в дадена програма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g2b8d2ede415_0_10"/>
          <p:cNvSpPr txBox="1"/>
          <p:nvPr/>
        </p:nvSpPr>
        <p:spPr>
          <a:xfrm>
            <a:off x="315290" y="5126925"/>
            <a:ext cx="3770700" cy="14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900" b="1">
                <a:solidFill>
                  <a:srgbClr val="244B84"/>
                </a:solidFill>
                <a:latin typeface="Calibri"/>
                <a:ea typeface="Calibri"/>
                <a:cs typeface="Calibri"/>
                <a:sym typeface="Calibri"/>
              </a:rPr>
              <a:t>Библиотеки в Python:</a:t>
            </a:r>
            <a:endParaRPr sz="1900" b="1">
              <a:solidFill>
                <a:srgbClr val="244B8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bg-BG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Свързани </a:t>
            </a:r>
            <a:r>
              <a:rPr lang="bg-BG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модули</a:t>
            </a:r>
            <a:r>
              <a:rPr lang="bg-BG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които могат да се използват в различни програми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bg-BG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Интегрират се в програма чрез ключова дума </a:t>
            </a:r>
            <a:r>
              <a:rPr lang="bg-BG" sz="1600" b="1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endParaRPr sz="1600" b="1">
              <a:solidFill>
                <a:schemeClr val="accent5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494" name="Google Shape;494;g2b8d2ede415_0_10"/>
          <p:cNvPicPr preferRelativeResize="0"/>
          <p:nvPr/>
        </p:nvPicPr>
        <p:blipFill rotWithShape="1">
          <a:blip r:embed="rId3">
            <a:alphaModFix/>
          </a:blip>
          <a:srcRect l="1273" t="3409"/>
          <a:stretch/>
        </p:blipFill>
        <p:spPr>
          <a:xfrm>
            <a:off x="5517300" y="3503700"/>
            <a:ext cx="3770700" cy="12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g2b8d2ede415_0_10"/>
          <p:cNvSpPr txBox="1"/>
          <p:nvPr/>
        </p:nvSpPr>
        <p:spPr>
          <a:xfrm>
            <a:off x="5517300" y="5096575"/>
            <a:ext cx="57846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Внесени</a:t>
            </a:r>
            <a:r>
              <a:rPr lang="bg-BG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са библиотеки за: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bg-BG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Костенуркова графика - </a:t>
            </a:r>
            <a:r>
              <a:rPr lang="bg-BG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turtle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bg-BG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Генериране на случайна стойност - </a:t>
            </a:r>
            <a:r>
              <a:rPr lang="bg-BG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random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96" name="Google Shape;496;g2b8d2ede415_0_10"/>
          <p:cNvSpPr txBox="1"/>
          <p:nvPr/>
        </p:nvSpPr>
        <p:spPr>
          <a:xfrm>
            <a:off x="5517300" y="2555650"/>
            <a:ext cx="51144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 6. и 7. клас: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7" name="Google Shape;497;g2b8d2ede415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50840" y="3503700"/>
            <a:ext cx="1816953" cy="1620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2b8d2ede415_0_23"/>
          <p:cNvSpPr txBox="1">
            <a:spLocks noGrp="1"/>
          </p:cNvSpPr>
          <p:nvPr>
            <p:ph type="title"/>
          </p:nvPr>
        </p:nvSpPr>
        <p:spPr>
          <a:xfrm>
            <a:off x="0" y="451201"/>
            <a:ext cx="11955600" cy="708300"/>
          </a:xfrm>
          <a:prstGeom prst="rect">
            <a:avLst/>
          </a:prstGeom>
          <a:solidFill>
            <a:srgbClr val="1F3D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Calibri"/>
              <a:buNone/>
            </a:pPr>
            <a:r>
              <a:rPr lang="bg-BG" sz="3200"/>
              <a:t>Програмиране: Инсталиране на библиотеки</a:t>
            </a:r>
            <a:endParaRPr sz="3200"/>
          </a:p>
        </p:txBody>
      </p:sp>
      <p:sp>
        <p:nvSpPr>
          <p:cNvPr id="503" name="Google Shape;503;g2b8d2ede415_0_23"/>
          <p:cNvSpPr txBox="1">
            <a:spLocks noGrp="1"/>
          </p:cNvSpPr>
          <p:nvPr>
            <p:ph type="body" idx="1"/>
          </p:nvPr>
        </p:nvSpPr>
        <p:spPr>
          <a:xfrm>
            <a:off x="239100" y="1265950"/>
            <a:ext cx="62430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bg-BG" sz="1979"/>
              <a:t>Някои среди за програмиране изискват библиотеките, които ще се използват, да се инсталират предварително</a:t>
            </a:r>
            <a:endParaRPr sz="1979"/>
          </a:p>
        </p:txBody>
      </p:sp>
      <p:pic>
        <p:nvPicPr>
          <p:cNvPr id="504" name="Google Shape;504;g2b8d2ede415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100" y="2555650"/>
            <a:ext cx="6242924" cy="396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g2b8d2ede415_0_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5665" y="2555650"/>
            <a:ext cx="3760724" cy="3243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g2b8d2ede415_0_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11936" y="3786859"/>
            <a:ext cx="3340815" cy="2881066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g2b8d2ede415_0_23"/>
          <p:cNvSpPr txBox="1">
            <a:spLocks noGrp="1"/>
          </p:cNvSpPr>
          <p:nvPr>
            <p:ph type="body" idx="1"/>
          </p:nvPr>
        </p:nvSpPr>
        <p:spPr>
          <a:xfrm>
            <a:off x="6805650" y="1265950"/>
            <a:ext cx="5058900" cy="7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bg-BG" sz="2180"/>
              <a:t>Инсталиране на библиотека в </a:t>
            </a:r>
            <a:endParaRPr sz="218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bg-BG" sz="2180" b="1"/>
              <a:t>Code with Mu</a:t>
            </a:r>
            <a:endParaRPr sz="2180" b="1"/>
          </a:p>
        </p:txBody>
      </p:sp>
      <p:sp>
        <p:nvSpPr>
          <p:cNvPr id="508" name="Google Shape;508;g2b8d2ede415_0_23"/>
          <p:cNvSpPr/>
          <p:nvPr/>
        </p:nvSpPr>
        <p:spPr>
          <a:xfrm>
            <a:off x="5252100" y="6002675"/>
            <a:ext cx="1451400" cy="589800"/>
          </a:xfrm>
          <a:prstGeom prst="ellipse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9" name="Google Shape;509;g2b8d2ede415_0_23"/>
          <p:cNvCxnSpPr>
            <a:stCxn id="508" idx="7"/>
            <a:endCxn id="505" idx="1"/>
          </p:cNvCxnSpPr>
          <p:nvPr/>
        </p:nvCxnSpPr>
        <p:spPr>
          <a:xfrm rot="10800000" flipH="1">
            <a:off x="6490947" y="4177149"/>
            <a:ext cx="314700" cy="19119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10" name="Google Shape;510;g2b8d2ede415_0_23"/>
          <p:cNvCxnSpPr>
            <a:endCxn id="506" idx="0"/>
          </p:cNvCxnSpPr>
          <p:nvPr/>
        </p:nvCxnSpPr>
        <p:spPr>
          <a:xfrm>
            <a:off x="8477844" y="2888359"/>
            <a:ext cx="1504500" cy="8985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2b8d2ede415_0_83"/>
          <p:cNvSpPr txBox="1">
            <a:spLocks noGrp="1"/>
          </p:cNvSpPr>
          <p:nvPr>
            <p:ph type="title"/>
          </p:nvPr>
        </p:nvSpPr>
        <p:spPr>
          <a:xfrm>
            <a:off x="0" y="451201"/>
            <a:ext cx="11955600" cy="708300"/>
          </a:xfrm>
          <a:prstGeom prst="rect">
            <a:avLst/>
          </a:prstGeom>
          <a:solidFill>
            <a:srgbClr val="1F3D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Calibri"/>
              <a:buNone/>
            </a:pPr>
            <a:r>
              <a:rPr lang="bg-BG" sz="3200"/>
              <a:t>Някои полезни библиотеки</a:t>
            </a:r>
            <a:endParaRPr sz="3200" i="1"/>
          </a:p>
        </p:txBody>
      </p:sp>
      <p:sp>
        <p:nvSpPr>
          <p:cNvPr id="516" name="Google Shape;516;g2b8d2ede415_0_83"/>
          <p:cNvSpPr txBox="1">
            <a:spLocks noGrp="1"/>
          </p:cNvSpPr>
          <p:nvPr>
            <p:ph type="body" idx="1"/>
          </p:nvPr>
        </p:nvSpPr>
        <p:spPr>
          <a:xfrm>
            <a:off x="239100" y="1265950"/>
            <a:ext cx="4731000" cy="23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bg-BG" sz="1979" b="1">
                <a:solidFill>
                  <a:schemeClr val="accent5"/>
                </a:solidFill>
              </a:rPr>
              <a:t>NumPy (Numerical Python)</a:t>
            </a:r>
            <a:endParaRPr sz="1979" b="1">
              <a:solidFill>
                <a:schemeClr val="accent5"/>
              </a:solidFill>
            </a:endParaRPr>
          </a:p>
          <a:p>
            <a:pPr marL="457200" lvl="0" indent="-35433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80"/>
              <a:buChar char="•"/>
            </a:pPr>
            <a:r>
              <a:rPr lang="bg-BG" sz="1979"/>
              <a:t>Библиотека с отворен код за обработка на числова информация</a:t>
            </a:r>
            <a:endParaRPr sz="1979"/>
          </a:p>
          <a:p>
            <a:pPr marL="457200" lvl="0" indent="-35433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80"/>
              <a:buChar char="•"/>
            </a:pPr>
            <a:r>
              <a:rPr lang="bg-BG" sz="1979"/>
              <a:t>Работи с </a:t>
            </a:r>
            <a:r>
              <a:rPr lang="bg-BG" sz="1979" i="1"/>
              <a:t>масиви</a:t>
            </a:r>
            <a:r>
              <a:rPr lang="bg-BG" sz="1979"/>
              <a:t> от числови данни</a:t>
            </a:r>
            <a:endParaRPr sz="1979"/>
          </a:p>
          <a:p>
            <a:pPr marL="457200" lvl="0" indent="-35433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80"/>
              <a:buChar char="•"/>
            </a:pPr>
            <a:r>
              <a:rPr lang="bg-BG" sz="1979"/>
              <a:t>Използва се в Науката за данните (Data Science)</a:t>
            </a:r>
            <a:endParaRPr sz="1979"/>
          </a:p>
        </p:txBody>
      </p:sp>
      <p:sp>
        <p:nvSpPr>
          <p:cNvPr id="517" name="Google Shape;517;g2b8d2ede415_0_83"/>
          <p:cNvSpPr txBox="1">
            <a:spLocks noGrp="1"/>
          </p:cNvSpPr>
          <p:nvPr>
            <p:ph type="body" idx="1"/>
          </p:nvPr>
        </p:nvSpPr>
        <p:spPr>
          <a:xfrm>
            <a:off x="6151875" y="1265950"/>
            <a:ext cx="4731000" cy="23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bg-BG" sz="1979" b="1">
                <a:solidFill>
                  <a:schemeClr val="accent5"/>
                </a:solidFill>
              </a:rPr>
              <a:t>Matplotlib</a:t>
            </a:r>
            <a:endParaRPr sz="1979" b="1">
              <a:solidFill>
                <a:schemeClr val="accent5"/>
              </a:solidFill>
            </a:endParaRPr>
          </a:p>
          <a:p>
            <a:pPr marL="457200" lvl="0" indent="-35433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80"/>
              <a:buChar char="•"/>
            </a:pPr>
            <a:r>
              <a:rPr lang="bg-BG" sz="1979"/>
              <a:t>Библиотека с отворен код за изчертаване на графики с високо качество</a:t>
            </a:r>
            <a:endParaRPr sz="1979"/>
          </a:p>
          <a:p>
            <a:pPr marL="457200" lvl="0" indent="-35433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80"/>
              <a:buChar char="•"/>
            </a:pPr>
            <a:r>
              <a:rPr lang="bg-BG" sz="1979"/>
              <a:t>Работи с </a:t>
            </a:r>
            <a:r>
              <a:rPr lang="bg-BG" sz="1979" i="1"/>
              <a:t>масиви</a:t>
            </a:r>
            <a:r>
              <a:rPr lang="bg-BG" sz="1979"/>
              <a:t> от числови данни</a:t>
            </a:r>
            <a:endParaRPr sz="1979"/>
          </a:p>
          <a:p>
            <a:pPr marL="457200" lvl="0" indent="-35433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80"/>
              <a:buChar char="•"/>
            </a:pPr>
            <a:r>
              <a:rPr lang="bg-BG" sz="1979"/>
              <a:t>Използва се за визуализация на данни</a:t>
            </a:r>
            <a:endParaRPr sz="1979"/>
          </a:p>
        </p:txBody>
      </p:sp>
      <p:pic>
        <p:nvPicPr>
          <p:cNvPr id="518" name="Google Shape;518;g2b8d2ede415_0_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100" y="4779225"/>
            <a:ext cx="3609975" cy="193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g2b8d2ede415_0_83"/>
          <p:cNvSpPr txBox="1"/>
          <p:nvPr/>
        </p:nvSpPr>
        <p:spPr>
          <a:xfrm>
            <a:off x="283225" y="4006975"/>
            <a:ext cx="4686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</a:t>
            </a:r>
            <a:r>
              <a:rPr lang="bg-BG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Разместване на числа по случаен начин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g2b8d2ede415_0_83"/>
          <p:cNvSpPr txBox="1"/>
          <p:nvPr/>
        </p:nvSpPr>
        <p:spPr>
          <a:xfrm>
            <a:off x="3311075" y="6312600"/>
            <a:ext cx="112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>
                <a:solidFill>
                  <a:schemeClr val="accent2"/>
                </a:solidFill>
              </a:rPr>
              <a:t>[3 2 4 5 1]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21" name="Google Shape;521;g2b8d2ede415_0_83"/>
          <p:cNvSpPr txBox="1"/>
          <p:nvPr/>
        </p:nvSpPr>
        <p:spPr>
          <a:xfrm>
            <a:off x="438450" y="34575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u="sng">
                <a:solidFill>
                  <a:schemeClr val="hlink"/>
                </a:solidFill>
                <a:hlinkClick r:id="rId4"/>
              </a:rPr>
              <a:t>https://numpy.org/</a:t>
            </a:r>
            <a:r>
              <a:rPr lang="bg-BG"/>
              <a:t> </a:t>
            </a:r>
            <a:endParaRPr/>
          </a:p>
        </p:txBody>
      </p:sp>
      <p:pic>
        <p:nvPicPr>
          <p:cNvPr id="522" name="Google Shape;522;g2b8d2ede415_0_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51875" y="4722075"/>
            <a:ext cx="3667125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g2b8d2ede415_0_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971400" y="5048225"/>
            <a:ext cx="2068201" cy="1664568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g2b8d2ede415_0_83"/>
          <p:cNvSpPr txBox="1"/>
          <p:nvPr/>
        </p:nvSpPr>
        <p:spPr>
          <a:xfrm>
            <a:off x="6151875" y="4006975"/>
            <a:ext cx="4686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</a:t>
            </a:r>
            <a:r>
              <a:rPr lang="bg-BG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Изчертаване на отсечка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g2b8d2ede415_0_83"/>
          <p:cNvSpPr/>
          <p:nvPr/>
        </p:nvSpPr>
        <p:spPr>
          <a:xfrm>
            <a:off x="9965650" y="3598750"/>
            <a:ext cx="1883700" cy="1043400"/>
          </a:xfrm>
          <a:prstGeom prst="wedgeRoundRectCallout">
            <a:avLst>
              <a:gd name="adj1" fmla="val -54576"/>
              <a:gd name="adj2" fmla="val 61754"/>
              <a:gd name="adj3" fmla="val 0"/>
            </a:avLst>
          </a:prstGeom>
          <a:solidFill>
            <a:srgbClr val="E9EFF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>
                <a:latin typeface="Calibri"/>
                <a:ea typeface="Calibri"/>
                <a:cs typeface="Calibri"/>
                <a:sym typeface="Calibri"/>
              </a:rPr>
              <a:t>С ключова дума </a:t>
            </a:r>
            <a:r>
              <a:rPr lang="bg-BG" b="1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as </a:t>
            </a:r>
            <a:r>
              <a:rPr lang="bg-BG">
                <a:latin typeface="Calibri"/>
                <a:ea typeface="Calibri"/>
                <a:cs typeface="Calibri"/>
                <a:sym typeface="Calibri"/>
              </a:rPr>
              <a:t>за задава </a:t>
            </a:r>
            <a:r>
              <a:rPr lang="bg-BG" i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псевдоним</a:t>
            </a:r>
            <a:r>
              <a:rPr lang="bg-B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>
                <a:latin typeface="Calibri"/>
                <a:ea typeface="Calibri"/>
                <a:cs typeface="Calibri"/>
                <a:sym typeface="Calibri"/>
              </a:rPr>
              <a:t>на модул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g2b8d2ede415_0_83"/>
          <p:cNvSpPr txBox="1"/>
          <p:nvPr/>
        </p:nvSpPr>
        <p:spPr>
          <a:xfrm>
            <a:off x="6244175" y="35337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u="sng">
                <a:solidFill>
                  <a:schemeClr val="hlink"/>
                </a:solidFill>
                <a:hlinkClick r:id="rId7"/>
              </a:rPr>
              <a:t>https://matplotlib.org/</a:t>
            </a:r>
            <a:r>
              <a:rPr lang="bg-BG"/>
              <a:t>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2b8d2ede415_0_148"/>
          <p:cNvSpPr txBox="1">
            <a:spLocks noGrp="1"/>
          </p:cNvSpPr>
          <p:nvPr>
            <p:ph type="title"/>
          </p:nvPr>
        </p:nvSpPr>
        <p:spPr>
          <a:xfrm>
            <a:off x="0" y="451201"/>
            <a:ext cx="11955600" cy="708300"/>
          </a:xfrm>
          <a:prstGeom prst="rect">
            <a:avLst/>
          </a:prstGeom>
          <a:solidFill>
            <a:srgbClr val="1F3D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Calibri"/>
              <a:buNone/>
            </a:pPr>
            <a:r>
              <a:rPr lang="bg-BG" sz="3200"/>
              <a:t>Силата на библиотеките: работен пример</a:t>
            </a:r>
            <a:endParaRPr sz="3200" i="1"/>
          </a:p>
        </p:txBody>
      </p:sp>
      <p:pic>
        <p:nvPicPr>
          <p:cNvPr id="532" name="Google Shape;532;g2b8d2ede415_0_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025" y="1279575"/>
            <a:ext cx="2443435" cy="1197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g2b8d2ede415_0_1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6145" y="1279575"/>
            <a:ext cx="2902461" cy="1118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g2b8d2ede415_0_148"/>
          <p:cNvPicPr preferRelativeResize="0"/>
          <p:nvPr/>
        </p:nvPicPr>
        <p:blipFill rotWithShape="1">
          <a:blip r:embed="rId5">
            <a:alphaModFix/>
          </a:blip>
          <a:srcRect l="1516"/>
          <a:stretch/>
        </p:blipFill>
        <p:spPr>
          <a:xfrm>
            <a:off x="998037" y="2508909"/>
            <a:ext cx="4645788" cy="47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g2b8d2ede415_0_148"/>
          <p:cNvPicPr preferRelativeResize="0"/>
          <p:nvPr/>
        </p:nvPicPr>
        <p:blipFill rotWithShape="1">
          <a:blip r:embed="rId6">
            <a:alphaModFix/>
          </a:blip>
          <a:srcRect l="1438"/>
          <a:stretch/>
        </p:blipFill>
        <p:spPr>
          <a:xfrm>
            <a:off x="998044" y="3379845"/>
            <a:ext cx="4412998" cy="584434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g2b8d2ede415_0_148"/>
          <p:cNvSpPr/>
          <p:nvPr/>
        </p:nvSpPr>
        <p:spPr>
          <a:xfrm>
            <a:off x="4988974" y="3002350"/>
            <a:ext cx="318900" cy="37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BC28"/>
          </a:solidFill>
          <a:ln w="9525" cap="flat" cmpd="sng">
            <a:solidFill>
              <a:srgbClr val="F7A6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g2b8d2ede415_0_148"/>
          <p:cNvSpPr txBox="1"/>
          <p:nvPr/>
        </p:nvSpPr>
        <p:spPr>
          <a:xfrm>
            <a:off x="250142" y="2575013"/>
            <a:ext cx="922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b="1">
                <a:solidFill>
                  <a:srgbClr val="244B84"/>
                </a:solidFill>
                <a:latin typeface="Calibri"/>
                <a:ea typeface="Calibri"/>
                <a:cs typeface="Calibri"/>
                <a:sym typeface="Calibri"/>
              </a:rPr>
              <a:t>7. клас</a:t>
            </a:r>
            <a:endParaRPr b="1">
              <a:solidFill>
                <a:srgbClr val="244B8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g2b8d2ede415_0_148"/>
          <p:cNvSpPr txBox="1"/>
          <p:nvPr/>
        </p:nvSpPr>
        <p:spPr>
          <a:xfrm>
            <a:off x="250145" y="3441745"/>
            <a:ext cx="922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b="1">
                <a:solidFill>
                  <a:srgbClr val="244B84"/>
                </a:solidFill>
                <a:latin typeface="Calibri"/>
                <a:ea typeface="Calibri"/>
                <a:cs typeface="Calibri"/>
                <a:sym typeface="Calibri"/>
              </a:rPr>
              <a:t>8. клас</a:t>
            </a:r>
            <a:endParaRPr b="1">
              <a:solidFill>
                <a:srgbClr val="244B8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g2b8d2ede415_0_148"/>
          <p:cNvSpPr txBox="1"/>
          <p:nvPr/>
        </p:nvSpPr>
        <p:spPr>
          <a:xfrm>
            <a:off x="976925" y="3002480"/>
            <a:ext cx="3951000" cy="3645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Каква е най-голямата вероятност за валеж през периода?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g2b8d2ede415_0_148"/>
          <p:cNvSpPr txBox="1"/>
          <p:nvPr/>
        </p:nvSpPr>
        <p:spPr>
          <a:xfrm>
            <a:off x="976925" y="5250225"/>
            <a:ext cx="2376000" cy="8313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 се начертае диаграма на вероятностите за валеж през периода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g2b8d2ede415_0_148"/>
          <p:cNvSpPr txBox="1"/>
          <p:nvPr/>
        </p:nvSpPr>
        <p:spPr>
          <a:xfrm>
            <a:off x="250147" y="5381258"/>
            <a:ext cx="100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b="1">
                <a:solidFill>
                  <a:srgbClr val="244B84"/>
                </a:solidFill>
                <a:latin typeface="Calibri"/>
                <a:ea typeface="Calibri"/>
                <a:cs typeface="Calibri"/>
                <a:sym typeface="Calibri"/>
              </a:rPr>
              <a:t>9. клас</a:t>
            </a:r>
            <a:endParaRPr b="1">
              <a:solidFill>
                <a:srgbClr val="244B8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2" name="Google Shape;542;g2b8d2ede415_0_1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89725" y="3893333"/>
            <a:ext cx="3469725" cy="29647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3" name="Google Shape;543;g2b8d2ede415_0_148"/>
          <p:cNvGrpSpPr/>
          <p:nvPr/>
        </p:nvGrpSpPr>
        <p:grpSpPr>
          <a:xfrm>
            <a:off x="6982465" y="1279571"/>
            <a:ext cx="4973141" cy="3519407"/>
            <a:chOff x="6575575" y="1615450"/>
            <a:chExt cx="5476424" cy="3831690"/>
          </a:xfrm>
        </p:grpSpPr>
        <p:pic>
          <p:nvPicPr>
            <p:cNvPr id="544" name="Google Shape;544;g2b8d2ede415_0_14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627150" y="2641650"/>
              <a:ext cx="4822799" cy="2087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5" name="Google Shape;545;g2b8d2ede415_0_148"/>
            <p:cNvSpPr/>
            <p:nvPr/>
          </p:nvSpPr>
          <p:spPr>
            <a:xfrm>
              <a:off x="6627125" y="1615450"/>
              <a:ext cx="4822800" cy="708300"/>
            </a:xfrm>
            <a:prstGeom prst="wedgeRectCallout">
              <a:avLst>
                <a:gd name="adj1" fmla="val -13577"/>
                <a:gd name="adj2" fmla="val 95066"/>
              </a:avLst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b="1">
                  <a:latin typeface="Courier New"/>
                  <a:ea typeface="Courier New"/>
                  <a:cs typeface="Courier New"/>
                  <a:sym typeface="Courier New"/>
                </a:rPr>
                <a:t>pyplot </a:t>
              </a:r>
              <a:r>
                <a:rPr lang="bg-BG">
                  <a:latin typeface="Calibri"/>
                  <a:ea typeface="Calibri"/>
                  <a:cs typeface="Calibri"/>
                  <a:sym typeface="Calibri"/>
                </a:rPr>
                <a:t>- подмодул на библиотека Matplotlib за изчертаване на диаграми на Python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b="1">
                  <a:latin typeface="Courier New"/>
                  <a:ea typeface="Courier New"/>
                  <a:cs typeface="Courier New"/>
                  <a:sym typeface="Courier New"/>
                </a:rPr>
                <a:t>plt</a:t>
              </a:r>
              <a:r>
                <a:rPr lang="bg-BG">
                  <a:latin typeface="Calibri"/>
                  <a:ea typeface="Calibri"/>
                  <a:cs typeface="Calibri"/>
                  <a:sym typeface="Calibri"/>
                </a:rPr>
                <a:t> и </a:t>
              </a:r>
              <a:r>
                <a:rPr lang="bg-BG" b="1">
                  <a:latin typeface="Courier New"/>
                  <a:ea typeface="Courier New"/>
                  <a:cs typeface="Courier New"/>
                  <a:sym typeface="Courier New"/>
                </a:rPr>
                <a:t>np</a:t>
              </a:r>
              <a:r>
                <a:rPr lang="bg-BG">
                  <a:latin typeface="Calibri"/>
                  <a:ea typeface="Calibri"/>
                  <a:cs typeface="Calibri"/>
                  <a:sym typeface="Calibri"/>
                </a:rPr>
                <a:t> - псевдоними на използваните библиотеки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g2b8d2ede415_0_148"/>
            <p:cNvSpPr/>
            <p:nvPr/>
          </p:nvSpPr>
          <p:spPr>
            <a:xfrm>
              <a:off x="9642238" y="3472341"/>
              <a:ext cx="2313300" cy="708300"/>
            </a:xfrm>
            <a:prstGeom prst="wedgeRectCallout">
              <a:avLst>
                <a:gd name="adj1" fmla="val -72958"/>
                <a:gd name="adj2" fmla="val 3042"/>
              </a:avLst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>
                  <a:latin typeface="Calibri"/>
                  <a:ea typeface="Calibri"/>
                  <a:cs typeface="Calibri"/>
                  <a:sym typeface="Calibri"/>
                </a:rPr>
                <a:t>Преобразуване на списъците в масиви чрез библиотека </a:t>
              </a:r>
              <a:r>
                <a:rPr lang="bg-BG" b="1">
                  <a:latin typeface="Courier New"/>
                  <a:ea typeface="Courier New"/>
                  <a:cs typeface="Courier New"/>
                  <a:sym typeface="Courier New"/>
                </a:rPr>
                <a:t>numpy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g2b8d2ede415_0_148"/>
            <p:cNvSpPr/>
            <p:nvPr/>
          </p:nvSpPr>
          <p:spPr>
            <a:xfrm>
              <a:off x="9268599" y="4533040"/>
              <a:ext cx="2783400" cy="914100"/>
            </a:xfrm>
            <a:prstGeom prst="wedgeRectCallout">
              <a:avLst>
                <a:gd name="adj1" fmla="val -73306"/>
                <a:gd name="adj2" fmla="val -48488"/>
              </a:avLst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>
                  <a:latin typeface="Calibri"/>
                  <a:ea typeface="Calibri"/>
                  <a:cs typeface="Calibri"/>
                  <a:sym typeface="Calibri"/>
                </a:rPr>
                <a:t>Създаване на диаграма с абсциса - датите,  ордината - вероятността за валежи маркери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g2b8d2ede415_0_148"/>
            <p:cNvSpPr/>
            <p:nvPr/>
          </p:nvSpPr>
          <p:spPr>
            <a:xfrm>
              <a:off x="6575575" y="5046676"/>
              <a:ext cx="2625000" cy="400200"/>
            </a:xfrm>
            <a:prstGeom prst="wedgeRectCallout">
              <a:avLst>
                <a:gd name="adj1" fmla="val -17058"/>
                <a:gd name="adj2" fmla="val -90380"/>
              </a:avLst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>
                  <a:latin typeface="Calibri"/>
                  <a:ea typeface="Calibri"/>
                  <a:cs typeface="Calibri"/>
                  <a:sym typeface="Calibri"/>
                </a:rPr>
                <a:t>Показване на диаграмата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2b8d2ede415_0_5"/>
          <p:cNvSpPr txBox="1">
            <a:spLocks noGrp="1"/>
          </p:cNvSpPr>
          <p:nvPr>
            <p:ph type="title"/>
          </p:nvPr>
        </p:nvSpPr>
        <p:spPr>
          <a:xfrm>
            <a:off x="0" y="2822285"/>
            <a:ext cx="11451300" cy="2540700"/>
          </a:xfrm>
          <a:prstGeom prst="rect">
            <a:avLst/>
          </a:prstGeom>
          <a:solidFill>
            <a:srgbClr val="1F3D7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6000"/>
              <a:buFont typeface="Calibri"/>
              <a:buNone/>
            </a:pPr>
            <a:r>
              <a:rPr lang="bg-BG" sz="6000"/>
              <a:t>10. клас</a:t>
            </a:r>
            <a:endParaRPr sz="6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2b8d2ede415_0_18"/>
          <p:cNvSpPr txBox="1">
            <a:spLocks noGrp="1"/>
          </p:cNvSpPr>
          <p:nvPr>
            <p:ph type="title"/>
          </p:nvPr>
        </p:nvSpPr>
        <p:spPr>
          <a:xfrm>
            <a:off x="0" y="451201"/>
            <a:ext cx="11955600" cy="708300"/>
          </a:xfrm>
          <a:prstGeom prst="rect">
            <a:avLst/>
          </a:prstGeom>
          <a:solidFill>
            <a:srgbClr val="1F3D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Calibri"/>
              <a:buNone/>
            </a:pPr>
            <a:r>
              <a:rPr lang="bg-BG" sz="3200"/>
              <a:t>Програмиране: Обработка на големи обеми от данни с Python</a:t>
            </a:r>
            <a:endParaRPr sz="3200"/>
          </a:p>
        </p:txBody>
      </p:sp>
      <p:sp>
        <p:nvSpPr>
          <p:cNvPr id="560" name="Google Shape;560;g2b8d2ede415_0_18"/>
          <p:cNvSpPr txBox="1">
            <a:spLocks noGrp="1"/>
          </p:cNvSpPr>
          <p:nvPr>
            <p:ph type="body" idx="1"/>
          </p:nvPr>
        </p:nvSpPr>
        <p:spPr>
          <a:xfrm>
            <a:off x="215010" y="1570750"/>
            <a:ext cx="4096500" cy="34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bg-BG">
                <a:solidFill>
                  <a:schemeClr val="dk2"/>
                </a:solidFill>
              </a:rPr>
              <a:t>Библиотека </a:t>
            </a:r>
            <a:r>
              <a:rPr lang="bg-BG" b="1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pandas</a:t>
            </a:r>
            <a:endParaRPr b="1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bg-BG" sz="2400">
                <a:solidFill>
                  <a:schemeClr val="dk2"/>
                </a:solidFill>
              </a:rPr>
              <a:t>Позволява обработка на CSV, Excel и други файлове със структурирани данни</a:t>
            </a:r>
            <a:endParaRPr sz="2400">
              <a:solidFill>
                <a:schemeClr val="dk2"/>
              </a:solidFill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bg-BG" sz="2400">
                <a:solidFill>
                  <a:schemeClr val="dk2"/>
                </a:solidFill>
              </a:rPr>
              <a:t>Работи с таблици, наречени DataFrames</a:t>
            </a:r>
            <a:endParaRPr sz="2400">
              <a:solidFill>
                <a:schemeClr val="dk2"/>
              </a:solidFill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bg-BG" sz="2400">
                <a:solidFill>
                  <a:schemeClr val="dk2"/>
                </a:solidFill>
              </a:rPr>
              <a:t>Всяка колона от таблицата е серия (Series) и може да се обработва като отделна структура от данни</a:t>
            </a:r>
            <a:endParaRPr sz="2400">
              <a:solidFill>
                <a:schemeClr val="dk2"/>
              </a:solidFill>
            </a:endParaRPr>
          </a:p>
        </p:txBody>
      </p:sp>
      <p:pic>
        <p:nvPicPr>
          <p:cNvPr id="561" name="Google Shape;561;g2b8d2ede415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3910" y="1616701"/>
            <a:ext cx="5457825" cy="356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g2b8d2ede415_0_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4135" y="1915188"/>
            <a:ext cx="1965465" cy="2783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3" name="Google Shape;563;g2b8d2ede415_0_18"/>
          <p:cNvCxnSpPr/>
          <p:nvPr/>
        </p:nvCxnSpPr>
        <p:spPr>
          <a:xfrm rot="10800000" flipH="1">
            <a:off x="8175775" y="4623775"/>
            <a:ext cx="3303600" cy="530400"/>
          </a:xfrm>
          <a:prstGeom prst="bentConnector3">
            <a:avLst>
              <a:gd name="adj1" fmla="val 10036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564" name="Google Shape;564;g2b8d2ede415_0_18"/>
          <p:cNvGrpSpPr/>
          <p:nvPr/>
        </p:nvGrpSpPr>
        <p:grpSpPr>
          <a:xfrm>
            <a:off x="5692050" y="4698825"/>
            <a:ext cx="4951200" cy="660300"/>
            <a:chOff x="5692050" y="4394025"/>
            <a:chExt cx="4951200" cy="660300"/>
          </a:xfrm>
        </p:grpSpPr>
        <p:cxnSp>
          <p:nvCxnSpPr>
            <p:cNvPr id="565" name="Google Shape;565;g2b8d2ede415_0_18"/>
            <p:cNvCxnSpPr/>
            <p:nvPr/>
          </p:nvCxnSpPr>
          <p:spPr>
            <a:xfrm rot="10800000" flipH="1">
              <a:off x="5692050" y="4394025"/>
              <a:ext cx="4951200" cy="660300"/>
            </a:xfrm>
            <a:prstGeom prst="bentConnector3">
              <a:avLst>
                <a:gd name="adj1" fmla="val 10008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66" name="Google Shape;566;g2b8d2ede415_0_18"/>
            <p:cNvCxnSpPr/>
            <p:nvPr/>
          </p:nvCxnSpPr>
          <p:spPr>
            <a:xfrm>
              <a:off x="5704175" y="4535875"/>
              <a:ext cx="0" cy="518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2b8d2ede415_0_186"/>
          <p:cNvSpPr txBox="1">
            <a:spLocks noGrp="1"/>
          </p:cNvSpPr>
          <p:nvPr>
            <p:ph type="title"/>
          </p:nvPr>
        </p:nvSpPr>
        <p:spPr>
          <a:xfrm>
            <a:off x="0" y="451201"/>
            <a:ext cx="11955600" cy="708300"/>
          </a:xfrm>
          <a:prstGeom prst="rect">
            <a:avLst/>
          </a:prstGeom>
          <a:solidFill>
            <a:srgbClr val="1F3D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Calibri"/>
              <a:buNone/>
            </a:pPr>
            <a:r>
              <a:rPr lang="bg-BG" sz="3200"/>
              <a:t>Pandas</a:t>
            </a:r>
            <a:endParaRPr sz="3200"/>
          </a:p>
        </p:txBody>
      </p:sp>
      <p:sp>
        <p:nvSpPr>
          <p:cNvPr id="572" name="Google Shape;572;g2b8d2ede415_0_186"/>
          <p:cNvSpPr txBox="1"/>
          <p:nvPr/>
        </p:nvSpPr>
        <p:spPr>
          <a:xfrm>
            <a:off x="169975" y="1569850"/>
            <a:ext cx="4265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Четене на данни от файл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3" name="Google Shape;573;g2b8d2ede415_0_186"/>
          <p:cNvPicPr preferRelativeResize="0"/>
          <p:nvPr/>
        </p:nvPicPr>
        <p:blipFill rotWithShape="1">
          <a:blip r:embed="rId3">
            <a:alphaModFix/>
          </a:blip>
          <a:srcRect l="1797"/>
          <a:stretch/>
        </p:blipFill>
        <p:spPr>
          <a:xfrm>
            <a:off x="170050" y="2393325"/>
            <a:ext cx="4265551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g2b8d2ede415_0_1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050" y="4084800"/>
            <a:ext cx="3571875" cy="20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g2b8d2ede415_0_186"/>
          <p:cNvSpPr/>
          <p:nvPr/>
        </p:nvSpPr>
        <p:spPr>
          <a:xfrm>
            <a:off x="1761550" y="3675025"/>
            <a:ext cx="265200" cy="409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D92B"/>
          </a:solidFill>
          <a:ln w="9525" cap="flat" cmpd="sng">
            <a:solidFill>
              <a:srgbClr val="F7A6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g2b8d2ede415_0_186"/>
          <p:cNvSpPr txBox="1"/>
          <p:nvPr/>
        </p:nvSpPr>
        <p:spPr>
          <a:xfrm>
            <a:off x="4916100" y="2393325"/>
            <a:ext cx="7039500" cy="3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Възможности: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●"/>
            </a:pPr>
            <a:r>
              <a:rPr lang="bg-BG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Извеждане на обработени данни във файл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●"/>
            </a:pPr>
            <a:r>
              <a:rPr lang="bg-BG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Извличане на подмножество от колоните на таблицата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●"/>
            </a:pPr>
            <a:r>
              <a:rPr lang="bg-BG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Сортиране на таблицата по дадена колона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●"/>
            </a:pPr>
            <a:r>
              <a:rPr lang="bg-BG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Намиране на минимална, максимална и средна стойност на данните в колона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●"/>
            </a:pPr>
            <a:r>
              <a:rPr lang="bg-BG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g2b8d2ede415_0_186"/>
          <p:cNvSpPr txBox="1"/>
          <p:nvPr/>
        </p:nvSpPr>
        <p:spPr>
          <a:xfrm>
            <a:off x="5015700" y="57039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u="sng">
                <a:solidFill>
                  <a:schemeClr val="hlink"/>
                </a:solidFill>
                <a:hlinkClick r:id="rId5"/>
              </a:rPr>
              <a:t>https://pandas.pydata.org/</a:t>
            </a:r>
            <a:r>
              <a:rPr lang="bg-BG"/>
              <a:t>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"/>
          <p:cNvSpPr txBox="1">
            <a:spLocks noGrp="1"/>
          </p:cNvSpPr>
          <p:nvPr>
            <p:ph type="title"/>
          </p:nvPr>
        </p:nvSpPr>
        <p:spPr>
          <a:xfrm>
            <a:off x="0" y="2822285"/>
            <a:ext cx="11451265" cy="2540634"/>
          </a:xfrm>
          <a:prstGeom prst="rect">
            <a:avLst/>
          </a:prstGeom>
          <a:solidFill>
            <a:srgbClr val="1F3D7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Calibri"/>
              <a:buNone/>
            </a:pPr>
            <a:r>
              <a:rPr lang="bg-BG" sz="6000"/>
              <a:t>Дигитални компетентности – актуализация на рамката: DigComp 2.2.</a:t>
            </a:r>
            <a:endParaRPr sz="6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2b8d2ede415_0_38"/>
          <p:cNvSpPr txBox="1">
            <a:spLocks noGrp="1"/>
          </p:cNvSpPr>
          <p:nvPr>
            <p:ph type="title"/>
          </p:nvPr>
        </p:nvSpPr>
        <p:spPr>
          <a:xfrm>
            <a:off x="0" y="451201"/>
            <a:ext cx="11955600" cy="708300"/>
          </a:xfrm>
          <a:prstGeom prst="rect">
            <a:avLst/>
          </a:prstGeom>
          <a:solidFill>
            <a:srgbClr val="1F3D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Calibri"/>
              <a:buNone/>
            </a:pPr>
            <a:r>
              <a:rPr lang="bg-BG" sz="3200"/>
              <a:t>Източници на набори от данни</a:t>
            </a:r>
            <a:endParaRPr sz="3200"/>
          </a:p>
        </p:txBody>
      </p:sp>
      <p:sp>
        <p:nvSpPr>
          <p:cNvPr id="583" name="Google Shape;583;g2b8d2ede415_0_38"/>
          <p:cNvSpPr txBox="1">
            <a:spLocks noGrp="1"/>
          </p:cNvSpPr>
          <p:nvPr>
            <p:ph type="body" idx="1"/>
          </p:nvPr>
        </p:nvSpPr>
        <p:spPr>
          <a:xfrm>
            <a:off x="209625" y="6246421"/>
            <a:ext cx="8136900" cy="51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bg-BG" b="1" dirty="0">
                <a:solidFill>
                  <a:srgbClr val="FF0000"/>
                </a:solidFill>
              </a:rPr>
              <a:t>Внимание! Не забравяйте за правата за ползване!</a:t>
            </a:r>
            <a:endParaRPr b="1" dirty="0">
              <a:solidFill>
                <a:srgbClr val="FF0000"/>
              </a:solidFill>
            </a:endParaRPr>
          </a:p>
        </p:txBody>
      </p:sp>
      <p:pic>
        <p:nvPicPr>
          <p:cNvPr id="584" name="Google Shape;584;g2b8d2ede415_0_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27945">
            <a:off x="8567773" y="1435926"/>
            <a:ext cx="3171825" cy="1400175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g2b8d2ede415_0_38"/>
          <p:cNvSpPr txBox="1">
            <a:spLocks noGrp="1"/>
          </p:cNvSpPr>
          <p:nvPr>
            <p:ph type="body" idx="1"/>
          </p:nvPr>
        </p:nvSpPr>
        <p:spPr>
          <a:xfrm>
            <a:off x="209625" y="1565200"/>
            <a:ext cx="6850800" cy="32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indent="-457200"/>
            <a:r>
              <a:rPr lang="bg-BG" b="1" dirty="0" err="1">
                <a:solidFill>
                  <a:schemeClr val="accent5"/>
                </a:solidFill>
              </a:rPr>
              <a:t>Kaggle</a:t>
            </a:r>
            <a:r>
              <a:rPr lang="bg-BG" dirty="0"/>
              <a:t> - онлайн платформа за състезания за анализ на данни и споделяне на големи набори от данни: </a:t>
            </a:r>
            <a:r>
              <a:rPr lang="en-US" dirty="0">
                <a:hlinkClick r:id="rId4"/>
              </a:rPr>
              <a:t>https://www.kaggle.com/</a:t>
            </a:r>
            <a:endParaRPr dirty="0"/>
          </a:p>
          <a:p>
            <a:pPr indent="-457200"/>
            <a:r>
              <a:rPr lang="bg-BG" b="1" dirty="0"/>
              <a:t>Национален статистически институт</a:t>
            </a:r>
            <a:r>
              <a:rPr lang="bg-BG" dirty="0"/>
              <a:t>: </a:t>
            </a:r>
            <a:r>
              <a:rPr lang="en-US" dirty="0">
                <a:hlinkClick r:id="rId5"/>
              </a:rPr>
              <a:t>https://nsi.bg/</a:t>
            </a:r>
            <a:endParaRPr dirty="0"/>
          </a:p>
          <a:p>
            <a:pPr indent="-457200"/>
            <a:r>
              <a:rPr lang="bg-BG" b="1" dirty="0" err="1"/>
              <a:t>Eurostat</a:t>
            </a:r>
            <a:r>
              <a:rPr lang="bg-BG" dirty="0"/>
              <a:t>: </a:t>
            </a:r>
            <a:r>
              <a:rPr lang="en-US" dirty="0">
                <a:hlinkClick r:id="rId6"/>
              </a:rPr>
              <a:t>https://ec.europa.eu/eurostat/data/database</a:t>
            </a:r>
            <a:r>
              <a:rPr lang="bg-BG" dirty="0"/>
              <a:t> </a:t>
            </a:r>
            <a:endParaRPr dirty="0"/>
          </a:p>
          <a:p>
            <a:pPr indent="-457200"/>
            <a:r>
              <a:rPr lang="bg-BG" b="1" dirty="0"/>
              <a:t>Портал за отворени данни</a:t>
            </a:r>
            <a:r>
              <a:rPr lang="bg-BG" dirty="0"/>
              <a:t>: </a:t>
            </a:r>
            <a:r>
              <a:rPr lang="en-US" dirty="0">
                <a:hlinkClick r:id="rId7"/>
              </a:rPr>
              <a:t>https://data.egov.bg/</a:t>
            </a:r>
            <a:r>
              <a:rPr lang="bg-BG" dirty="0"/>
              <a:t>  </a:t>
            </a:r>
            <a:endParaRPr dirty="0"/>
          </a:p>
        </p:txBody>
      </p:sp>
      <p:pic>
        <p:nvPicPr>
          <p:cNvPr id="586" name="Google Shape;586;g2b8d2ede415_0_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481286">
            <a:off x="7988575" y="4050482"/>
            <a:ext cx="3048000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g2b8d2ede415_0_3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1045309">
            <a:off x="7615450" y="2812713"/>
            <a:ext cx="1133475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g2b8d2ede415_0_3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642537">
            <a:off x="8714950" y="4855932"/>
            <a:ext cx="1800225" cy="11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Google Shape;593;g2b8d2ede415_0_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00" y="1249175"/>
            <a:ext cx="4455624" cy="2476524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g2b8d2ede415_0_198"/>
          <p:cNvSpPr txBox="1">
            <a:spLocks noGrp="1"/>
          </p:cNvSpPr>
          <p:nvPr>
            <p:ph type="title"/>
          </p:nvPr>
        </p:nvSpPr>
        <p:spPr>
          <a:xfrm>
            <a:off x="0" y="451201"/>
            <a:ext cx="11955600" cy="708300"/>
          </a:xfrm>
          <a:prstGeom prst="rect">
            <a:avLst/>
          </a:prstGeom>
          <a:solidFill>
            <a:srgbClr val="1F3D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Calibri"/>
              <a:buNone/>
            </a:pPr>
            <a:r>
              <a:rPr lang="bg-BG" sz="3200"/>
              <a:t>Пример: Цени на домати</a:t>
            </a:r>
            <a:endParaRPr sz="3200"/>
          </a:p>
        </p:txBody>
      </p:sp>
      <p:sp>
        <p:nvSpPr>
          <p:cNvPr id="595" name="Google Shape;595;g2b8d2ede415_0_198"/>
          <p:cNvSpPr txBox="1"/>
          <p:nvPr/>
        </p:nvSpPr>
        <p:spPr>
          <a:xfrm>
            <a:off x="7685700" y="31500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g2b8d2ede415_0_198"/>
          <p:cNvSpPr txBox="1"/>
          <p:nvPr/>
        </p:nvSpPr>
        <p:spPr>
          <a:xfrm>
            <a:off x="132700" y="5908775"/>
            <a:ext cx="6882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Данни - Цени на плодове и зеленчуци в България, автор: Nikola Bozhinov https://www.kaggle.com/datasets/vislupus/vegetable-and-fruit-prices</a:t>
            </a:r>
            <a:endParaRPr sz="1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g2b8d2ede415_0_198"/>
          <p:cNvSpPr/>
          <p:nvPr/>
        </p:nvSpPr>
        <p:spPr>
          <a:xfrm>
            <a:off x="4503025" y="1298950"/>
            <a:ext cx="2414100" cy="614158"/>
          </a:xfrm>
          <a:prstGeom prst="wedgeRectCallout">
            <a:avLst>
              <a:gd name="adj1" fmla="val -64040"/>
              <a:gd name="adj2" fmla="val 24288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>
                <a:latin typeface="Calibri"/>
                <a:ea typeface="Calibri"/>
                <a:cs typeface="Calibri"/>
                <a:sym typeface="Calibri"/>
              </a:rPr>
              <a:t>Въвеждане на необходимите  допълнителни библиотеки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g2b8d2ede415_0_198"/>
          <p:cNvSpPr/>
          <p:nvPr/>
        </p:nvSpPr>
        <p:spPr>
          <a:xfrm>
            <a:off x="4714550" y="2062250"/>
            <a:ext cx="2414100" cy="533700"/>
          </a:xfrm>
          <a:prstGeom prst="wedgeRectCallout">
            <a:avLst>
              <a:gd name="adj1" fmla="val -72232"/>
              <a:gd name="adj2" fmla="val -8076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>
                <a:latin typeface="Calibri"/>
                <a:ea typeface="Calibri"/>
                <a:cs typeface="Calibri"/>
                <a:sym typeface="Calibri"/>
              </a:rPr>
              <a:t>Прочитане на данни от файл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g2b8d2ede415_0_198"/>
          <p:cNvSpPr/>
          <p:nvPr/>
        </p:nvSpPr>
        <p:spPr>
          <a:xfrm>
            <a:off x="3093950" y="2763325"/>
            <a:ext cx="2414100" cy="455700"/>
          </a:xfrm>
          <a:prstGeom prst="wedgeRectCallout">
            <a:avLst>
              <a:gd name="adj1" fmla="val -69182"/>
              <a:gd name="adj2" fmla="val -3390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>
                <a:latin typeface="Calibri"/>
                <a:ea typeface="Calibri"/>
                <a:cs typeface="Calibri"/>
                <a:sym typeface="Calibri"/>
              </a:rPr>
              <a:t>Дескриптивна статистика за всички данни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g2b8d2ede415_0_198"/>
          <p:cNvSpPr/>
          <p:nvPr/>
        </p:nvSpPr>
        <p:spPr>
          <a:xfrm>
            <a:off x="2236750" y="3899475"/>
            <a:ext cx="2414100" cy="455700"/>
          </a:xfrm>
          <a:prstGeom prst="wedgeRectCallout">
            <a:avLst>
              <a:gd name="adj1" fmla="val -40203"/>
              <a:gd name="adj2" fmla="val -99704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>
                <a:latin typeface="Calibri"/>
                <a:ea typeface="Calibri"/>
                <a:cs typeface="Calibri"/>
                <a:sym typeface="Calibri"/>
              </a:rPr>
              <a:t>Дескриптивна статистика за една колона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1" name="Google Shape;601;g2b8d2ede415_0_1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6525" y="3622688"/>
            <a:ext cx="2657099" cy="169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g2b8d2ede415_0_1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2700" y="4242852"/>
            <a:ext cx="2003400" cy="1696425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g2b8d2ede415_0_198"/>
          <p:cNvSpPr/>
          <p:nvPr/>
        </p:nvSpPr>
        <p:spPr>
          <a:xfrm>
            <a:off x="5537650" y="2907904"/>
            <a:ext cx="965674" cy="708009"/>
          </a:xfrm>
          <a:custGeom>
            <a:avLst/>
            <a:gdLst/>
            <a:ahLst/>
            <a:cxnLst/>
            <a:rect l="l" t="t" r="r" b="b"/>
            <a:pathLst>
              <a:path w="44537" h="16114" extrusionOk="0">
                <a:moveTo>
                  <a:pt x="0" y="349"/>
                </a:moveTo>
                <a:cubicBezTo>
                  <a:pt x="5781" y="546"/>
                  <a:pt x="27261" y="-1096"/>
                  <a:pt x="34684" y="1531"/>
                </a:cubicBezTo>
                <a:cubicBezTo>
                  <a:pt x="42107" y="4159"/>
                  <a:pt x="42895" y="13684"/>
                  <a:pt x="44537" y="16114"/>
                </a:cubicBezTo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604" name="Google Shape;604;g2b8d2ede415_0_198"/>
          <p:cNvSpPr/>
          <p:nvPr/>
        </p:nvSpPr>
        <p:spPr>
          <a:xfrm rot="7511040">
            <a:off x="2115452" y="4577485"/>
            <a:ext cx="1113417" cy="402847"/>
          </a:xfrm>
          <a:custGeom>
            <a:avLst/>
            <a:gdLst/>
            <a:ahLst/>
            <a:cxnLst/>
            <a:rect l="l" t="t" r="r" b="b"/>
            <a:pathLst>
              <a:path w="44537" h="16114" extrusionOk="0">
                <a:moveTo>
                  <a:pt x="0" y="349"/>
                </a:moveTo>
                <a:cubicBezTo>
                  <a:pt x="5781" y="546"/>
                  <a:pt x="27261" y="-1096"/>
                  <a:pt x="34684" y="1531"/>
                </a:cubicBezTo>
                <a:cubicBezTo>
                  <a:pt x="42107" y="4159"/>
                  <a:pt x="42895" y="13684"/>
                  <a:pt x="44537" y="16114"/>
                </a:cubicBezTo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sp>
      <p:pic>
        <p:nvPicPr>
          <p:cNvPr id="605" name="Google Shape;605;g2b8d2ede415_0_19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99301" y="2161504"/>
            <a:ext cx="3881955" cy="708300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g2b8d2ede415_0_198"/>
          <p:cNvSpPr/>
          <p:nvPr/>
        </p:nvSpPr>
        <p:spPr>
          <a:xfrm>
            <a:off x="8271600" y="1347525"/>
            <a:ext cx="2003400" cy="533700"/>
          </a:xfrm>
          <a:prstGeom prst="wedgeRectCallout">
            <a:avLst>
              <a:gd name="adj1" fmla="val -21618"/>
              <a:gd name="adj2" fmla="val 85226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>
                <a:latin typeface="Calibri"/>
                <a:ea typeface="Calibri"/>
                <a:cs typeface="Calibri"/>
                <a:sym typeface="Calibri"/>
              </a:rPr>
              <a:t>Промяна на индекса на таблицата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g2b8d2ede415_0_198"/>
          <p:cNvSpPr/>
          <p:nvPr/>
        </p:nvSpPr>
        <p:spPr>
          <a:xfrm>
            <a:off x="8867150" y="2465550"/>
            <a:ext cx="2414100" cy="533700"/>
          </a:xfrm>
          <a:prstGeom prst="wedgeRectCallout">
            <a:avLst>
              <a:gd name="adj1" fmla="val -66297"/>
              <a:gd name="adj2" fmla="val -1717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>
                <a:latin typeface="Calibri"/>
                <a:ea typeface="Calibri"/>
                <a:cs typeface="Calibri"/>
                <a:sym typeface="Calibri"/>
              </a:rPr>
              <a:t>Създаване и показване на диаграма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8" name="Google Shape;608;g2b8d2ede415_0_19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99300" y="3150075"/>
            <a:ext cx="4724137" cy="275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g2b8d2ede415_0_198"/>
          <p:cNvSpPr/>
          <p:nvPr/>
        </p:nvSpPr>
        <p:spPr>
          <a:xfrm rot="2349255">
            <a:off x="11172318" y="2865604"/>
            <a:ext cx="415103" cy="487455"/>
          </a:xfrm>
          <a:custGeom>
            <a:avLst/>
            <a:gdLst/>
            <a:ahLst/>
            <a:cxnLst/>
            <a:rect l="l" t="t" r="r" b="b"/>
            <a:pathLst>
              <a:path w="44537" h="16114" extrusionOk="0">
                <a:moveTo>
                  <a:pt x="0" y="349"/>
                </a:moveTo>
                <a:cubicBezTo>
                  <a:pt x="5781" y="546"/>
                  <a:pt x="27261" y="-1096"/>
                  <a:pt x="34684" y="1531"/>
                </a:cubicBezTo>
                <a:cubicBezTo>
                  <a:pt x="42107" y="4159"/>
                  <a:pt x="42895" y="13684"/>
                  <a:pt x="44537" y="16114"/>
                </a:cubicBezTo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610" name="Google Shape;610;g2b8d2ede415_0_198"/>
          <p:cNvSpPr/>
          <p:nvPr/>
        </p:nvSpPr>
        <p:spPr>
          <a:xfrm>
            <a:off x="8133225" y="6139775"/>
            <a:ext cx="2414100" cy="533700"/>
          </a:xfrm>
          <a:prstGeom prst="wedgeRectCallout">
            <a:avLst>
              <a:gd name="adj1" fmla="val -38314"/>
              <a:gd name="adj2" fmla="val -83436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>
                <a:latin typeface="Calibri"/>
                <a:ea typeface="Calibri"/>
                <a:cs typeface="Calibri"/>
                <a:sym typeface="Calibri"/>
              </a:rPr>
              <a:t>Контроли за настройки на визуализацията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" name="Google Shape;615;g2b8d2ede415_0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89620">
            <a:off x="4534168" y="1167200"/>
            <a:ext cx="1920939" cy="841851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g2b8d2ede415_0_33"/>
          <p:cNvSpPr txBox="1">
            <a:spLocks noGrp="1"/>
          </p:cNvSpPr>
          <p:nvPr>
            <p:ph type="title"/>
          </p:nvPr>
        </p:nvSpPr>
        <p:spPr>
          <a:xfrm>
            <a:off x="0" y="451201"/>
            <a:ext cx="11955600" cy="708300"/>
          </a:xfrm>
          <a:prstGeom prst="rect">
            <a:avLst/>
          </a:prstGeom>
          <a:solidFill>
            <a:srgbClr val="1F3D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Calibri"/>
              <a:buNone/>
            </a:pPr>
            <a:r>
              <a:rPr lang="bg-BG" sz="3200"/>
              <a:t>Визуализация на данни в специализирани платформи</a:t>
            </a:r>
            <a:endParaRPr sz="3200"/>
          </a:p>
        </p:txBody>
      </p:sp>
      <p:sp>
        <p:nvSpPr>
          <p:cNvPr id="617" name="Google Shape;617;g2b8d2ede415_0_33"/>
          <p:cNvSpPr txBox="1">
            <a:spLocks noGrp="1"/>
          </p:cNvSpPr>
          <p:nvPr>
            <p:ph type="body" idx="1"/>
          </p:nvPr>
        </p:nvSpPr>
        <p:spPr>
          <a:xfrm>
            <a:off x="258725" y="1973725"/>
            <a:ext cx="4749300" cy="44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>
              <a:buNone/>
            </a:pPr>
            <a:r>
              <a:rPr lang="bg-BG" dirty="0"/>
              <a:t>Обработка на данни в платформи като CODAP</a:t>
            </a:r>
            <a:r>
              <a:rPr lang="en-US" dirty="0"/>
              <a:t> (</a:t>
            </a:r>
            <a:r>
              <a:rPr lang="en-US" dirty="0">
                <a:hlinkClick r:id="rId4"/>
              </a:rPr>
              <a:t>https://codap.concord.org/</a:t>
            </a:r>
            <a:r>
              <a:rPr lang="en-US" dirty="0"/>
              <a:t>)</a:t>
            </a:r>
            <a:r>
              <a:rPr lang="bg-BG" dirty="0"/>
              <a:t> или </a:t>
            </a:r>
            <a:r>
              <a:rPr lang="bg-BG" dirty="0" err="1"/>
              <a:t>Power</a:t>
            </a:r>
            <a:r>
              <a:rPr lang="bg-BG" dirty="0"/>
              <a:t> BI</a:t>
            </a:r>
            <a:r>
              <a:rPr lang="en-US" dirty="0"/>
              <a:t> (</a:t>
            </a:r>
            <a:r>
              <a:rPr lang="en-US" dirty="0">
                <a:hlinkClick r:id="rId5"/>
              </a:rPr>
              <a:t>https://www.powerbi.bg/</a:t>
            </a:r>
            <a:r>
              <a:rPr lang="en-US" dirty="0"/>
              <a:t>)</a:t>
            </a:r>
            <a:r>
              <a:rPr lang="bg-BG" dirty="0"/>
              <a:t> за откриване на зависимости между данните.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bg-BG" dirty="0"/>
              <a:t>Възможност за междупредметни връзки с математика, природни науки, география.</a:t>
            </a:r>
            <a:endParaRPr dirty="0"/>
          </a:p>
        </p:txBody>
      </p:sp>
      <p:pic>
        <p:nvPicPr>
          <p:cNvPr id="618" name="Google Shape;618;g2b8d2ede415_0_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09400" y="1826450"/>
            <a:ext cx="6573876" cy="461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2b8e9f57346_0_38"/>
          <p:cNvSpPr txBox="1">
            <a:spLocks noGrp="1"/>
          </p:cNvSpPr>
          <p:nvPr>
            <p:ph type="title"/>
          </p:nvPr>
        </p:nvSpPr>
        <p:spPr>
          <a:xfrm>
            <a:off x="0" y="451201"/>
            <a:ext cx="11955600" cy="708300"/>
          </a:xfrm>
          <a:prstGeom prst="rect">
            <a:avLst/>
          </a:prstGeom>
          <a:solidFill>
            <a:srgbClr val="1F3D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Calibri"/>
              <a:buNone/>
            </a:pPr>
            <a:r>
              <a:rPr lang="bg-BG" sz="3200"/>
              <a:t>Заявки към средства с изкуствен интелект</a:t>
            </a:r>
            <a:endParaRPr sz="3200"/>
          </a:p>
        </p:txBody>
      </p:sp>
      <p:sp>
        <p:nvSpPr>
          <p:cNvPr id="624" name="Google Shape;624;g2b8e9f57346_0_38"/>
          <p:cNvSpPr txBox="1">
            <a:spLocks noGrp="1"/>
          </p:cNvSpPr>
          <p:nvPr>
            <p:ph type="body" idx="1"/>
          </p:nvPr>
        </p:nvSpPr>
        <p:spPr>
          <a:xfrm>
            <a:off x="160525" y="1309875"/>
            <a:ext cx="5912100" cy="7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80"/>
              <a:buNone/>
            </a:pPr>
            <a:r>
              <a:rPr lang="bg-BG" sz="2225"/>
              <a:t>Вход: Напиши писмо до директора на училище за извиняване на отсъствие на ученик.</a:t>
            </a:r>
            <a:endParaRPr sz="2225"/>
          </a:p>
        </p:txBody>
      </p:sp>
      <p:pic>
        <p:nvPicPr>
          <p:cNvPr id="625" name="Google Shape;625;g2b8e9f57346_0_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000" y="2091626"/>
            <a:ext cx="4875875" cy="4624865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g2b8e9f57346_0_38"/>
          <p:cNvSpPr txBox="1">
            <a:spLocks noGrp="1"/>
          </p:cNvSpPr>
          <p:nvPr>
            <p:ph type="body" idx="1"/>
          </p:nvPr>
        </p:nvSpPr>
        <p:spPr>
          <a:xfrm>
            <a:off x="6227801" y="1309875"/>
            <a:ext cx="56787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170"/>
              <a:buNone/>
            </a:pPr>
            <a:r>
              <a:rPr lang="bg-BG" sz="2437"/>
              <a:t>Вход: Напиши писмо до директора на училище от името на родител за извиняване на отсъствие на ученик в рамките на 5 изречение.</a:t>
            </a:r>
            <a:endParaRPr sz="2437"/>
          </a:p>
        </p:txBody>
      </p:sp>
      <p:pic>
        <p:nvPicPr>
          <p:cNvPr id="627" name="Google Shape;627;g2b8e9f57346_0_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7788" y="2654250"/>
            <a:ext cx="5912175" cy="2880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8" name="Google Shape;628;g2b8e9f57346_0_38"/>
          <p:cNvGrpSpPr/>
          <p:nvPr/>
        </p:nvGrpSpPr>
        <p:grpSpPr>
          <a:xfrm>
            <a:off x="5185869" y="1763884"/>
            <a:ext cx="689693" cy="890369"/>
            <a:chOff x="3557100" y="3557100"/>
            <a:chExt cx="857400" cy="1106873"/>
          </a:xfrm>
        </p:grpSpPr>
        <p:sp>
          <p:nvSpPr>
            <p:cNvPr id="629" name="Google Shape;629;g2b8e9f57346_0_38"/>
            <p:cNvSpPr/>
            <p:nvPr/>
          </p:nvSpPr>
          <p:spPr>
            <a:xfrm>
              <a:off x="3557100" y="3557100"/>
              <a:ext cx="857400" cy="8574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g2b8e9f57346_0_38"/>
            <p:cNvSpPr/>
            <p:nvPr/>
          </p:nvSpPr>
          <p:spPr>
            <a:xfrm>
              <a:off x="3763150" y="3794375"/>
              <a:ext cx="115500" cy="1155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g2b8e9f57346_0_38"/>
            <p:cNvSpPr/>
            <p:nvPr/>
          </p:nvSpPr>
          <p:spPr>
            <a:xfrm>
              <a:off x="4071700" y="3794375"/>
              <a:ext cx="115500" cy="1155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g2b8e9f57346_0_38"/>
            <p:cNvSpPr/>
            <p:nvPr/>
          </p:nvSpPr>
          <p:spPr>
            <a:xfrm rot="-2839894">
              <a:off x="3748546" y="4057869"/>
              <a:ext cx="474508" cy="514408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8575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3" name="Google Shape;633;g2b8e9f57346_0_38"/>
          <p:cNvGrpSpPr/>
          <p:nvPr/>
        </p:nvGrpSpPr>
        <p:grpSpPr>
          <a:xfrm>
            <a:off x="11404444" y="2091684"/>
            <a:ext cx="689693" cy="689693"/>
            <a:chOff x="3557100" y="3557100"/>
            <a:chExt cx="857400" cy="857400"/>
          </a:xfrm>
        </p:grpSpPr>
        <p:sp>
          <p:nvSpPr>
            <p:cNvPr id="634" name="Google Shape;634;g2b8e9f57346_0_38"/>
            <p:cNvSpPr/>
            <p:nvPr/>
          </p:nvSpPr>
          <p:spPr>
            <a:xfrm>
              <a:off x="3557100" y="3557100"/>
              <a:ext cx="857400" cy="8574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5481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g2b8e9f57346_0_38"/>
            <p:cNvSpPr/>
            <p:nvPr/>
          </p:nvSpPr>
          <p:spPr>
            <a:xfrm>
              <a:off x="3763150" y="3794375"/>
              <a:ext cx="115500" cy="1155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5481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g2b8e9f57346_0_38"/>
            <p:cNvSpPr/>
            <p:nvPr/>
          </p:nvSpPr>
          <p:spPr>
            <a:xfrm>
              <a:off x="4071700" y="3794375"/>
              <a:ext cx="115500" cy="1155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5481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g2b8e9f57346_0_38"/>
            <p:cNvSpPr/>
            <p:nvPr/>
          </p:nvSpPr>
          <p:spPr>
            <a:xfrm rot="7772196">
              <a:off x="3748430" y="3696588"/>
              <a:ext cx="474574" cy="514597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8575" cap="flat" cmpd="sng">
              <a:solidFill>
                <a:srgbClr val="5481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2b8e9f57346_0_54"/>
          <p:cNvSpPr txBox="1">
            <a:spLocks noGrp="1"/>
          </p:cNvSpPr>
          <p:nvPr>
            <p:ph type="title"/>
          </p:nvPr>
        </p:nvSpPr>
        <p:spPr>
          <a:xfrm>
            <a:off x="0" y="451201"/>
            <a:ext cx="11955600" cy="708300"/>
          </a:xfrm>
          <a:prstGeom prst="rect">
            <a:avLst/>
          </a:prstGeom>
          <a:solidFill>
            <a:srgbClr val="1F3D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Calibri"/>
              <a:buNone/>
            </a:pPr>
            <a:r>
              <a:rPr lang="bg-BG" sz="3200"/>
              <a:t>Заявки към средства с изкуствен интелект</a:t>
            </a:r>
            <a:endParaRPr sz="3200"/>
          </a:p>
        </p:txBody>
      </p:sp>
      <p:sp>
        <p:nvSpPr>
          <p:cNvPr id="643" name="Google Shape;643;g2b8e9f57346_0_54"/>
          <p:cNvSpPr txBox="1">
            <a:spLocks noGrp="1"/>
          </p:cNvSpPr>
          <p:nvPr>
            <p:ph type="body" idx="1"/>
          </p:nvPr>
        </p:nvSpPr>
        <p:spPr>
          <a:xfrm>
            <a:off x="160525" y="1309875"/>
            <a:ext cx="5912100" cy="7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80"/>
              <a:buNone/>
            </a:pPr>
            <a:r>
              <a:rPr lang="bg-BG" sz="2225"/>
              <a:t>Вход: Напиши тест по ИТ за 10 клас</a:t>
            </a:r>
            <a:endParaRPr sz="2225"/>
          </a:p>
        </p:txBody>
      </p:sp>
      <p:sp>
        <p:nvSpPr>
          <p:cNvPr id="644" name="Google Shape;644;g2b8e9f57346_0_54"/>
          <p:cNvSpPr txBox="1">
            <a:spLocks noGrp="1"/>
          </p:cNvSpPr>
          <p:nvPr>
            <p:ph type="body" idx="1"/>
          </p:nvPr>
        </p:nvSpPr>
        <p:spPr>
          <a:xfrm>
            <a:off x="6227801" y="1309875"/>
            <a:ext cx="56787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170"/>
              <a:buNone/>
            </a:pPr>
            <a:r>
              <a:rPr lang="bg-BG" sz="2437"/>
              <a:t>Вход: Напиши тест състоящ се от 10 въпроса за оценяване на знанията по ИТ на учениците от 10 клас върху темата Програмиране и изкуствен интелект.</a:t>
            </a:r>
            <a:endParaRPr sz="2437"/>
          </a:p>
        </p:txBody>
      </p:sp>
      <p:pic>
        <p:nvPicPr>
          <p:cNvPr id="645" name="Google Shape;645;g2b8e9f57346_0_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6588" y="2556050"/>
            <a:ext cx="4841132" cy="4049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g2b8e9f57346_0_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550" y="2042575"/>
            <a:ext cx="4857244" cy="44615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7" name="Google Shape;647;g2b8e9f57346_0_54"/>
          <p:cNvGrpSpPr/>
          <p:nvPr/>
        </p:nvGrpSpPr>
        <p:grpSpPr>
          <a:xfrm>
            <a:off x="4793069" y="1461696"/>
            <a:ext cx="689693" cy="890369"/>
            <a:chOff x="3557100" y="3557100"/>
            <a:chExt cx="857400" cy="1106873"/>
          </a:xfrm>
        </p:grpSpPr>
        <p:sp>
          <p:nvSpPr>
            <p:cNvPr id="648" name="Google Shape;648;g2b8e9f57346_0_54"/>
            <p:cNvSpPr/>
            <p:nvPr/>
          </p:nvSpPr>
          <p:spPr>
            <a:xfrm>
              <a:off x="3557100" y="3557100"/>
              <a:ext cx="857400" cy="8574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g2b8e9f57346_0_54"/>
            <p:cNvSpPr/>
            <p:nvPr/>
          </p:nvSpPr>
          <p:spPr>
            <a:xfrm>
              <a:off x="3763150" y="3794375"/>
              <a:ext cx="115500" cy="1155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g2b8e9f57346_0_54"/>
            <p:cNvSpPr/>
            <p:nvPr/>
          </p:nvSpPr>
          <p:spPr>
            <a:xfrm>
              <a:off x="4071700" y="3794375"/>
              <a:ext cx="115500" cy="1155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g2b8e9f57346_0_54"/>
            <p:cNvSpPr/>
            <p:nvPr/>
          </p:nvSpPr>
          <p:spPr>
            <a:xfrm rot="-2839894">
              <a:off x="3748546" y="4057869"/>
              <a:ext cx="474508" cy="514408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8575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2" name="Google Shape;652;g2b8e9f57346_0_54"/>
          <p:cNvGrpSpPr/>
          <p:nvPr/>
        </p:nvGrpSpPr>
        <p:grpSpPr>
          <a:xfrm>
            <a:off x="11334644" y="2091684"/>
            <a:ext cx="689693" cy="689693"/>
            <a:chOff x="3557100" y="3557100"/>
            <a:chExt cx="857400" cy="857400"/>
          </a:xfrm>
        </p:grpSpPr>
        <p:sp>
          <p:nvSpPr>
            <p:cNvPr id="653" name="Google Shape;653;g2b8e9f57346_0_54"/>
            <p:cNvSpPr/>
            <p:nvPr/>
          </p:nvSpPr>
          <p:spPr>
            <a:xfrm>
              <a:off x="3557100" y="3557100"/>
              <a:ext cx="857400" cy="8574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5481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g2b8e9f57346_0_54"/>
            <p:cNvSpPr/>
            <p:nvPr/>
          </p:nvSpPr>
          <p:spPr>
            <a:xfrm>
              <a:off x="3763150" y="3794375"/>
              <a:ext cx="115500" cy="1155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5481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g2b8e9f57346_0_54"/>
            <p:cNvSpPr/>
            <p:nvPr/>
          </p:nvSpPr>
          <p:spPr>
            <a:xfrm>
              <a:off x="4071700" y="3794375"/>
              <a:ext cx="115500" cy="1155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5481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g2b8e9f57346_0_54"/>
            <p:cNvSpPr/>
            <p:nvPr/>
          </p:nvSpPr>
          <p:spPr>
            <a:xfrm rot="7772196">
              <a:off x="3748430" y="3696588"/>
              <a:ext cx="474574" cy="514597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8575" cap="flat" cmpd="sng">
              <a:solidFill>
                <a:srgbClr val="5481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27"/>
          <p:cNvSpPr/>
          <p:nvPr/>
        </p:nvSpPr>
        <p:spPr>
          <a:xfrm>
            <a:off x="-142504" y="-83127"/>
            <a:ext cx="6722413" cy="6941127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3" name="Google Shape;66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1834" y="11789"/>
            <a:ext cx="2155173" cy="3128976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27"/>
          <p:cNvSpPr/>
          <p:nvPr/>
        </p:nvSpPr>
        <p:spPr>
          <a:xfrm>
            <a:off x="1779638" y="-3612"/>
            <a:ext cx="1935181" cy="1620000"/>
          </a:xfrm>
          <a:prstGeom prst="rect">
            <a:avLst/>
          </a:prstGeom>
          <a:solidFill>
            <a:srgbClr val="7AC0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BBA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27"/>
          <p:cNvSpPr/>
          <p:nvPr/>
        </p:nvSpPr>
        <p:spPr>
          <a:xfrm>
            <a:off x="3952534" y="3464665"/>
            <a:ext cx="2199463" cy="1531405"/>
          </a:xfrm>
          <a:prstGeom prst="rect">
            <a:avLst/>
          </a:prstGeom>
          <a:solidFill>
            <a:srgbClr val="7AC0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27"/>
          <p:cNvSpPr/>
          <p:nvPr/>
        </p:nvSpPr>
        <p:spPr>
          <a:xfrm>
            <a:off x="705490" y="-3615"/>
            <a:ext cx="857006" cy="1620000"/>
          </a:xfrm>
          <a:prstGeom prst="rect">
            <a:avLst/>
          </a:prstGeom>
          <a:solidFill>
            <a:srgbClr val="FFBC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BBA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27"/>
          <p:cNvSpPr/>
          <p:nvPr/>
        </p:nvSpPr>
        <p:spPr>
          <a:xfrm>
            <a:off x="3949420" y="5191525"/>
            <a:ext cx="2199463" cy="960864"/>
          </a:xfrm>
          <a:prstGeom prst="rect">
            <a:avLst/>
          </a:prstGeom>
          <a:solidFill>
            <a:srgbClr val="FFBC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27"/>
          <p:cNvSpPr/>
          <p:nvPr/>
        </p:nvSpPr>
        <p:spPr>
          <a:xfrm>
            <a:off x="106017" y="-3615"/>
            <a:ext cx="382330" cy="1620000"/>
          </a:xfrm>
          <a:prstGeom prst="rect">
            <a:avLst/>
          </a:prstGeom>
          <a:solidFill>
            <a:srgbClr val="F258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BBA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27"/>
          <p:cNvSpPr/>
          <p:nvPr/>
        </p:nvSpPr>
        <p:spPr>
          <a:xfrm>
            <a:off x="3949420" y="6347844"/>
            <a:ext cx="2199463" cy="391566"/>
          </a:xfrm>
          <a:prstGeom prst="rect">
            <a:avLst/>
          </a:prstGeom>
          <a:solidFill>
            <a:srgbClr val="F258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27"/>
          <p:cNvSpPr txBox="1"/>
          <p:nvPr/>
        </p:nvSpPr>
        <p:spPr>
          <a:xfrm>
            <a:off x="6424022" y="487643"/>
            <a:ext cx="5514753" cy="5860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D7C"/>
              </a:buClr>
              <a:buSzPts val="3600"/>
              <a:buFont typeface="Calibri"/>
              <a:buNone/>
            </a:pPr>
            <a:r>
              <a:rPr lang="bg-BG" sz="3600" b="1" i="1">
                <a:solidFill>
                  <a:srgbClr val="1F3D7C"/>
                </a:solidFill>
                <a:latin typeface="Calibri"/>
                <a:ea typeface="Calibri"/>
                <a:cs typeface="Calibri"/>
                <a:sym typeface="Calibri"/>
              </a:rPr>
              <a:t>Сами по себе си технологиите са нищо. Важното е да имаш вяра в хората, в това, че те по същество са добри и умни и, ако им дадеш инструмент, те ще направят чудесни неща с него!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1" i="1">
              <a:solidFill>
                <a:srgbClr val="1F3D7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D7C"/>
              </a:buClr>
              <a:buSzPts val="3600"/>
              <a:buFont typeface="Calibri"/>
              <a:buNone/>
            </a:pPr>
            <a:r>
              <a:rPr lang="bg-BG" sz="3600" b="1" i="1">
                <a:solidFill>
                  <a:srgbClr val="1F3D7C"/>
                </a:solidFill>
                <a:latin typeface="Calibri"/>
                <a:ea typeface="Calibri"/>
                <a:cs typeface="Calibri"/>
                <a:sym typeface="Calibri"/>
              </a:rPr>
              <a:t>Стив Джобс</a:t>
            </a:r>
            <a:endParaRPr sz="3600" b="1">
              <a:solidFill>
                <a:srgbClr val="1F3D7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71" name="Google Shape;671;p27"/>
          <p:cNvGrpSpPr/>
          <p:nvPr/>
        </p:nvGrpSpPr>
        <p:grpSpPr>
          <a:xfrm>
            <a:off x="-564859" y="1552554"/>
            <a:ext cx="4223784" cy="5586099"/>
            <a:chOff x="-564859" y="1552554"/>
            <a:chExt cx="4223784" cy="5586099"/>
          </a:xfrm>
        </p:grpSpPr>
        <p:pic>
          <p:nvPicPr>
            <p:cNvPr id="672" name="Google Shape;672;p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1903473">
              <a:off x="40264" y="3873224"/>
              <a:ext cx="2160000" cy="29153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3" name="Google Shape;673;p2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1035746">
              <a:off x="476673" y="2640101"/>
              <a:ext cx="2160000" cy="29174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4" name="Google Shape;674;p2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350970">
              <a:off x="1353114" y="1654886"/>
              <a:ext cx="2160000" cy="297175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2b9455402cc_0_27"/>
          <p:cNvSpPr/>
          <p:nvPr/>
        </p:nvSpPr>
        <p:spPr>
          <a:xfrm flipH="1">
            <a:off x="12160219" y="361506"/>
            <a:ext cx="45600" cy="70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BBA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81" name="Google Shape;681;g2b9455402cc_0_27"/>
          <p:cNvGrpSpPr/>
          <p:nvPr/>
        </p:nvGrpSpPr>
        <p:grpSpPr>
          <a:xfrm>
            <a:off x="3721010" y="1339508"/>
            <a:ext cx="2087100" cy="2657738"/>
            <a:chOff x="8918479" y="1331214"/>
            <a:chExt cx="2087100" cy="2657738"/>
          </a:xfrm>
        </p:grpSpPr>
        <p:sp>
          <p:nvSpPr>
            <p:cNvPr id="682" name="Google Shape;682;g2b9455402cc_0_27"/>
            <p:cNvSpPr/>
            <p:nvPr/>
          </p:nvSpPr>
          <p:spPr>
            <a:xfrm>
              <a:off x="9022428" y="3036429"/>
              <a:ext cx="187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Елиза Стефанова</a:t>
              </a:r>
              <a:endParaRPr/>
            </a:p>
          </p:txBody>
        </p:sp>
        <p:cxnSp>
          <p:nvCxnSpPr>
            <p:cNvPr id="683" name="Google Shape;683;g2b9455402cc_0_27"/>
            <p:cNvCxnSpPr/>
            <p:nvPr/>
          </p:nvCxnSpPr>
          <p:spPr>
            <a:xfrm>
              <a:off x="9486515" y="3404252"/>
              <a:ext cx="951000" cy="0"/>
            </a:xfrm>
            <a:prstGeom prst="straightConnector1">
              <a:avLst/>
            </a:prstGeom>
            <a:noFill/>
            <a:ln w="38100" cap="flat" cmpd="sng">
              <a:solidFill>
                <a:srgbClr val="1F3D7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84" name="Google Shape;684;g2b9455402cc_0_27"/>
            <p:cNvSpPr/>
            <p:nvPr/>
          </p:nvSpPr>
          <p:spPr>
            <a:xfrm>
              <a:off x="8918479" y="3404252"/>
              <a:ext cx="20871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СУ „Св. Кл. Охридски“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eliza@fmi.uni-sofia.bg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85" name="Google Shape;685;g2b9455402cc_0_27"/>
            <p:cNvPicPr preferRelativeResize="0"/>
            <p:nvPr/>
          </p:nvPicPr>
          <p:blipFill rotWithShape="1">
            <a:blip r:embed="rId3">
              <a:alphaModFix/>
            </a:blip>
            <a:srcRect l="21979" r="7324"/>
            <a:stretch/>
          </p:blipFill>
          <p:spPr>
            <a:xfrm>
              <a:off x="9073002" y="1331214"/>
              <a:ext cx="1778000" cy="16766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86" name="Google Shape;686;g2b9455402cc_0_27"/>
          <p:cNvGrpSpPr/>
          <p:nvPr/>
        </p:nvGrpSpPr>
        <p:grpSpPr>
          <a:xfrm>
            <a:off x="6280254" y="1385935"/>
            <a:ext cx="2508000" cy="2708990"/>
            <a:chOff x="1225465" y="1358640"/>
            <a:chExt cx="2508000" cy="2708990"/>
          </a:xfrm>
        </p:grpSpPr>
        <p:grpSp>
          <p:nvGrpSpPr>
            <p:cNvPr id="687" name="Google Shape;687;g2b9455402cc_0_27"/>
            <p:cNvGrpSpPr/>
            <p:nvPr/>
          </p:nvGrpSpPr>
          <p:grpSpPr>
            <a:xfrm>
              <a:off x="1225465" y="3051482"/>
              <a:ext cx="2508000" cy="1016148"/>
              <a:chOff x="3304855" y="3136526"/>
              <a:chExt cx="2508000" cy="1016148"/>
            </a:xfrm>
          </p:grpSpPr>
          <p:sp>
            <p:nvSpPr>
              <p:cNvPr id="688" name="Google Shape;688;g2b9455402cc_0_27"/>
              <p:cNvSpPr/>
              <p:nvPr/>
            </p:nvSpPr>
            <p:spPr>
              <a:xfrm>
                <a:off x="3403423" y="3136526"/>
                <a:ext cx="23010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bg-BG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Мирослава Николова</a:t>
                </a:r>
                <a:endParaRPr/>
              </a:p>
            </p:txBody>
          </p:sp>
          <p:cxnSp>
            <p:nvCxnSpPr>
              <p:cNvPr id="689" name="Google Shape;689;g2b9455402cc_0_27"/>
              <p:cNvCxnSpPr/>
              <p:nvPr/>
            </p:nvCxnSpPr>
            <p:spPr>
              <a:xfrm>
                <a:off x="4078474" y="3525395"/>
                <a:ext cx="951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1F3D7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690" name="Google Shape;690;g2b9455402cc_0_27"/>
              <p:cNvSpPr/>
              <p:nvPr/>
            </p:nvSpPr>
            <p:spPr>
              <a:xfrm>
                <a:off x="3304855" y="3567974"/>
                <a:ext cx="2508000" cy="58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bg-BG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НПМГ „Акад. Л. Чакалов“</a:t>
                </a:r>
                <a:endParaRPr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bg-BG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Ilieva.miroslava@gmail.com</a:t>
                </a:r>
                <a:endParaRPr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691" name="Google Shape;691;g2b9455402cc_0_27"/>
            <p:cNvPicPr preferRelativeResize="0"/>
            <p:nvPr/>
          </p:nvPicPr>
          <p:blipFill rotWithShape="1">
            <a:blip r:embed="rId4">
              <a:alphaModFix/>
            </a:blip>
            <a:srcRect l="11284" r="18278"/>
            <a:stretch/>
          </p:blipFill>
          <p:spPr>
            <a:xfrm>
              <a:off x="1513568" y="1358640"/>
              <a:ext cx="1767962" cy="16733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92" name="Google Shape;692;g2b9455402cc_0_27"/>
          <p:cNvGrpSpPr/>
          <p:nvPr/>
        </p:nvGrpSpPr>
        <p:grpSpPr>
          <a:xfrm>
            <a:off x="743579" y="1399453"/>
            <a:ext cx="2464500" cy="2653038"/>
            <a:chOff x="664874" y="1347867"/>
            <a:chExt cx="2464500" cy="2653038"/>
          </a:xfrm>
        </p:grpSpPr>
        <p:sp>
          <p:nvSpPr>
            <p:cNvPr id="693" name="Google Shape;693;g2b9455402cc_0_27"/>
            <p:cNvSpPr/>
            <p:nvPr/>
          </p:nvSpPr>
          <p:spPr>
            <a:xfrm>
              <a:off x="797489" y="3034920"/>
              <a:ext cx="2155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Николина Николова</a:t>
              </a:r>
              <a:endParaRPr/>
            </a:p>
          </p:txBody>
        </p:sp>
        <p:cxnSp>
          <p:nvCxnSpPr>
            <p:cNvPr id="694" name="Google Shape;694;g2b9455402cc_0_27"/>
            <p:cNvCxnSpPr/>
            <p:nvPr/>
          </p:nvCxnSpPr>
          <p:spPr>
            <a:xfrm>
              <a:off x="1422671" y="3408824"/>
              <a:ext cx="951000" cy="0"/>
            </a:xfrm>
            <a:prstGeom prst="straightConnector1">
              <a:avLst/>
            </a:prstGeom>
            <a:noFill/>
            <a:ln w="38100" cap="flat" cmpd="sng">
              <a:solidFill>
                <a:srgbClr val="1F3D7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95" name="Google Shape;695;g2b9455402cc_0_27"/>
            <p:cNvSpPr/>
            <p:nvPr/>
          </p:nvSpPr>
          <p:spPr>
            <a:xfrm>
              <a:off x="664874" y="3416205"/>
              <a:ext cx="24645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СУ „Св. Кл. Охридски“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nnikolova@fmi.uni-sofia.bg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96" name="Google Shape;696;g2b9455402cc_0_27"/>
            <p:cNvPicPr preferRelativeResize="0"/>
            <p:nvPr/>
          </p:nvPicPr>
          <p:blipFill rotWithShape="1">
            <a:blip r:embed="rId5">
              <a:alphaModFix/>
            </a:blip>
            <a:srcRect l="15520" r="26652" b="18120"/>
            <a:stretch/>
          </p:blipFill>
          <p:spPr>
            <a:xfrm>
              <a:off x="992973" y="1347867"/>
              <a:ext cx="1764685" cy="166576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7" name="Google Shape;697;g2b9455402cc_0_27"/>
          <p:cNvSpPr txBox="1">
            <a:spLocks noGrp="1"/>
          </p:cNvSpPr>
          <p:nvPr>
            <p:ph type="title"/>
          </p:nvPr>
        </p:nvSpPr>
        <p:spPr>
          <a:xfrm>
            <a:off x="0" y="451201"/>
            <a:ext cx="11955600" cy="708300"/>
          </a:xfrm>
          <a:prstGeom prst="rect">
            <a:avLst/>
          </a:prstGeom>
          <a:solidFill>
            <a:srgbClr val="1F3D7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lang="bg-BG"/>
              <a:t>Ако имате нужда, ние сме до вас</a:t>
            </a:r>
            <a:endParaRPr/>
          </a:p>
        </p:txBody>
      </p:sp>
      <p:grpSp>
        <p:nvGrpSpPr>
          <p:cNvPr id="698" name="Google Shape;698;g2b9455402cc_0_27"/>
          <p:cNvGrpSpPr/>
          <p:nvPr/>
        </p:nvGrpSpPr>
        <p:grpSpPr>
          <a:xfrm>
            <a:off x="9097163" y="1458209"/>
            <a:ext cx="2268900" cy="2575879"/>
            <a:chOff x="3200261" y="4211881"/>
            <a:chExt cx="2268900" cy="2575879"/>
          </a:xfrm>
        </p:grpSpPr>
        <p:grpSp>
          <p:nvGrpSpPr>
            <p:cNvPr id="699" name="Google Shape;699;g2b9455402cc_0_27"/>
            <p:cNvGrpSpPr/>
            <p:nvPr/>
          </p:nvGrpSpPr>
          <p:grpSpPr>
            <a:xfrm>
              <a:off x="3200261" y="5831036"/>
              <a:ext cx="2268900" cy="956724"/>
              <a:chOff x="2864441" y="5829255"/>
              <a:chExt cx="2268900" cy="956724"/>
            </a:xfrm>
          </p:grpSpPr>
          <p:sp>
            <p:nvSpPr>
              <p:cNvPr id="700" name="Google Shape;700;g2b9455402cc_0_27"/>
              <p:cNvSpPr/>
              <p:nvPr/>
            </p:nvSpPr>
            <p:spPr>
              <a:xfrm>
                <a:off x="3073281" y="5829255"/>
                <a:ext cx="18510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bg-BG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Дафинка Митева</a:t>
                </a:r>
                <a:endParaRPr/>
              </a:p>
            </p:txBody>
          </p:sp>
          <p:cxnSp>
            <p:nvCxnSpPr>
              <p:cNvPr id="701" name="Google Shape;701;g2b9455402cc_0_27"/>
              <p:cNvCxnSpPr/>
              <p:nvPr/>
            </p:nvCxnSpPr>
            <p:spPr>
              <a:xfrm>
                <a:off x="3523364" y="6204532"/>
                <a:ext cx="951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1F3D7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702" name="Google Shape;702;g2b9455402cc_0_27"/>
              <p:cNvSpPr/>
              <p:nvPr/>
            </p:nvSpPr>
            <p:spPr>
              <a:xfrm>
                <a:off x="2864441" y="6201279"/>
                <a:ext cx="2268900" cy="58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bg-BG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СУ „Св. Кл. Охридски“</a:t>
                </a:r>
                <a:endParaRPr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bg-BG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dafinca@fmi.uni-sofia.bg</a:t>
                </a:r>
                <a:endParaRPr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703" name="Google Shape;703;g2b9455402cc_0_2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568125" y="4211881"/>
              <a:ext cx="1625588" cy="16255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04" name="Google Shape;704;g2b9455402cc_0_27"/>
          <p:cNvGrpSpPr/>
          <p:nvPr/>
        </p:nvGrpSpPr>
        <p:grpSpPr>
          <a:xfrm>
            <a:off x="3575093" y="3976580"/>
            <a:ext cx="2294700" cy="2881345"/>
            <a:chOff x="6947982" y="3928449"/>
            <a:chExt cx="2294700" cy="2881345"/>
          </a:xfrm>
        </p:grpSpPr>
        <p:grpSp>
          <p:nvGrpSpPr>
            <p:cNvPr id="705" name="Google Shape;705;g2b9455402cc_0_27"/>
            <p:cNvGrpSpPr/>
            <p:nvPr/>
          </p:nvGrpSpPr>
          <p:grpSpPr>
            <a:xfrm>
              <a:off x="6947982" y="5798524"/>
              <a:ext cx="2294700" cy="1011270"/>
              <a:chOff x="6982042" y="5815455"/>
              <a:chExt cx="2294700" cy="1011270"/>
            </a:xfrm>
          </p:grpSpPr>
          <p:sp>
            <p:nvSpPr>
              <p:cNvPr id="706" name="Google Shape;706;g2b9455402cc_0_27"/>
              <p:cNvSpPr/>
              <p:nvPr/>
            </p:nvSpPr>
            <p:spPr>
              <a:xfrm>
                <a:off x="7214609" y="5815455"/>
                <a:ext cx="18690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bg-BG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Красен Стефанов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707" name="Google Shape;707;g2b9455402cc_0_27"/>
              <p:cNvCxnSpPr/>
              <p:nvPr/>
            </p:nvCxnSpPr>
            <p:spPr>
              <a:xfrm>
                <a:off x="7673606" y="6200942"/>
                <a:ext cx="951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1F3D7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708" name="Google Shape;708;g2b9455402cc_0_27"/>
              <p:cNvSpPr/>
              <p:nvPr/>
            </p:nvSpPr>
            <p:spPr>
              <a:xfrm>
                <a:off x="6982042" y="6242025"/>
                <a:ext cx="2294700" cy="58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bg-BG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СУ „Св. Кл. Охридски“</a:t>
                </a:r>
                <a:endParaRPr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bg-BG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krassen@fmi.uni-sofia.bg</a:t>
                </a:r>
                <a:endParaRPr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709" name="Google Shape;709;g2b9455402cc_0_2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271219" y="3928449"/>
              <a:ext cx="1651380" cy="19636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10" name="Google Shape;710;g2b9455402cc_0_27"/>
          <p:cNvGrpSpPr/>
          <p:nvPr/>
        </p:nvGrpSpPr>
        <p:grpSpPr>
          <a:xfrm>
            <a:off x="695656" y="4223694"/>
            <a:ext cx="2535900" cy="2634231"/>
            <a:chOff x="1027183" y="4223694"/>
            <a:chExt cx="2535900" cy="2634231"/>
          </a:xfrm>
        </p:grpSpPr>
        <p:grpSp>
          <p:nvGrpSpPr>
            <p:cNvPr id="711" name="Google Shape;711;g2b9455402cc_0_27"/>
            <p:cNvGrpSpPr/>
            <p:nvPr/>
          </p:nvGrpSpPr>
          <p:grpSpPr>
            <a:xfrm>
              <a:off x="1027183" y="5901201"/>
              <a:ext cx="2535900" cy="956724"/>
              <a:chOff x="2730943" y="5829255"/>
              <a:chExt cx="2535900" cy="956724"/>
            </a:xfrm>
          </p:grpSpPr>
          <p:sp>
            <p:nvSpPr>
              <p:cNvPr id="712" name="Google Shape;712;g2b9455402cc_0_27"/>
              <p:cNvSpPr/>
              <p:nvPr/>
            </p:nvSpPr>
            <p:spPr>
              <a:xfrm>
                <a:off x="3163976" y="5829255"/>
                <a:ext cx="16698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bg-BG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Диана Петрова</a:t>
                </a:r>
                <a:endParaRPr/>
              </a:p>
            </p:txBody>
          </p:sp>
          <p:cxnSp>
            <p:nvCxnSpPr>
              <p:cNvPr id="713" name="Google Shape;713;g2b9455402cc_0_27"/>
              <p:cNvCxnSpPr/>
              <p:nvPr/>
            </p:nvCxnSpPr>
            <p:spPr>
              <a:xfrm>
                <a:off x="3523364" y="6204532"/>
                <a:ext cx="951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1F3D7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714" name="Google Shape;714;g2b9455402cc_0_27"/>
              <p:cNvSpPr/>
              <p:nvPr/>
            </p:nvSpPr>
            <p:spPr>
              <a:xfrm>
                <a:off x="2730943" y="6201279"/>
                <a:ext cx="2535900" cy="58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bg-BG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ПЧМГ</a:t>
                </a:r>
                <a:endParaRPr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bg-BG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petrova.diana.p@gmail.com</a:t>
                </a:r>
                <a:endParaRPr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715" name="Google Shape;715;g2b9455402cc_0_27"/>
            <p:cNvPicPr preferRelativeResize="0"/>
            <p:nvPr/>
          </p:nvPicPr>
          <p:blipFill rotWithShape="1">
            <a:blip r:embed="rId8">
              <a:alphaModFix/>
            </a:blip>
            <a:srcRect l="16141" r="20877" b="10936"/>
            <a:stretch/>
          </p:blipFill>
          <p:spPr>
            <a:xfrm>
              <a:off x="1406736" y="4223694"/>
              <a:ext cx="1776712" cy="16750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16" name="Google Shape;716;g2b9455402cc_0_27"/>
          <p:cNvGrpSpPr/>
          <p:nvPr/>
        </p:nvGrpSpPr>
        <p:grpSpPr>
          <a:xfrm>
            <a:off x="6544321" y="4173071"/>
            <a:ext cx="2127600" cy="2597913"/>
            <a:chOff x="7031627" y="4211881"/>
            <a:chExt cx="2127600" cy="2597913"/>
          </a:xfrm>
        </p:grpSpPr>
        <p:grpSp>
          <p:nvGrpSpPr>
            <p:cNvPr id="717" name="Google Shape;717;g2b9455402cc_0_27"/>
            <p:cNvGrpSpPr/>
            <p:nvPr/>
          </p:nvGrpSpPr>
          <p:grpSpPr>
            <a:xfrm>
              <a:off x="7031627" y="5798524"/>
              <a:ext cx="2127600" cy="1011270"/>
              <a:chOff x="7065687" y="5815455"/>
              <a:chExt cx="2127600" cy="1011270"/>
            </a:xfrm>
          </p:grpSpPr>
          <p:sp>
            <p:nvSpPr>
              <p:cNvPr id="718" name="Google Shape;718;g2b9455402cc_0_27"/>
              <p:cNvSpPr/>
              <p:nvPr/>
            </p:nvSpPr>
            <p:spPr>
              <a:xfrm>
                <a:off x="7355093" y="5815455"/>
                <a:ext cx="15879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bg-BG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Филип Петров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719" name="Google Shape;719;g2b9455402cc_0_27"/>
              <p:cNvCxnSpPr/>
              <p:nvPr/>
            </p:nvCxnSpPr>
            <p:spPr>
              <a:xfrm>
                <a:off x="7673606" y="6200942"/>
                <a:ext cx="951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1F3D7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720" name="Google Shape;720;g2b9455402cc_0_27"/>
              <p:cNvSpPr/>
              <p:nvPr/>
            </p:nvSpPr>
            <p:spPr>
              <a:xfrm>
                <a:off x="7065687" y="6242025"/>
                <a:ext cx="2127600" cy="58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bg-BG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СУ „Св. Кл. Охридски“</a:t>
                </a:r>
                <a:endParaRPr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bg-BG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philip@fmi.uni-sofia.bg</a:t>
                </a:r>
                <a:endParaRPr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721" name="Google Shape;721;g2b9455402cc_0_27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419353" y="4211881"/>
              <a:ext cx="1405297" cy="16255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2" name="Google Shape;722;g2b9455402cc_0_27"/>
          <p:cNvGrpSpPr/>
          <p:nvPr/>
        </p:nvGrpSpPr>
        <p:grpSpPr>
          <a:xfrm>
            <a:off x="8679822" y="4260012"/>
            <a:ext cx="3091690" cy="2597913"/>
            <a:chOff x="6480128" y="4211881"/>
            <a:chExt cx="3091690" cy="2597913"/>
          </a:xfrm>
        </p:grpSpPr>
        <p:grpSp>
          <p:nvGrpSpPr>
            <p:cNvPr id="723" name="Google Shape;723;g2b9455402cc_0_27"/>
            <p:cNvGrpSpPr/>
            <p:nvPr/>
          </p:nvGrpSpPr>
          <p:grpSpPr>
            <a:xfrm>
              <a:off x="6480128" y="5798524"/>
              <a:ext cx="3091690" cy="1011270"/>
              <a:chOff x="6514188" y="5815455"/>
              <a:chExt cx="3091690" cy="1011270"/>
            </a:xfrm>
          </p:grpSpPr>
          <p:sp>
            <p:nvSpPr>
              <p:cNvPr id="724" name="Google Shape;724;g2b9455402cc_0_27"/>
              <p:cNvSpPr/>
              <p:nvPr/>
            </p:nvSpPr>
            <p:spPr>
              <a:xfrm>
                <a:off x="7163891" y="5815455"/>
                <a:ext cx="19704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bg-BG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Станислав Иванов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725" name="Google Shape;725;g2b9455402cc_0_27"/>
              <p:cNvCxnSpPr/>
              <p:nvPr/>
            </p:nvCxnSpPr>
            <p:spPr>
              <a:xfrm>
                <a:off x="7673606" y="6200942"/>
                <a:ext cx="951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1F3D7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726" name="Google Shape;726;g2b9455402cc_0_27"/>
              <p:cNvSpPr/>
              <p:nvPr/>
            </p:nvSpPr>
            <p:spPr>
              <a:xfrm>
                <a:off x="6514188" y="6242025"/>
                <a:ext cx="3091690" cy="58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bg-BG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СУ „Св. Кл. Охридски“</a:t>
                </a:r>
                <a:endParaRPr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bg-BG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stanislav.ivanov@fmi.uni-sofia.bg</a:t>
                </a:r>
                <a:endParaRPr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727" name="Google Shape;727;g2b9455402cc_0_27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7512406" y="4211881"/>
              <a:ext cx="1219191" cy="162558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29"/>
          <p:cNvSpPr txBox="1">
            <a:spLocks noGrp="1"/>
          </p:cNvSpPr>
          <p:nvPr>
            <p:ph type="title"/>
          </p:nvPr>
        </p:nvSpPr>
        <p:spPr>
          <a:xfrm>
            <a:off x="0" y="2822285"/>
            <a:ext cx="11451265" cy="2540634"/>
          </a:xfrm>
          <a:prstGeom prst="rect">
            <a:avLst/>
          </a:prstGeom>
          <a:solidFill>
            <a:srgbClr val="1F3D7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lang="bg-BG" dirty="0"/>
              <a:t>Да се захващаме за работа</a:t>
            </a:r>
            <a:r>
              <a:rPr lang="en-US"/>
              <a:t>!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"/>
          <p:cNvSpPr txBox="1"/>
          <p:nvPr/>
        </p:nvSpPr>
        <p:spPr>
          <a:xfrm>
            <a:off x="4507020" y="1476538"/>
            <a:ext cx="4009155" cy="243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D7C"/>
              </a:buClr>
              <a:buSzPts val="2800"/>
              <a:buFont typeface="Arial"/>
              <a:buNone/>
            </a:pPr>
            <a:r>
              <a:rPr lang="bg-BG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Комуникация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A60D"/>
              </a:buClr>
              <a:buSzPts val="2400"/>
              <a:buFont typeface="Arial"/>
              <a:buChar char="•"/>
            </a:pPr>
            <a:r>
              <a:rPr lang="bg-BG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Взаимодействие, сътрудничество, споделяне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A60D"/>
              </a:buClr>
              <a:buSzPts val="2400"/>
              <a:buFont typeface="Arial"/>
              <a:buChar char="•"/>
            </a:pPr>
            <a:r>
              <a:rPr lang="bg-BG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Дигитална идентичност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A60D"/>
              </a:buClr>
              <a:buSzPts val="2400"/>
              <a:buFont typeface="Arial"/>
              <a:buChar char="•"/>
            </a:pPr>
            <a:r>
              <a:rPr lang="bg-BG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Нетикет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 txBox="1">
            <a:spLocks noGrp="1"/>
          </p:cNvSpPr>
          <p:nvPr>
            <p:ph type="title"/>
          </p:nvPr>
        </p:nvSpPr>
        <p:spPr>
          <a:xfrm>
            <a:off x="0" y="451201"/>
            <a:ext cx="11955511" cy="708342"/>
          </a:xfrm>
          <a:prstGeom prst="rect">
            <a:avLst/>
          </a:prstGeom>
          <a:solidFill>
            <a:srgbClr val="1F3D7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lang="bg-BG"/>
              <a:t>Дигитални компетентности</a:t>
            </a:r>
            <a:endParaRPr/>
          </a:p>
        </p:txBody>
      </p:sp>
      <p:sp>
        <p:nvSpPr>
          <p:cNvPr id="143" name="Google Shape;143;p4"/>
          <p:cNvSpPr txBox="1">
            <a:spLocks noGrp="1"/>
          </p:cNvSpPr>
          <p:nvPr>
            <p:ph type="body" idx="1"/>
          </p:nvPr>
        </p:nvSpPr>
        <p:spPr>
          <a:xfrm>
            <a:off x="661380" y="1483534"/>
            <a:ext cx="3464339" cy="249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None/>
            </a:pPr>
            <a:r>
              <a:rPr lang="bg-BG" b="1"/>
              <a:t>Информация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000"/>
              </a:buClr>
              <a:buSzPts val="2400"/>
              <a:buChar char="•"/>
            </a:pPr>
            <a:r>
              <a:rPr lang="bg-BG"/>
              <a:t>Преглеждане, търсене, филтриране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000"/>
              </a:buClr>
              <a:buSzPts val="2400"/>
              <a:buChar char="•"/>
            </a:pPr>
            <a:r>
              <a:rPr lang="bg-BG"/>
              <a:t>Оценяване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000"/>
              </a:buClr>
              <a:buSzPts val="2400"/>
              <a:buChar char="•"/>
            </a:pPr>
            <a:r>
              <a:rPr lang="bg-BG"/>
              <a:t>Съхраняване и извличане</a:t>
            </a:r>
            <a:endParaRPr/>
          </a:p>
        </p:txBody>
      </p:sp>
      <p:grpSp>
        <p:nvGrpSpPr>
          <p:cNvPr id="144" name="Google Shape;144;p4"/>
          <p:cNvGrpSpPr/>
          <p:nvPr/>
        </p:nvGrpSpPr>
        <p:grpSpPr>
          <a:xfrm>
            <a:off x="3932186" y="1989430"/>
            <a:ext cx="1066666" cy="1080000"/>
            <a:chOff x="1217482" y="4703657"/>
            <a:chExt cx="1444977" cy="1463040"/>
          </a:xfrm>
        </p:grpSpPr>
        <p:sp>
          <p:nvSpPr>
            <p:cNvPr id="145" name="Google Shape;145;p4"/>
            <p:cNvSpPr/>
            <p:nvPr/>
          </p:nvSpPr>
          <p:spPr>
            <a:xfrm>
              <a:off x="1217482" y="4703657"/>
              <a:ext cx="1444977" cy="1463040"/>
            </a:xfrm>
            <a:prstGeom prst="ellipse">
              <a:avLst/>
            </a:prstGeom>
            <a:solidFill>
              <a:srgbClr val="244B84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6" name="Google Shape;146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3341" y="4937642"/>
              <a:ext cx="993258" cy="9932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7" name="Google Shape;147;p4"/>
          <p:cNvSpPr txBox="1"/>
          <p:nvPr/>
        </p:nvSpPr>
        <p:spPr>
          <a:xfrm>
            <a:off x="1485907" y="4416448"/>
            <a:ext cx="4645599" cy="2101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D7C"/>
              </a:buClr>
              <a:buSzPts val="2800"/>
              <a:buFont typeface="Arial"/>
              <a:buNone/>
            </a:pPr>
            <a:r>
              <a:rPr lang="bg-BG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Създаване на съдържание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A60D"/>
              </a:buClr>
              <a:buSzPts val="2400"/>
              <a:buFont typeface="Arial"/>
              <a:buChar char="•"/>
            </a:pPr>
            <a:r>
              <a:rPr lang="bg-BG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Разработка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A60D"/>
              </a:buClr>
              <a:buSzPts val="2400"/>
              <a:buFont typeface="Arial"/>
              <a:buChar char="•"/>
            </a:pPr>
            <a:r>
              <a:rPr lang="bg-BG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Интегриране и преработка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A60D"/>
              </a:buClr>
              <a:buSzPts val="2400"/>
              <a:buFont typeface="Arial"/>
              <a:buChar char="•"/>
            </a:pPr>
            <a:r>
              <a:rPr lang="bg-BG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Права и лицензи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A60D"/>
              </a:buClr>
              <a:buSzPts val="2400"/>
              <a:buFont typeface="Arial"/>
              <a:buChar char="•"/>
            </a:pPr>
            <a:r>
              <a:rPr lang="bg-BG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Програмиране</a:t>
            </a:r>
            <a:endParaRPr/>
          </a:p>
        </p:txBody>
      </p:sp>
      <p:grpSp>
        <p:nvGrpSpPr>
          <p:cNvPr id="148" name="Google Shape;148;p4"/>
          <p:cNvGrpSpPr/>
          <p:nvPr/>
        </p:nvGrpSpPr>
        <p:grpSpPr>
          <a:xfrm>
            <a:off x="8196123" y="1989430"/>
            <a:ext cx="1066666" cy="1080000"/>
            <a:chOff x="6084019" y="4714253"/>
            <a:chExt cx="1444977" cy="1463040"/>
          </a:xfrm>
        </p:grpSpPr>
        <p:sp>
          <p:nvSpPr>
            <p:cNvPr id="149" name="Google Shape;149;p4"/>
            <p:cNvSpPr/>
            <p:nvPr/>
          </p:nvSpPr>
          <p:spPr>
            <a:xfrm>
              <a:off x="6084019" y="4714253"/>
              <a:ext cx="1444977" cy="1463040"/>
            </a:xfrm>
            <a:prstGeom prst="ellipse">
              <a:avLst/>
            </a:prstGeom>
            <a:solidFill>
              <a:srgbClr val="244B84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0" name="Google Shape;150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63004" y="4996922"/>
              <a:ext cx="1087005" cy="874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1" name="Google Shape;151;p4"/>
          <p:cNvGrpSpPr/>
          <p:nvPr/>
        </p:nvGrpSpPr>
        <p:grpSpPr>
          <a:xfrm>
            <a:off x="821374" y="5037186"/>
            <a:ext cx="1066666" cy="1080000"/>
            <a:chOff x="6150120" y="1885356"/>
            <a:chExt cx="1444977" cy="1463040"/>
          </a:xfrm>
        </p:grpSpPr>
        <p:sp>
          <p:nvSpPr>
            <p:cNvPr id="152" name="Google Shape;152;p4"/>
            <p:cNvSpPr/>
            <p:nvPr/>
          </p:nvSpPr>
          <p:spPr>
            <a:xfrm>
              <a:off x="6150120" y="1885356"/>
              <a:ext cx="1444977" cy="1463040"/>
            </a:xfrm>
            <a:prstGeom prst="ellipse">
              <a:avLst/>
            </a:prstGeom>
            <a:solidFill>
              <a:srgbClr val="244B84"/>
            </a:solidFill>
            <a:ln w="12700" cap="flat" cmpd="sng">
              <a:solidFill>
                <a:srgbClr val="244B8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800" b="1" i="1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3" name="Google Shape;153;p4"/>
            <p:cNvPicPr preferRelativeResize="0"/>
            <p:nvPr/>
          </p:nvPicPr>
          <p:blipFill rotWithShape="1">
            <a:blip r:embed="rId5">
              <a:alphaModFix/>
            </a:blip>
            <a:srcRect l="26051" t="28255" r="22435" b="26331"/>
            <a:stretch/>
          </p:blipFill>
          <p:spPr>
            <a:xfrm>
              <a:off x="6453967" y="2247811"/>
              <a:ext cx="837281" cy="73813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4" name="Google Shape;154;p4"/>
          <p:cNvSpPr txBox="1"/>
          <p:nvPr/>
        </p:nvSpPr>
        <p:spPr>
          <a:xfrm>
            <a:off x="8812946" y="1481627"/>
            <a:ext cx="4645599" cy="2501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D7C"/>
              </a:buClr>
              <a:buSzPts val="2800"/>
              <a:buFont typeface="Arial"/>
              <a:buNone/>
            </a:pPr>
            <a:r>
              <a:rPr lang="bg-BG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Сигурност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A60D"/>
              </a:buClr>
              <a:buSzPts val="2400"/>
              <a:buFont typeface="Arial"/>
              <a:buChar char="•"/>
            </a:pPr>
            <a:r>
              <a:rPr lang="bg-BG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Устройства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A60D"/>
              </a:buClr>
              <a:buSzPts val="2400"/>
              <a:buFont typeface="Arial"/>
              <a:buChar char="•"/>
            </a:pPr>
            <a:r>
              <a:rPr lang="bg-BG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Данни и дигитална идентичност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A60D"/>
              </a:buClr>
              <a:buSzPts val="2400"/>
              <a:buFont typeface="Arial"/>
              <a:buChar char="•"/>
            </a:pPr>
            <a:r>
              <a:rPr lang="bg-BG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Здраве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A60D"/>
              </a:buClr>
              <a:buSzPts val="2400"/>
              <a:buFont typeface="Arial"/>
              <a:buChar char="•"/>
            </a:pPr>
            <a:r>
              <a:rPr lang="bg-BG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Околна среда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4" descr="Резултат с изображение за information icon"/>
          <p:cNvPicPr preferRelativeResize="0"/>
          <p:nvPr/>
        </p:nvPicPr>
        <p:blipFill rotWithShape="1">
          <a:blip r:embed="rId6">
            <a:alphaModFix/>
          </a:blip>
          <a:srcRect b="7093"/>
          <a:stretch/>
        </p:blipFill>
        <p:spPr>
          <a:xfrm>
            <a:off x="60740" y="1989430"/>
            <a:ext cx="1093287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4"/>
          <p:cNvSpPr/>
          <p:nvPr/>
        </p:nvSpPr>
        <p:spPr>
          <a:xfrm>
            <a:off x="6649299" y="5037185"/>
            <a:ext cx="1066666" cy="1080000"/>
          </a:xfrm>
          <a:prstGeom prst="ellipse">
            <a:avLst/>
          </a:prstGeom>
          <a:solidFill>
            <a:srgbClr val="244B84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/>
          <p:cNvSpPr txBox="1"/>
          <p:nvPr/>
        </p:nvSpPr>
        <p:spPr>
          <a:xfrm>
            <a:off x="7329372" y="4416448"/>
            <a:ext cx="4626275" cy="243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D7C"/>
              </a:buClr>
              <a:buSzPts val="2800"/>
              <a:buFont typeface="Arial"/>
              <a:buNone/>
            </a:pPr>
            <a:r>
              <a:rPr lang="bg-BG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Решаване на проблеми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A60D"/>
              </a:buClr>
              <a:buSzPts val="2400"/>
              <a:buFont typeface="Arial"/>
              <a:buChar char="•"/>
            </a:pPr>
            <a:r>
              <a:rPr lang="bg-BG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Нетехнически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A60D"/>
              </a:buClr>
              <a:buSzPts val="2400"/>
              <a:buFont typeface="Arial"/>
              <a:buChar char="•"/>
            </a:pPr>
            <a:r>
              <a:rPr lang="bg-BG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Подбор на инструмент, устройство, приложение, софтуер или услуга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4" descr="Резултат с изображение за Puzzle parts ic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871922">
            <a:off x="6816842" y="5137202"/>
            <a:ext cx="812439" cy="812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 txBox="1">
            <a:spLocks noGrp="1"/>
          </p:cNvSpPr>
          <p:nvPr>
            <p:ph type="title"/>
          </p:nvPr>
        </p:nvSpPr>
        <p:spPr>
          <a:xfrm>
            <a:off x="0" y="451201"/>
            <a:ext cx="11955511" cy="708342"/>
          </a:xfrm>
          <a:prstGeom prst="rect">
            <a:avLst/>
          </a:prstGeom>
          <a:solidFill>
            <a:srgbClr val="1F3D7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lang="bg-BG"/>
              <a:t>DigComp 2.2  - структура</a:t>
            </a:r>
            <a:endParaRPr/>
          </a:p>
        </p:txBody>
      </p:sp>
      <p:grpSp>
        <p:nvGrpSpPr>
          <p:cNvPr id="165" name="Google Shape;165;p5"/>
          <p:cNvGrpSpPr/>
          <p:nvPr/>
        </p:nvGrpSpPr>
        <p:grpSpPr>
          <a:xfrm>
            <a:off x="274900" y="2423330"/>
            <a:ext cx="11766741" cy="1023194"/>
            <a:chOff x="2874" y="201241"/>
            <a:chExt cx="11766741" cy="1023194"/>
          </a:xfrm>
        </p:grpSpPr>
        <p:sp>
          <p:nvSpPr>
            <p:cNvPr id="166" name="Google Shape;166;p5"/>
            <p:cNvSpPr/>
            <p:nvPr/>
          </p:nvSpPr>
          <p:spPr>
            <a:xfrm>
              <a:off x="2874" y="201241"/>
              <a:ext cx="2557987" cy="1023194"/>
            </a:xfrm>
            <a:prstGeom prst="chevron">
              <a:avLst>
                <a:gd name="adj" fmla="val 50000"/>
              </a:avLst>
            </a:prstGeom>
            <a:solidFill>
              <a:srgbClr val="FF0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5"/>
            <p:cNvSpPr txBox="1"/>
            <p:nvPr/>
          </p:nvSpPr>
          <p:spPr>
            <a:xfrm>
              <a:off x="514471" y="201241"/>
              <a:ext cx="1534793" cy="10231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ИЗМЕРЕНИЕ 1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2305062" y="201241"/>
              <a:ext cx="2557987" cy="1023194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5"/>
            <p:cNvSpPr txBox="1"/>
            <p:nvPr/>
          </p:nvSpPr>
          <p:spPr>
            <a:xfrm>
              <a:off x="2816659" y="201241"/>
              <a:ext cx="1534793" cy="10231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ИЗМЕРЕНИЕ 2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4607251" y="201241"/>
              <a:ext cx="2557987" cy="1023194"/>
            </a:xfrm>
            <a:prstGeom prst="chevron">
              <a:avLst>
                <a:gd name="adj" fmla="val 50000"/>
              </a:avLst>
            </a:prstGeom>
            <a:solidFill>
              <a:srgbClr val="92D05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 txBox="1"/>
            <p:nvPr/>
          </p:nvSpPr>
          <p:spPr>
            <a:xfrm>
              <a:off x="5118848" y="201241"/>
              <a:ext cx="1534793" cy="10231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ИЗМЕРЕНИЕ 3</a:t>
              </a: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6909439" y="201241"/>
              <a:ext cx="2557987" cy="1023194"/>
            </a:xfrm>
            <a:prstGeom prst="chevron">
              <a:avLst>
                <a:gd name="adj" fmla="val 50000"/>
              </a:avLst>
            </a:prstGeom>
            <a:solidFill>
              <a:srgbClr val="00B0F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 txBox="1"/>
            <p:nvPr/>
          </p:nvSpPr>
          <p:spPr>
            <a:xfrm>
              <a:off x="7421036" y="201241"/>
              <a:ext cx="1534793" cy="10231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ИЗМЕРЕНИЕ 4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9211628" y="201241"/>
              <a:ext cx="2557987" cy="1023194"/>
            </a:xfrm>
            <a:prstGeom prst="chevron">
              <a:avLst>
                <a:gd name="adj" fmla="val 50000"/>
              </a:avLst>
            </a:prstGeom>
            <a:solidFill>
              <a:srgbClr val="7030A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 txBox="1"/>
            <p:nvPr/>
          </p:nvSpPr>
          <p:spPr>
            <a:xfrm>
              <a:off x="9723225" y="201241"/>
              <a:ext cx="1534793" cy="10231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ИЗМЕРЕНИЕ 5</a:t>
              </a:r>
              <a:endPara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" name="Google Shape;176;p5"/>
          <p:cNvSpPr/>
          <p:nvPr/>
        </p:nvSpPr>
        <p:spPr>
          <a:xfrm>
            <a:off x="629266" y="3293809"/>
            <a:ext cx="2005780" cy="2369572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18000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COMPETENCE AREA</a:t>
            </a:r>
            <a:endParaRPr sz="1600" b="1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bg-BG" sz="18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bg-BG"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области на компетентност</a:t>
            </a:r>
            <a:endParaRPr/>
          </a:p>
        </p:txBody>
      </p:sp>
      <p:sp>
        <p:nvSpPr>
          <p:cNvPr id="177" name="Google Shape;177;p5"/>
          <p:cNvSpPr/>
          <p:nvPr/>
        </p:nvSpPr>
        <p:spPr>
          <a:xfrm>
            <a:off x="2846440" y="3308557"/>
            <a:ext cx="2005780" cy="2369572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18000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b="1" i="0" u="none" strike="noStrike" cap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COMPETENCE</a:t>
            </a:r>
            <a:endParaRPr sz="1600" b="1" i="0" u="none" strike="noStrike" cap="none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bg-BG" sz="1800" b="1" i="0" u="none" strike="noStrike" cap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21</a:t>
            </a:r>
            <a:r>
              <a:rPr lang="bg-BG"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компетентности</a:t>
            </a:r>
            <a:endParaRPr sz="1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5"/>
          <p:cNvSpPr/>
          <p:nvPr/>
        </p:nvSpPr>
        <p:spPr>
          <a:xfrm>
            <a:off x="5225847" y="3308557"/>
            <a:ext cx="2005780" cy="2369572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18000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PROFICIENCY LEVEL</a:t>
            </a:r>
            <a:endParaRPr sz="1600" b="1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bg-BG" sz="1800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bg-BG"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нива на владеене /компетентност</a:t>
            </a:r>
            <a:endParaRPr sz="1800" b="1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5"/>
          <p:cNvSpPr/>
          <p:nvPr/>
        </p:nvSpPr>
        <p:spPr>
          <a:xfrm>
            <a:off x="7472518" y="3303641"/>
            <a:ext cx="2005780" cy="2369572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18000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EXAMPLES OF KNOWLEDGE, SKILLS AND ATTITUDES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bg-BG"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Конкретни примери за знания, умения и нагласи за съответната област на компетентност</a:t>
            </a:r>
            <a:endParaRPr sz="16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5"/>
          <p:cNvSpPr/>
          <p:nvPr/>
        </p:nvSpPr>
        <p:spPr>
          <a:xfrm>
            <a:off x="9788015" y="3298725"/>
            <a:ext cx="2005780" cy="2369572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18000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USE CASES</a:t>
            </a:r>
            <a:endParaRPr sz="16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bg-BG"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Примерни сценарий за заетост и учебен сценарий </a:t>
            </a:r>
            <a:endParaRPr sz="16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5"/>
          <p:cNvSpPr/>
          <p:nvPr/>
        </p:nvSpPr>
        <p:spPr>
          <a:xfrm>
            <a:off x="272026" y="1528392"/>
            <a:ext cx="85595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https://publications.jrc.ec.europa.eu/repository/handle/JRC128415</a:t>
            </a:r>
            <a:r>
              <a:rPr lang="bg-BG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/>
          <p:nvPr/>
        </p:nvSpPr>
        <p:spPr>
          <a:xfrm>
            <a:off x="4076451" y="1425677"/>
            <a:ext cx="2716776" cy="520126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6"/>
          <p:cNvSpPr txBox="1">
            <a:spLocks noGrp="1"/>
          </p:cNvSpPr>
          <p:nvPr>
            <p:ph type="title"/>
          </p:nvPr>
        </p:nvSpPr>
        <p:spPr>
          <a:xfrm>
            <a:off x="373626" y="454742"/>
            <a:ext cx="11338084" cy="710965"/>
          </a:xfrm>
          <a:prstGeom prst="rect">
            <a:avLst/>
          </a:prstGeom>
          <a:solidFill>
            <a:srgbClr val="1F3D7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Calibri"/>
              <a:buNone/>
            </a:pPr>
            <a:r>
              <a:rPr lang="bg-BG" sz="4000"/>
              <a:t>Национална квалификационна рамка (НКР) - структура</a:t>
            </a:r>
            <a:endParaRPr sz="4000"/>
          </a:p>
        </p:txBody>
      </p:sp>
      <p:grpSp>
        <p:nvGrpSpPr>
          <p:cNvPr id="188" name="Google Shape;188;p6"/>
          <p:cNvGrpSpPr/>
          <p:nvPr/>
        </p:nvGrpSpPr>
        <p:grpSpPr>
          <a:xfrm>
            <a:off x="88637" y="1509017"/>
            <a:ext cx="12103214" cy="590400"/>
            <a:chOff x="147" y="417638"/>
            <a:chExt cx="12103214" cy="590400"/>
          </a:xfrm>
        </p:grpSpPr>
        <p:sp>
          <p:nvSpPr>
            <p:cNvPr id="189" name="Google Shape;189;p6"/>
            <p:cNvSpPr/>
            <p:nvPr/>
          </p:nvSpPr>
          <p:spPr>
            <a:xfrm>
              <a:off x="147" y="417638"/>
              <a:ext cx="1476001" cy="590400"/>
            </a:xfrm>
            <a:prstGeom prst="chevron">
              <a:avLst>
                <a:gd name="adj" fmla="val 50000"/>
              </a:avLst>
            </a:prstGeom>
            <a:solidFill>
              <a:srgbClr val="7030A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6"/>
            <p:cNvSpPr txBox="1"/>
            <p:nvPr/>
          </p:nvSpPr>
          <p:spPr>
            <a:xfrm>
              <a:off x="295347" y="417638"/>
              <a:ext cx="885601" cy="59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НИВО 0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1328549" y="417638"/>
              <a:ext cx="1476001" cy="590400"/>
            </a:xfrm>
            <a:prstGeom prst="chevron">
              <a:avLst>
                <a:gd name="adj" fmla="val 50000"/>
              </a:avLst>
            </a:prstGeom>
            <a:solidFill>
              <a:srgbClr val="0070C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6"/>
            <p:cNvSpPr txBox="1"/>
            <p:nvPr/>
          </p:nvSpPr>
          <p:spPr>
            <a:xfrm>
              <a:off x="1623749" y="417638"/>
              <a:ext cx="885601" cy="59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НИВО 1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2656950" y="417638"/>
              <a:ext cx="1476001" cy="590400"/>
            </a:xfrm>
            <a:prstGeom prst="chevron">
              <a:avLst>
                <a:gd name="adj" fmla="val 50000"/>
              </a:avLst>
            </a:prstGeom>
            <a:solidFill>
              <a:srgbClr val="00B0F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6"/>
            <p:cNvSpPr txBox="1"/>
            <p:nvPr/>
          </p:nvSpPr>
          <p:spPr>
            <a:xfrm>
              <a:off x="2952150" y="417638"/>
              <a:ext cx="885601" cy="59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НИВО 2</a:t>
              </a:r>
              <a:endPara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3985352" y="417638"/>
              <a:ext cx="1476001" cy="590400"/>
            </a:xfrm>
            <a:prstGeom prst="chevron">
              <a:avLst>
                <a:gd name="adj" fmla="val 50000"/>
              </a:avLst>
            </a:prstGeom>
            <a:solidFill>
              <a:srgbClr val="54813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6"/>
            <p:cNvSpPr txBox="1"/>
            <p:nvPr/>
          </p:nvSpPr>
          <p:spPr>
            <a:xfrm>
              <a:off x="4280552" y="417638"/>
              <a:ext cx="885601" cy="59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НИВО 3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5313754" y="417638"/>
              <a:ext cx="1476001" cy="590400"/>
            </a:xfrm>
            <a:prstGeom prst="chevron">
              <a:avLst>
                <a:gd name="adj" fmla="val 50000"/>
              </a:avLst>
            </a:prstGeom>
            <a:solidFill>
              <a:srgbClr val="92D05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 txBox="1"/>
            <p:nvPr/>
          </p:nvSpPr>
          <p:spPr>
            <a:xfrm>
              <a:off x="5608954" y="417638"/>
              <a:ext cx="885601" cy="59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НИВО 4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6642155" y="417638"/>
              <a:ext cx="1476001" cy="59040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 txBox="1"/>
            <p:nvPr/>
          </p:nvSpPr>
          <p:spPr>
            <a:xfrm>
              <a:off x="6937355" y="417638"/>
              <a:ext cx="885601" cy="59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НИВО 5</a:t>
              </a:r>
              <a:endPara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7970557" y="417638"/>
              <a:ext cx="1476001" cy="590400"/>
            </a:xfrm>
            <a:prstGeom prst="chevron">
              <a:avLst>
                <a:gd name="adj" fmla="val 50000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 txBox="1"/>
            <p:nvPr/>
          </p:nvSpPr>
          <p:spPr>
            <a:xfrm>
              <a:off x="8265757" y="417638"/>
              <a:ext cx="885601" cy="59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НИВО 6</a:t>
              </a: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9298958" y="417638"/>
              <a:ext cx="1476001" cy="590400"/>
            </a:xfrm>
            <a:prstGeom prst="chevron">
              <a:avLst>
                <a:gd name="adj" fmla="val 50000"/>
              </a:avLst>
            </a:prstGeom>
            <a:solidFill>
              <a:srgbClr val="FF0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 txBox="1"/>
            <p:nvPr/>
          </p:nvSpPr>
          <p:spPr>
            <a:xfrm>
              <a:off x="9594158" y="417638"/>
              <a:ext cx="885601" cy="59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НИВО 7</a:t>
              </a: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10627360" y="417638"/>
              <a:ext cx="1476001" cy="590400"/>
            </a:xfrm>
            <a:prstGeom prst="chevron">
              <a:avLst>
                <a:gd name="adj" fmla="val 50000"/>
              </a:avLst>
            </a:prstGeom>
            <a:solidFill>
              <a:srgbClr val="D6009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 txBox="1"/>
            <p:nvPr/>
          </p:nvSpPr>
          <p:spPr>
            <a:xfrm>
              <a:off x="10922560" y="417638"/>
              <a:ext cx="885601" cy="59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НИВО 8</a:t>
              </a:r>
              <a:endParaRPr/>
            </a:p>
          </p:txBody>
        </p:sp>
      </p:grpSp>
      <p:sp>
        <p:nvSpPr>
          <p:cNvPr id="207" name="Google Shape;207;p6"/>
          <p:cNvSpPr/>
          <p:nvPr/>
        </p:nvSpPr>
        <p:spPr>
          <a:xfrm>
            <a:off x="117987" y="2010700"/>
            <a:ext cx="1260000" cy="30240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18000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Подготвително ниво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bg-BG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Предучилищно образование</a:t>
            </a:r>
            <a:endParaRPr/>
          </a:p>
        </p:txBody>
      </p:sp>
      <p:sp>
        <p:nvSpPr>
          <p:cNvPr id="208" name="Google Shape;208;p6"/>
          <p:cNvSpPr/>
          <p:nvPr/>
        </p:nvSpPr>
        <p:spPr>
          <a:xfrm>
            <a:off x="1455789" y="2010700"/>
            <a:ext cx="1260000" cy="30240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18000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Общо образование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bg-BG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Начален етап на основното образование</a:t>
            </a:r>
            <a:endParaRPr/>
          </a:p>
        </p:txBody>
      </p:sp>
      <p:sp>
        <p:nvSpPr>
          <p:cNvPr id="209" name="Google Shape;209;p6"/>
          <p:cNvSpPr/>
          <p:nvPr/>
        </p:nvSpPr>
        <p:spPr>
          <a:xfrm>
            <a:off x="2793591" y="2010700"/>
            <a:ext cx="1260000" cy="30240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18000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Общо образование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bg-BG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Основно образование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bg-BG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І степен на ПК</a:t>
            </a:r>
            <a:endParaRPr/>
          </a:p>
        </p:txBody>
      </p:sp>
      <p:sp>
        <p:nvSpPr>
          <p:cNvPr id="210" name="Google Shape;210;p6"/>
          <p:cNvSpPr/>
          <p:nvPr/>
        </p:nvSpPr>
        <p:spPr>
          <a:xfrm>
            <a:off x="4131393" y="2010700"/>
            <a:ext cx="1260000" cy="30240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3856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18000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ІІ степен на ПК</a:t>
            </a:r>
            <a:endParaRPr/>
          </a:p>
        </p:txBody>
      </p:sp>
      <p:sp>
        <p:nvSpPr>
          <p:cNvPr id="211" name="Google Shape;211;p6"/>
          <p:cNvSpPr/>
          <p:nvPr/>
        </p:nvSpPr>
        <p:spPr>
          <a:xfrm>
            <a:off x="5469195" y="2010700"/>
            <a:ext cx="1260000" cy="30240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18000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Средно образование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bg-BG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Общо образование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bg-BG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ІІІ степен на ПК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6"/>
          <p:cNvSpPr/>
          <p:nvPr/>
        </p:nvSpPr>
        <p:spPr>
          <a:xfrm>
            <a:off x="6806997" y="2010700"/>
            <a:ext cx="1260000" cy="30240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18000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Средно образование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bg-BG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Профилирана подготовка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bg-BG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ІV степен на ПК</a:t>
            </a:r>
            <a:endParaRPr/>
          </a:p>
        </p:txBody>
      </p:sp>
      <p:sp>
        <p:nvSpPr>
          <p:cNvPr id="213" name="Google Shape;213;p6"/>
          <p:cNvSpPr/>
          <p:nvPr/>
        </p:nvSpPr>
        <p:spPr>
          <a:xfrm>
            <a:off x="8144799" y="2010700"/>
            <a:ext cx="1260000" cy="30240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18000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Подниво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bg-BG" sz="18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6А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bg-BG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Професионален бакалавър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bg-BG" sz="18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Подниво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bg-BG" sz="18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6Б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bg-BG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Бакалавър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6"/>
          <p:cNvSpPr/>
          <p:nvPr/>
        </p:nvSpPr>
        <p:spPr>
          <a:xfrm>
            <a:off x="9482601" y="2010700"/>
            <a:ext cx="1260000" cy="30240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18000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Магистър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800" b="1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10820403" y="2010700"/>
            <a:ext cx="1260000" cy="30240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D6009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18000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Доктор</a:t>
            </a:r>
            <a:endParaRPr/>
          </a:p>
        </p:txBody>
      </p:sp>
      <p:sp>
        <p:nvSpPr>
          <p:cNvPr id="216" name="Google Shape;216;p6"/>
          <p:cNvSpPr/>
          <p:nvPr/>
        </p:nvSpPr>
        <p:spPr>
          <a:xfrm rot="10800000" flipH="1">
            <a:off x="1602660" y="5083278"/>
            <a:ext cx="993057" cy="64892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6"/>
          <p:cNvSpPr/>
          <p:nvPr/>
        </p:nvSpPr>
        <p:spPr>
          <a:xfrm rot="10800000" flipH="1">
            <a:off x="3630564" y="5083278"/>
            <a:ext cx="993600" cy="64892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6"/>
          <p:cNvSpPr/>
          <p:nvPr/>
        </p:nvSpPr>
        <p:spPr>
          <a:xfrm rot="10800000" flipH="1">
            <a:off x="4972665" y="5083278"/>
            <a:ext cx="993600" cy="64892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6"/>
          <p:cNvSpPr/>
          <p:nvPr/>
        </p:nvSpPr>
        <p:spPr>
          <a:xfrm rot="10800000" flipH="1">
            <a:off x="6961240" y="5083278"/>
            <a:ext cx="993057" cy="64892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6"/>
          <p:cNvSpPr txBox="1"/>
          <p:nvPr/>
        </p:nvSpPr>
        <p:spPr>
          <a:xfrm>
            <a:off x="1563330" y="5879693"/>
            <a:ext cx="104221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1. – 4. клас</a:t>
            </a:r>
            <a:endParaRPr/>
          </a:p>
        </p:txBody>
      </p:sp>
      <p:sp>
        <p:nvSpPr>
          <p:cNvPr id="221" name="Google Shape;221;p6"/>
          <p:cNvSpPr txBox="1"/>
          <p:nvPr/>
        </p:nvSpPr>
        <p:spPr>
          <a:xfrm>
            <a:off x="3736257" y="5879693"/>
            <a:ext cx="83574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5. – 7. клас</a:t>
            </a:r>
            <a:endParaRPr/>
          </a:p>
        </p:txBody>
      </p:sp>
      <p:sp>
        <p:nvSpPr>
          <p:cNvPr id="222" name="Google Shape;222;p6"/>
          <p:cNvSpPr txBox="1"/>
          <p:nvPr/>
        </p:nvSpPr>
        <p:spPr>
          <a:xfrm>
            <a:off x="4886634" y="5879693"/>
            <a:ext cx="118970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8. – 10. клас</a:t>
            </a:r>
            <a:endParaRPr/>
          </a:p>
        </p:txBody>
      </p:sp>
      <p:sp>
        <p:nvSpPr>
          <p:cNvPr id="223" name="Google Shape;223;p6"/>
          <p:cNvSpPr txBox="1"/>
          <p:nvPr/>
        </p:nvSpPr>
        <p:spPr>
          <a:xfrm>
            <a:off x="6848169" y="5879693"/>
            <a:ext cx="130277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11. – 12. клас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7"/>
          <p:cNvSpPr/>
          <p:nvPr/>
        </p:nvSpPr>
        <p:spPr>
          <a:xfrm>
            <a:off x="4080387" y="1327356"/>
            <a:ext cx="2703504" cy="469981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7"/>
          <p:cNvSpPr txBox="1">
            <a:spLocks noGrp="1"/>
          </p:cNvSpPr>
          <p:nvPr>
            <p:ph type="title"/>
          </p:nvPr>
        </p:nvSpPr>
        <p:spPr>
          <a:xfrm>
            <a:off x="373626" y="449580"/>
            <a:ext cx="11338084" cy="710627"/>
          </a:xfrm>
          <a:prstGeom prst="rect">
            <a:avLst/>
          </a:prstGeom>
          <a:solidFill>
            <a:srgbClr val="1F3D7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Calibri"/>
              <a:buNone/>
            </a:pPr>
            <a:r>
              <a:rPr lang="bg-BG" sz="3600"/>
              <a:t>Национална квалификационна рамка (НКР) - структура</a:t>
            </a:r>
            <a:endParaRPr sz="3600"/>
          </a:p>
        </p:txBody>
      </p:sp>
      <p:grpSp>
        <p:nvGrpSpPr>
          <p:cNvPr id="231" name="Google Shape;231;p7"/>
          <p:cNvGrpSpPr/>
          <p:nvPr/>
        </p:nvGrpSpPr>
        <p:grpSpPr>
          <a:xfrm>
            <a:off x="147" y="1341868"/>
            <a:ext cx="12103214" cy="590400"/>
            <a:chOff x="147" y="417638"/>
            <a:chExt cx="12103214" cy="590400"/>
          </a:xfrm>
        </p:grpSpPr>
        <p:sp>
          <p:nvSpPr>
            <p:cNvPr id="232" name="Google Shape;232;p7"/>
            <p:cNvSpPr/>
            <p:nvPr/>
          </p:nvSpPr>
          <p:spPr>
            <a:xfrm>
              <a:off x="147" y="417638"/>
              <a:ext cx="1476001" cy="590400"/>
            </a:xfrm>
            <a:prstGeom prst="chevron">
              <a:avLst>
                <a:gd name="adj" fmla="val 50000"/>
              </a:avLst>
            </a:prstGeom>
            <a:solidFill>
              <a:srgbClr val="7030A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7"/>
            <p:cNvSpPr txBox="1"/>
            <p:nvPr/>
          </p:nvSpPr>
          <p:spPr>
            <a:xfrm>
              <a:off x="295347" y="417638"/>
              <a:ext cx="885601" cy="59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НИВО 0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1328549" y="417638"/>
              <a:ext cx="1476001" cy="590400"/>
            </a:xfrm>
            <a:prstGeom prst="chevron">
              <a:avLst>
                <a:gd name="adj" fmla="val 50000"/>
              </a:avLst>
            </a:prstGeom>
            <a:solidFill>
              <a:srgbClr val="0070C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7"/>
            <p:cNvSpPr txBox="1"/>
            <p:nvPr/>
          </p:nvSpPr>
          <p:spPr>
            <a:xfrm>
              <a:off x="1623749" y="417638"/>
              <a:ext cx="885601" cy="59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НИВО 1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2656950" y="417638"/>
              <a:ext cx="1476001" cy="590400"/>
            </a:xfrm>
            <a:prstGeom prst="chevron">
              <a:avLst>
                <a:gd name="adj" fmla="val 50000"/>
              </a:avLst>
            </a:prstGeom>
            <a:solidFill>
              <a:srgbClr val="00B0F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7"/>
            <p:cNvSpPr txBox="1"/>
            <p:nvPr/>
          </p:nvSpPr>
          <p:spPr>
            <a:xfrm>
              <a:off x="2952150" y="417638"/>
              <a:ext cx="885601" cy="59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НИВО 2</a:t>
              </a:r>
              <a:endPara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3985352" y="417638"/>
              <a:ext cx="1476001" cy="590400"/>
            </a:xfrm>
            <a:prstGeom prst="chevron">
              <a:avLst>
                <a:gd name="adj" fmla="val 50000"/>
              </a:avLst>
            </a:prstGeom>
            <a:solidFill>
              <a:srgbClr val="54813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7"/>
            <p:cNvSpPr txBox="1"/>
            <p:nvPr/>
          </p:nvSpPr>
          <p:spPr>
            <a:xfrm>
              <a:off x="4280552" y="417638"/>
              <a:ext cx="885601" cy="59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НИВО 3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5313754" y="417638"/>
              <a:ext cx="1476001" cy="590400"/>
            </a:xfrm>
            <a:prstGeom prst="chevron">
              <a:avLst>
                <a:gd name="adj" fmla="val 50000"/>
              </a:avLst>
            </a:prstGeom>
            <a:solidFill>
              <a:srgbClr val="92D05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 txBox="1"/>
            <p:nvPr/>
          </p:nvSpPr>
          <p:spPr>
            <a:xfrm>
              <a:off x="5608954" y="417638"/>
              <a:ext cx="885601" cy="59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НИВО 4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6642155" y="417638"/>
              <a:ext cx="1476001" cy="59040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 txBox="1"/>
            <p:nvPr/>
          </p:nvSpPr>
          <p:spPr>
            <a:xfrm>
              <a:off x="6937355" y="417638"/>
              <a:ext cx="885601" cy="59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НИВО 5</a:t>
              </a:r>
              <a:endPara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7970557" y="417638"/>
              <a:ext cx="1476001" cy="590400"/>
            </a:xfrm>
            <a:prstGeom prst="chevron">
              <a:avLst>
                <a:gd name="adj" fmla="val 50000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 txBox="1"/>
            <p:nvPr/>
          </p:nvSpPr>
          <p:spPr>
            <a:xfrm>
              <a:off x="8265757" y="417638"/>
              <a:ext cx="885601" cy="59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НИВО 6</a:t>
              </a: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9298958" y="417638"/>
              <a:ext cx="1476001" cy="590400"/>
            </a:xfrm>
            <a:prstGeom prst="chevron">
              <a:avLst>
                <a:gd name="adj" fmla="val 50000"/>
              </a:avLst>
            </a:prstGeom>
            <a:solidFill>
              <a:srgbClr val="FF0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 txBox="1"/>
            <p:nvPr/>
          </p:nvSpPr>
          <p:spPr>
            <a:xfrm>
              <a:off x="9594158" y="417638"/>
              <a:ext cx="885601" cy="59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НИВО 7</a:t>
              </a: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10627360" y="417638"/>
              <a:ext cx="1476001" cy="590400"/>
            </a:xfrm>
            <a:prstGeom prst="chevron">
              <a:avLst>
                <a:gd name="adj" fmla="val 50000"/>
              </a:avLst>
            </a:prstGeom>
            <a:solidFill>
              <a:srgbClr val="D6009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7"/>
            <p:cNvSpPr txBox="1"/>
            <p:nvPr/>
          </p:nvSpPr>
          <p:spPr>
            <a:xfrm>
              <a:off x="10922560" y="417638"/>
              <a:ext cx="885601" cy="59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НИВО 8</a:t>
              </a:r>
              <a:endParaRPr/>
            </a:p>
          </p:txBody>
        </p:sp>
      </p:grpSp>
      <p:sp>
        <p:nvSpPr>
          <p:cNvPr id="250" name="Google Shape;250;p7"/>
          <p:cNvSpPr/>
          <p:nvPr/>
        </p:nvSpPr>
        <p:spPr>
          <a:xfrm>
            <a:off x="117987" y="2010700"/>
            <a:ext cx="1260000" cy="2384319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18000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Подготвително ниво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bg-BG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Предучилищно образование</a:t>
            </a:r>
            <a:endParaRPr/>
          </a:p>
        </p:txBody>
      </p:sp>
      <p:sp>
        <p:nvSpPr>
          <p:cNvPr id="251" name="Google Shape;251;p7"/>
          <p:cNvSpPr/>
          <p:nvPr/>
        </p:nvSpPr>
        <p:spPr>
          <a:xfrm>
            <a:off x="1455789" y="2010700"/>
            <a:ext cx="1260000" cy="2384319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18000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Начален етап 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bg-BG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1. – 4. клас</a:t>
            </a:r>
            <a:endParaRPr/>
          </a:p>
        </p:txBody>
      </p:sp>
      <p:sp>
        <p:nvSpPr>
          <p:cNvPr id="252" name="Google Shape;252;p7"/>
          <p:cNvSpPr/>
          <p:nvPr/>
        </p:nvSpPr>
        <p:spPr>
          <a:xfrm>
            <a:off x="2793591" y="2010700"/>
            <a:ext cx="1260000" cy="2384319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18000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Прогимназиален етап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bg-BG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5. – 7. клас</a:t>
            </a:r>
            <a:endParaRPr sz="1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bg-BG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І степен на ПК</a:t>
            </a:r>
            <a:endParaRPr/>
          </a:p>
        </p:txBody>
      </p:sp>
      <p:sp>
        <p:nvSpPr>
          <p:cNvPr id="253" name="Google Shape;253;p7"/>
          <p:cNvSpPr/>
          <p:nvPr/>
        </p:nvSpPr>
        <p:spPr>
          <a:xfrm>
            <a:off x="4131393" y="2010700"/>
            <a:ext cx="1260000" cy="2384319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3856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18000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ІІ степен на ПК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bg-BG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5. – 7. клас</a:t>
            </a:r>
            <a:endParaRPr sz="1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bg-BG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8. – 10. клас</a:t>
            </a:r>
            <a:endParaRPr sz="1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7"/>
          <p:cNvSpPr/>
          <p:nvPr/>
        </p:nvSpPr>
        <p:spPr>
          <a:xfrm>
            <a:off x="5469195" y="2010700"/>
            <a:ext cx="1260000" cy="2384319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18000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Първи гимназиален етап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bg-BG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8. – 10. клас</a:t>
            </a:r>
            <a:endParaRPr sz="1800" b="1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bg-BG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ІІІ степен на ПК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7"/>
          <p:cNvSpPr/>
          <p:nvPr/>
        </p:nvSpPr>
        <p:spPr>
          <a:xfrm>
            <a:off x="6806997" y="2010700"/>
            <a:ext cx="1260000" cy="2384319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18000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Втори гимназиален етап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bg-BG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11. – 12. клас</a:t>
            </a:r>
            <a:endParaRPr sz="1800" b="1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bg-BG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ІV степен на ПК</a:t>
            </a:r>
            <a:endParaRPr/>
          </a:p>
        </p:txBody>
      </p:sp>
      <p:sp>
        <p:nvSpPr>
          <p:cNvPr id="256" name="Google Shape;256;p7"/>
          <p:cNvSpPr/>
          <p:nvPr/>
        </p:nvSpPr>
        <p:spPr>
          <a:xfrm>
            <a:off x="8144799" y="2010700"/>
            <a:ext cx="1260000" cy="2374487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18000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Бакалавър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7"/>
          <p:cNvSpPr/>
          <p:nvPr/>
        </p:nvSpPr>
        <p:spPr>
          <a:xfrm>
            <a:off x="9482601" y="2010700"/>
            <a:ext cx="1260000" cy="2374487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18000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Магистър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800" b="1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7"/>
          <p:cNvSpPr/>
          <p:nvPr/>
        </p:nvSpPr>
        <p:spPr>
          <a:xfrm>
            <a:off x="10820403" y="2010700"/>
            <a:ext cx="1260000" cy="2374487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D6009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18000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Доктор</a:t>
            </a:r>
            <a:endParaRPr/>
          </a:p>
        </p:txBody>
      </p:sp>
      <p:grpSp>
        <p:nvGrpSpPr>
          <p:cNvPr id="259" name="Google Shape;259;p7"/>
          <p:cNvGrpSpPr/>
          <p:nvPr/>
        </p:nvGrpSpPr>
        <p:grpSpPr>
          <a:xfrm>
            <a:off x="1406934" y="5426914"/>
            <a:ext cx="10784143" cy="590911"/>
            <a:chOff x="921" y="417383"/>
            <a:chExt cx="10784143" cy="590911"/>
          </a:xfrm>
        </p:grpSpPr>
        <p:sp>
          <p:nvSpPr>
            <p:cNvPr id="260" name="Google Shape;260;p7"/>
            <p:cNvSpPr/>
            <p:nvPr/>
          </p:nvSpPr>
          <p:spPr>
            <a:xfrm>
              <a:off x="921" y="417383"/>
              <a:ext cx="1477279" cy="590911"/>
            </a:xfrm>
            <a:prstGeom prst="chevron">
              <a:avLst>
                <a:gd name="adj" fmla="val 50000"/>
              </a:avLst>
            </a:prstGeom>
            <a:solidFill>
              <a:srgbClr val="2F549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7"/>
            <p:cNvSpPr txBox="1"/>
            <p:nvPr/>
          </p:nvSpPr>
          <p:spPr>
            <a:xfrm>
              <a:off x="296377" y="417383"/>
              <a:ext cx="886368" cy="5909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200" b="1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Proficiency level 1</a:t>
              </a:r>
              <a:endParaRPr sz="12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1330473" y="417383"/>
              <a:ext cx="1477279" cy="590911"/>
            </a:xfrm>
            <a:prstGeom prst="chevron">
              <a:avLst>
                <a:gd name="adj" fmla="val 50000"/>
              </a:avLst>
            </a:prstGeom>
            <a:solidFill>
              <a:srgbClr val="00B0F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7"/>
            <p:cNvSpPr txBox="1"/>
            <p:nvPr/>
          </p:nvSpPr>
          <p:spPr>
            <a:xfrm>
              <a:off x="1625929" y="417383"/>
              <a:ext cx="886368" cy="5909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200" b="1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Proficiency level 2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2660025" y="417383"/>
              <a:ext cx="1477279" cy="590911"/>
            </a:xfrm>
            <a:prstGeom prst="chevron">
              <a:avLst>
                <a:gd name="adj" fmla="val 50000"/>
              </a:avLst>
            </a:prstGeom>
            <a:solidFill>
              <a:srgbClr val="54813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7"/>
            <p:cNvSpPr txBox="1"/>
            <p:nvPr/>
          </p:nvSpPr>
          <p:spPr>
            <a:xfrm>
              <a:off x="2955481" y="417383"/>
              <a:ext cx="886368" cy="5909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200" b="1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Proficiency level 3</a:t>
              </a:r>
              <a:endPara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3989577" y="417383"/>
              <a:ext cx="1477279" cy="590911"/>
            </a:xfrm>
            <a:prstGeom prst="chevron">
              <a:avLst>
                <a:gd name="adj" fmla="val 50000"/>
              </a:avLst>
            </a:prstGeom>
            <a:solidFill>
              <a:srgbClr val="92D05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7"/>
            <p:cNvSpPr txBox="1"/>
            <p:nvPr/>
          </p:nvSpPr>
          <p:spPr>
            <a:xfrm>
              <a:off x="4285033" y="417383"/>
              <a:ext cx="886368" cy="5909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200" b="1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Proficiency level 4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5319129" y="417383"/>
              <a:ext cx="1477279" cy="590911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7"/>
            <p:cNvSpPr txBox="1"/>
            <p:nvPr/>
          </p:nvSpPr>
          <p:spPr>
            <a:xfrm>
              <a:off x="5614585" y="417383"/>
              <a:ext cx="886368" cy="5909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200" b="1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Proficiency level 5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6648681" y="417383"/>
              <a:ext cx="1477279" cy="590911"/>
            </a:xfrm>
            <a:prstGeom prst="chevron">
              <a:avLst>
                <a:gd name="adj" fmla="val 50000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7"/>
            <p:cNvSpPr txBox="1"/>
            <p:nvPr/>
          </p:nvSpPr>
          <p:spPr>
            <a:xfrm>
              <a:off x="6944137" y="417383"/>
              <a:ext cx="886368" cy="5909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200" b="1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Proficiency level 6</a:t>
              </a:r>
              <a:endPara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7978233" y="417383"/>
              <a:ext cx="1477279" cy="590911"/>
            </a:xfrm>
            <a:prstGeom prst="chevron">
              <a:avLst>
                <a:gd name="adj" fmla="val 50000"/>
              </a:avLst>
            </a:prstGeom>
            <a:solidFill>
              <a:srgbClr val="FF0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7"/>
            <p:cNvSpPr txBox="1"/>
            <p:nvPr/>
          </p:nvSpPr>
          <p:spPr>
            <a:xfrm>
              <a:off x="8273689" y="417383"/>
              <a:ext cx="886368" cy="5909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200" b="1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Proficiency level 7</a:t>
              </a:r>
              <a:endPara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9307785" y="417383"/>
              <a:ext cx="1477279" cy="590911"/>
            </a:xfrm>
            <a:prstGeom prst="chevron">
              <a:avLst>
                <a:gd name="adj" fmla="val 50000"/>
              </a:avLst>
            </a:prstGeom>
            <a:solidFill>
              <a:srgbClr val="D6009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7"/>
            <p:cNvSpPr txBox="1"/>
            <p:nvPr/>
          </p:nvSpPr>
          <p:spPr>
            <a:xfrm>
              <a:off x="9603241" y="417383"/>
              <a:ext cx="886368" cy="5909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200" b="1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Proficiency level 8</a:t>
              </a:r>
              <a:endPara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6" name="Google Shape;276;p7"/>
          <p:cNvSpPr txBox="1"/>
          <p:nvPr/>
        </p:nvSpPr>
        <p:spPr>
          <a:xfrm>
            <a:off x="4648199" y="6107977"/>
            <a:ext cx="611074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6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DigComp 2.2 </a:t>
            </a:r>
            <a:endParaRPr sz="3600" b="1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7"/>
          <p:cNvSpPr/>
          <p:nvPr/>
        </p:nvSpPr>
        <p:spPr>
          <a:xfrm>
            <a:off x="1415845" y="4562168"/>
            <a:ext cx="2654709" cy="703006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18000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FOUNDATION</a:t>
            </a:r>
            <a:endParaRPr sz="1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7"/>
          <p:cNvSpPr/>
          <p:nvPr/>
        </p:nvSpPr>
        <p:spPr>
          <a:xfrm>
            <a:off x="4144297" y="4567084"/>
            <a:ext cx="2654709" cy="703006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18000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INTERMEDIATE</a:t>
            </a:r>
            <a:endParaRPr sz="1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7"/>
          <p:cNvSpPr/>
          <p:nvPr/>
        </p:nvSpPr>
        <p:spPr>
          <a:xfrm>
            <a:off x="6843253" y="4572000"/>
            <a:ext cx="2595716" cy="703006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18000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ADVANCED</a:t>
            </a:r>
            <a:endParaRPr sz="1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7"/>
          <p:cNvSpPr/>
          <p:nvPr/>
        </p:nvSpPr>
        <p:spPr>
          <a:xfrm>
            <a:off x="9483214" y="4557252"/>
            <a:ext cx="2595716" cy="703006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D6009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18000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HIGHLY SPECIALISED</a:t>
            </a:r>
            <a:endParaRPr sz="1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8"/>
          <p:cNvSpPr txBox="1"/>
          <p:nvPr/>
        </p:nvSpPr>
        <p:spPr>
          <a:xfrm>
            <a:off x="4507021" y="1476538"/>
            <a:ext cx="3184622" cy="243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D7C"/>
              </a:buClr>
              <a:buSzPts val="1800"/>
              <a:buFont typeface="Arial"/>
              <a:buNone/>
            </a:pPr>
            <a:r>
              <a:rPr lang="bg-BG" sz="1800" b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Комуникация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A60D"/>
              </a:buClr>
              <a:buSzPts val="1600"/>
              <a:buFont typeface="Arial"/>
              <a:buChar char="•"/>
            </a:pPr>
            <a:r>
              <a:rPr lang="bg-BG" sz="16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Взаимодействие, сътрудничество, споделяне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A60D"/>
              </a:buClr>
              <a:buSzPts val="1600"/>
              <a:buFont typeface="Arial"/>
              <a:buChar char="•"/>
            </a:pPr>
            <a:r>
              <a:rPr lang="bg-BG" sz="16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Дигитална идентичност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A60D"/>
              </a:buClr>
              <a:buSzPts val="1600"/>
              <a:buFont typeface="Arial"/>
              <a:buChar char="•"/>
            </a:pPr>
            <a:r>
              <a:rPr lang="bg-BG" sz="16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Нетикет</a:t>
            </a:r>
            <a:endParaRPr sz="160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8"/>
          <p:cNvSpPr txBox="1">
            <a:spLocks noGrp="1"/>
          </p:cNvSpPr>
          <p:nvPr>
            <p:ph type="title"/>
          </p:nvPr>
        </p:nvSpPr>
        <p:spPr>
          <a:xfrm>
            <a:off x="0" y="451201"/>
            <a:ext cx="11955511" cy="708342"/>
          </a:xfrm>
          <a:prstGeom prst="rect">
            <a:avLst/>
          </a:prstGeom>
          <a:solidFill>
            <a:srgbClr val="1F3D7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lang="bg-BG"/>
              <a:t>Дигитални компетентности - актуализация</a:t>
            </a:r>
            <a:endParaRPr/>
          </a:p>
        </p:txBody>
      </p:sp>
      <p:sp>
        <p:nvSpPr>
          <p:cNvPr id="288" name="Google Shape;288;p8"/>
          <p:cNvSpPr txBox="1">
            <a:spLocks noGrp="1"/>
          </p:cNvSpPr>
          <p:nvPr>
            <p:ph type="body" idx="1"/>
          </p:nvPr>
        </p:nvSpPr>
        <p:spPr>
          <a:xfrm>
            <a:off x="661381" y="1483534"/>
            <a:ext cx="2751854" cy="249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800"/>
              <a:buNone/>
            </a:pPr>
            <a:r>
              <a:rPr lang="bg-BG" sz="1800" b="1">
                <a:solidFill>
                  <a:srgbClr val="A5A5A5"/>
                </a:solidFill>
              </a:rPr>
              <a:t>Информация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000"/>
              </a:buClr>
              <a:buSzPts val="1600"/>
              <a:buChar char="•"/>
            </a:pPr>
            <a:r>
              <a:rPr lang="bg-BG" sz="1600">
                <a:solidFill>
                  <a:srgbClr val="A5A5A5"/>
                </a:solidFill>
              </a:rPr>
              <a:t>Преглеждане, търсене, филтриране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000"/>
              </a:buClr>
              <a:buSzPts val="1600"/>
              <a:buChar char="•"/>
            </a:pPr>
            <a:r>
              <a:rPr lang="bg-BG" sz="1600">
                <a:solidFill>
                  <a:srgbClr val="A5A5A5"/>
                </a:solidFill>
              </a:rPr>
              <a:t>Оценяване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000"/>
              </a:buClr>
              <a:buSzPts val="1600"/>
              <a:buChar char="•"/>
            </a:pPr>
            <a:r>
              <a:rPr lang="bg-BG" sz="1600">
                <a:solidFill>
                  <a:srgbClr val="A5A5A5"/>
                </a:solidFill>
              </a:rPr>
              <a:t>Съхраняване и извличане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bg-BG" sz="1600">
                <a:solidFill>
                  <a:srgbClr val="FF0000"/>
                </a:solidFill>
              </a:rPr>
              <a:t>Фалшива информация</a:t>
            </a:r>
            <a:endParaRPr sz="1600">
              <a:solidFill>
                <a:srgbClr val="FF0000"/>
              </a:solidFill>
            </a:endParaRPr>
          </a:p>
        </p:txBody>
      </p:sp>
      <p:grpSp>
        <p:nvGrpSpPr>
          <p:cNvPr id="289" name="Google Shape;289;p8"/>
          <p:cNvGrpSpPr/>
          <p:nvPr/>
        </p:nvGrpSpPr>
        <p:grpSpPr>
          <a:xfrm>
            <a:off x="3932186" y="1989430"/>
            <a:ext cx="1066666" cy="1080000"/>
            <a:chOff x="1217482" y="4703657"/>
            <a:chExt cx="1444977" cy="1463040"/>
          </a:xfrm>
        </p:grpSpPr>
        <p:sp>
          <p:nvSpPr>
            <p:cNvPr id="290" name="Google Shape;290;p8"/>
            <p:cNvSpPr/>
            <p:nvPr/>
          </p:nvSpPr>
          <p:spPr>
            <a:xfrm>
              <a:off x="1217482" y="4703657"/>
              <a:ext cx="1444977" cy="1463040"/>
            </a:xfrm>
            <a:prstGeom prst="ellipse">
              <a:avLst/>
            </a:prstGeom>
            <a:solidFill>
              <a:srgbClr val="244B84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91" name="Google Shape;291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3341" y="4937642"/>
              <a:ext cx="993258" cy="99325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2" name="Google Shape;292;p8"/>
          <p:cNvGrpSpPr/>
          <p:nvPr/>
        </p:nvGrpSpPr>
        <p:grpSpPr>
          <a:xfrm>
            <a:off x="8196123" y="1989430"/>
            <a:ext cx="1066666" cy="1080000"/>
            <a:chOff x="6084019" y="4714253"/>
            <a:chExt cx="1444977" cy="1463040"/>
          </a:xfrm>
        </p:grpSpPr>
        <p:sp>
          <p:nvSpPr>
            <p:cNvPr id="293" name="Google Shape;293;p8"/>
            <p:cNvSpPr/>
            <p:nvPr/>
          </p:nvSpPr>
          <p:spPr>
            <a:xfrm>
              <a:off x="6084019" y="4714253"/>
              <a:ext cx="1444977" cy="1463040"/>
            </a:xfrm>
            <a:prstGeom prst="ellipse">
              <a:avLst/>
            </a:prstGeom>
            <a:solidFill>
              <a:srgbClr val="244B84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94" name="Google Shape;294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63004" y="4996922"/>
              <a:ext cx="1087005" cy="874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5" name="Google Shape;295;p8"/>
          <p:cNvGrpSpPr/>
          <p:nvPr/>
        </p:nvGrpSpPr>
        <p:grpSpPr>
          <a:xfrm>
            <a:off x="821374" y="4614568"/>
            <a:ext cx="4354706" cy="2101408"/>
            <a:chOff x="821374" y="4416448"/>
            <a:chExt cx="4354706" cy="2101408"/>
          </a:xfrm>
        </p:grpSpPr>
        <p:sp>
          <p:nvSpPr>
            <p:cNvPr id="296" name="Google Shape;296;p8"/>
            <p:cNvSpPr txBox="1"/>
            <p:nvPr/>
          </p:nvSpPr>
          <p:spPr>
            <a:xfrm>
              <a:off x="1485907" y="4416448"/>
              <a:ext cx="3690173" cy="21014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3D7C"/>
                </a:buClr>
                <a:buSzPts val="1800"/>
                <a:buFont typeface="Arial"/>
                <a:buNone/>
              </a:pPr>
              <a:r>
                <a:rPr lang="bg-BG" sz="1800" b="1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Създаване на съдържание</a:t>
              </a:r>
              <a:endParaRPr/>
            </a:p>
            <a:p>
              <a:pPr marL="685800" marR="0" lvl="1" indent="-2286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F7A60D"/>
                </a:buClr>
                <a:buSzPts val="1600"/>
                <a:buFont typeface="Arial"/>
                <a:buChar char="•"/>
              </a:pPr>
              <a:r>
                <a:rPr lang="bg-BG" sz="1600" b="0" i="0" u="none" strike="noStrike" cap="none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Разработка</a:t>
              </a:r>
              <a:endParaRPr/>
            </a:p>
            <a:p>
              <a:pPr marL="685800" marR="0" lvl="1" indent="-2286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F7A60D"/>
                </a:buClr>
                <a:buSzPts val="1600"/>
                <a:buFont typeface="Arial"/>
                <a:buChar char="•"/>
              </a:pPr>
              <a:r>
                <a:rPr lang="bg-BG" sz="1600" b="0" i="0" u="none" strike="noStrike" cap="none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Интегриране и преработка</a:t>
              </a:r>
              <a:endParaRPr/>
            </a:p>
            <a:p>
              <a:pPr marL="685800" marR="0" lvl="1" indent="-2286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F7A60D"/>
                </a:buClr>
                <a:buSzPts val="1600"/>
                <a:buFont typeface="Arial"/>
                <a:buChar char="•"/>
              </a:pPr>
              <a:r>
                <a:rPr lang="bg-BG" sz="1600" b="0" i="0" u="none" strike="noStrike" cap="none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Права и лицензи</a:t>
              </a:r>
              <a:endParaRPr/>
            </a:p>
            <a:p>
              <a:pPr marL="685800" marR="0" lvl="1" indent="-2286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F7A60D"/>
                </a:buClr>
                <a:buSzPts val="1600"/>
                <a:buFont typeface="Arial"/>
                <a:buChar char="•"/>
              </a:pPr>
              <a:r>
                <a:rPr lang="bg-BG" sz="16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Програмиране</a:t>
              </a:r>
              <a:endParaRPr/>
            </a:p>
          </p:txBody>
        </p:sp>
        <p:grpSp>
          <p:nvGrpSpPr>
            <p:cNvPr id="297" name="Google Shape;297;p8"/>
            <p:cNvGrpSpPr/>
            <p:nvPr/>
          </p:nvGrpSpPr>
          <p:grpSpPr>
            <a:xfrm>
              <a:off x="821374" y="5037186"/>
              <a:ext cx="1066666" cy="1080000"/>
              <a:chOff x="6150120" y="1885356"/>
              <a:chExt cx="1444977" cy="1463040"/>
            </a:xfrm>
          </p:grpSpPr>
          <p:sp>
            <p:nvSpPr>
              <p:cNvPr id="298" name="Google Shape;298;p8"/>
              <p:cNvSpPr/>
              <p:nvPr/>
            </p:nvSpPr>
            <p:spPr>
              <a:xfrm>
                <a:off x="6150120" y="1885356"/>
                <a:ext cx="1444977" cy="1463040"/>
              </a:xfrm>
              <a:prstGeom prst="ellipse">
                <a:avLst/>
              </a:prstGeom>
              <a:solidFill>
                <a:srgbClr val="244B84"/>
              </a:solidFill>
              <a:ln w="12700" cap="flat" cmpd="sng">
                <a:solidFill>
                  <a:srgbClr val="244B8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800" b="1" i="1">
                  <a:solidFill>
                    <a:srgbClr val="F2F2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99" name="Google Shape;299;p8"/>
              <p:cNvPicPr preferRelativeResize="0"/>
              <p:nvPr/>
            </p:nvPicPr>
            <p:blipFill rotWithShape="1">
              <a:blip r:embed="rId5">
                <a:alphaModFix/>
              </a:blip>
              <a:srcRect l="26051" t="28255" r="22435" b="26331"/>
              <a:stretch/>
            </p:blipFill>
            <p:spPr>
              <a:xfrm>
                <a:off x="6453967" y="2247811"/>
                <a:ext cx="837281" cy="73813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00" name="Google Shape;300;p8"/>
          <p:cNvSpPr txBox="1"/>
          <p:nvPr/>
        </p:nvSpPr>
        <p:spPr>
          <a:xfrm>
            <a:off x="8812947" y="1481627"/>
            <a:ext cx="2538226" cy="2501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D7C"/>
              </a:buClr>
              <a:buSzPts val="1800"/>
              <a:buFont typeface="Arial"/>
              <a:buNone/>
            </a:pPr>
            <a:r>
              <a:rPr lang="bg-BG" sz="1800" b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Сигурност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A60D"/>
              </a:buClr>
              <a:buSzPts val="1600"/>
              <a:buFont typeface="Arial"/>
              <a:buChar char="•"/>
            </a:pPr>
            <a:r>
              <a:rPr lang="bg-BG" sz="16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Устройства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A60D"/>
              </a:buClr>
              <a:buSzPts val="1600"/>
              <a:buFont typeface="Arial"/>
              <a:buChar char="•"/>
            </a:pPr>
            <a:r>
              <a:rPr lang="bg-BG" sz="16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Данни и дигитална идентичност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A60D"/>
              </a:buClr>
              <a:buSzPts val="1600"/>
              <a:buFont typeface="Arial"/>
              <a:buChar char="•"/>
            </a:pPr>
            <a:r>
              <a:rPr lang="bg-BG" sz="16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Здраве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A60D"/>
              </a:buClr>
              <a:buSzPts val="1600"/>
              <a:buFont typeface="Arial"/>
              <a:buChar char="•"/>
            </a:pPr>
            <a:r>
              <a:rPr lang="bg-BG" sz="16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Околна среда</a:t>
            </a:r>
            <a:endParaRPr sz="160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p8" descr="Резултат с изображение за information icon"/>
          <p:cNvPicPr preferRelativeResize="0"/>
          <p:nvPr/>
        </p:nvPicPr>
        <p:blipFill rotWithShape="1">
          <a:blip r:embed="rId6">
            <a:alphaModFix/>
          </a:blip>
          <a:srcRect b="7093"/>
          <a:stretch/>
        </p:blipFill>
        <p:spPr>
          <a:xfrm>
            <a:off x="60740" y="1989430"/>
            <a:ext cx="1093287" cy="108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2" name="Google Shape;302;p8"/>
          <p:cNvGrpSpPr/>
          <p:nvPr/>
        </p:nvGrpSpPr>
        <p:grpSpPr>
          <a:xfrm>
            <a:off x="7396059" y="4614568"/>
            <a:ext cx="4354896" cy="2434014"/>
            <a:chOff x="6649299" y="4416448"/>
            <a:chExt cx="4354896" cy="2434014"/>
          </a:xfrm>
        </p:grpSpPr>
        <p:sp>
          <p:nvSpPr>
            <p:cNvPr id="303" name="Google Shape;303;p8"/>
            <p:cNvSpPr/>
            <p:nvPr/>
          </p:nvSpPr>
          <p:spPr>
            <a:xfrm>
              <a:off x="6649299" y="5037185"/>
              <a:ext cx="1066666" cy="1080000"/>
            </a:xfrm>
            <a:prstGeom prst="ellipse">
              <a:avLst/>
            </a:prstGeom>
            <a:solidFill>
              <a:srgbClr val="244B84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8"/>
            <p:cNvSpPr txBox="1"/>
            <p:nvPr/>
          </p:nvSpPr>
          <p:spPr>
            <a:xfrm>
              <a:off x="7329372" y="4416448"/>
              <a:ext cx="3674823" cy="2434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3D7C"/>
                </a:buClr>
                <a:buSzPts val="1800"/>
                <a:buFont typeface="Arial"/>
                <a:buNone/>
              </a:pPr>
              <a:r>
                <a:rPr lang="bg-BG" sz="1800" b="1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Решаване на проблеми</a:t>
              </a:r>
              <a:endParaRPr/>
            </a:p>
            <a:p>
              <a:pPr marL="685800" marR="0" lvl="1" indent="-2286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F7A60D"/>
                </a:buClr>
                <a:buSzPts val="1600"/>
                <a:buFont typeface="Arial"/>
                <a:buChar char="•"/>
              </a:pPr>
              <a:r>
                <a:rPr lang="bg-BG" sz="1600" b="0" i="0" u="none" strike="noStrike" cap="none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Нетехнически</a:t>
              </a:r>
              <a:endParaRPr/>
            </a:p>
            <a:p>
              <a:pPr marL="685800" marR="0" lvl="1" indent="-2286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F7A60D"/>
                </a:buClr>
                <a:buSzPts val="1600"/>
                <a:buFont typeface="Arial"/>
                <a:buChar char="•"/>
              </a:pPr>
              <a:r>
                <a:rPr lang="bg-BG" sz="1600" b="0" i="0" u="none" strike="noStrike" cap="none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Подбор на инструмент, устройство, приложение, софтуер или услуга</a:t>
              </a:r>
              <a:endParaRPr sz="16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05" name="Google Shape;305;p8" descr="Резултат с изображение за Puzzle parts icon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2871922">
              <a:off x="6816842" y="5137202"/>
              <a:ext cx="812439" cy="81243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6" name="Google Shape;306;p8"/>
          <p:cNvGrpSpPr/>
          <p:nvPr/>
        </p:nvGrpSpPr>
        <p:grpSpPr>
          <a:xfrm>
            <a:off x="5423478" y="3605556"/>
            <a:ext cx="2904770" cy="738664"/>
            <a:chOff x="4713088" y="3994344"/>
            <a:chExt cx="2904770" cy="738664"/>
          </a:xfrm>
        </p:grpSpPr>
        <p:sp>
          <p:nvSpPr>
            <p:cNvPr id="307" name="Google Shape;307;p8"/>
            <p:cNvSpPr txBox="1"/>
            <p:nvPr/>
          </p:nvSpPr>
          <p:spPr>
            <a:xfrm>
              <a:off x="4713088" y="3994344"/>
              <a:ext cx="210788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Изкуствен интелект</a:t>
              </a:r>
              <a:endParaRPr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8"/>
            <p:cNvSpPr txBox="1"/>
            <p:nvPr/>
          </p:nvSpPr>
          <p:spPr>
            <a:xfrm>
              <a:off x="4713088" y="4363676"/>
              <a:ext cx="29047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Достъпност и приобщаване</a:t>
              </a:r>
              <a:endParaRPr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9"/>
          <p:cNvSpPr txBox="1">
            <a:spLocks noGrp="1"/>
          </p:cNvSpPr>
          <p:nvPr>
            <p:ph type="title"/>
          </p:nvPr>
        </p:nvSpPr>
        <p:spPr>
          <a:xfrm>
            <a:off x="0" y="451201"/>
            <a:ext cx="11955511" cy="708342"/>
          </a:xfrm>
          <a:prstGeom prst="rect">
            <a:avLst/>
          </a:prstGeom>
          <a:solidFill>
            <a:srgbClr val="1F3D7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lang="bg-BG"/>
              <a:t>Тенденции в обучението по ИТ в 8. – 10. клас</a:t>
            </a:r>
            <a:endParaRPr/>
          </a:p>
        </p:txBody>
      </p:sp>
      <p:sp>
        <p:nvSpPr>
          <p:cNvPr id="315" name="Google Shape;315;p9"/>
          <p:cNvSpPr txBox="1">
            <a:spLocks noGrp="1"/>
          </p:cNvSpPr>
          <p:nvPr>
            <p:ph type="body" idx="1"/>
          </p:nvPr>
        </p:nvSpPr>
        <p:spPr>
          <a:xfrm>
            <a:off x="3003979" y="1359338"/>
            <a:ext cx="9188021" cy="5446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D7C"/>
              </a:buClr>
              <a:buSzPct val="100000"/>
              <a:buChar char="•"/>
            </a:pPr>
            <a:r>
              <a:rPr lang="bg-BG" sz="3200"/>
              <a:t>8. клас: Тема 4. Програмиране и изкуствен интелект</a:t>
            </a:r>
            <a:endParaRPr sz="320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bg-BG"/>
              <a:t>Общи исторически и теоретични сведения за изкуствения интелект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bg-BG"/>
              <a:t>Изкуствен интелект и приложения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bg-BG"/>
              <a:t>Вградени функции в скриптов език за програмиране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D7C"/>
              </a:buClr>
              <a:buSzPct val="100000"/>
              <a:buChar char="•"/>
            </a:pPr>
            <a:r>
              <a:rPr lang="bg-BG" sz="3200"/>
              <a:t>9. клас: Тема 4. Създаване на съдържание</a:t>
            </a:r>
            <a:endParaRPr sz="320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bg-BG"/>
              <a:t>Програмиране – модули, пакети и библиотеки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bg-BG"/>
              <a:t>Идентификация на нужда и откриване на нови модули / пакети / библиотеки за реализиране на програмни възможности.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bg-BG"/>
              <a:t>Инсталиране на намерените модули/пакети/библиотеки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bg-BG"/>
              <a:t>Прилагане на налични технологични средства за използване на намерените модули/пакети/библиотеки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D7C"/>
              </a:buClr>
              <a:buSzPct val="100000"/>
              <a:buChar char="•"/>
            </a:pPr>
            <a:r>
              <a:rPr lang="bg-BG" sz="3600"/>
              <a:t>10. клас: Тема 2. Програмиране и изкуствен интелект</a:t>
            </a:r>
            <a:endParaRPr sz="360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bg-BG"/>
              <a:t>Алгоритми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bg-BG"/>
              <a:t>Обработка на данни със скриптов език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bg-BG"/>
              <a:t>Данни и изкуствен интелект</a:t>
            </a:r>
            <a:endParaRPr/>
          </a:p>
        </p:txBody>
      </p:sp>
      <p:sp>
        <p:nvSpPr>
          <p:cNvPr id="316" name="Google Shape;316;p9"/>
          <p:cNvSpPr/>
          <p:nvPr/>
        </p:nvSpPr>
        <p:spPr>
          <a:xfrm>
            <a:off x="202445" y="1297177"/>
            <a:ext cx="1168496" cy="1168496"/>
          </a:xfrm>
          <a:prstGeom prst="ellipse">
            <a:avLst/>
          </a:prstGeom>
          <a:solidFill>
            <a:srgbClr val="244B8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800" b="1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AI</a:t>
            </a:r>
            <a:endParaRPr sz="1800" b="1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17" name="Google Shape;317;p9"/>
          <p:cNvSpPr/>
          <p:nvPr/>
        </p:nvSpPr>
        <p:spPr>
          <a:xfrm>
            <a:off x="216661" y="5603895"/>
            <a:ext cx="1168496" cy="1168496"/>
          </a:xfrm>
          <a:prstGeom prst="ellipse">
            <a:avLst/>
          </a:prstGeom>
          <a:solidFill>
            <a:srgbClr val="244B8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8" name="Google Shape;318;p9"/>
          <p:cNvGrpSpPr/>
          <p:nvPr/>
        </p:nvGrpSpPr>
        <p:grpSpPr>
          <a:xfrm>
            <a:off x="191404" y="3506474"/>
            <a:ext cx="1168496" cy="1168496"/>
            <a:chOff x="191404" y="3506474"/>
            <a:chExt cx="1168496" cy="1168496"/>
          </a:xfrm>
        </p:grpSpPr>
        <p:sp>
          <p:nvSpPr>
            <p:cNvPr id="319" name="Google Shape;319;p9"/>
            <p:cNvSpPr/>
            <p:nvPr/>
          </p:nvSpPr>
          <p:spPr>
            <a:xfrm>
              <a:off x="191404" y="3506474"/>
              <a:ext cx="1168496" cy="1168496"/>
            </a:xfrm>
            <a:prstGeom prst="ellipse">
              <a:avLst/>
            </a:prstGeom>
            <a:solidFill>
              <a:srgbClr val="244B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0" name="Google Shape;320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5996" y="3559814"/>
              <a:ext cx="1027827" cy="102782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1" name="Google Shape;321;p9"/>
          <p:cNvGrpSpPr/>
          <p:nvPr/>
        </p:nvGrpSpPr>
        <p:grpSpPr>
          <a:xfrm>
            <a:off x="1628446" y="2465673"/>
            <a:ext cx="1168496" cy="1168496"/>
            <a:chOff x="1628446" y="2465673"/>
            <a:chExt cx="1168496" cy="1168496"/>
          </a:xfrm>
        </p:grpSpPr>
        <p:sp>
          <p:nvSpPr>
            <p:cNvPr id="322" name="Google Shape;322;p9"/>
            <p:cNvSpPr/>
            <p:nvPr/>
          </p:nvSpPr>
          <p:spPr>
            <a:xfrm>
              <a:off x="1628446" y="2465673"/>
              <a:ext cx="1168496" cy="1168496"/>
            </a:xfrm>
            <a:prstGeom prst="ellipse">
              <a:avLst/>
            </a:prstGeom>
            <a:solidFill>
              <a:srgbClr val="244B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3" name="Google Shape;323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717683" y="2583179"/>
              <a:ext cx="996951" cy="9969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4" name="Google Shape;324;p9"/>
          <p:cNvGrpSpPr/>
          <p:nvPr/>
        </p:nvGrpSpPr>
        <p:grpSpPr>
          <a:xfrm>
            <a:off x="1600932" y="4540918"/>
            <a:ext cx="1168496" cy="1168496"/>
            <a:chOff x="1600932" y="4540918"/>
            <a:chExt cx="1168496" cy="1168496"/>
          </a:xfrm>
        </p:grpSpPr>
        <p:sp>
          <p:nvSpPr>
            <p:cNvPr id="325" name="Google Shape;325;p9"/>
            <p:cNvSpPr/>
            <p:nvPr/>
          </p:nvSpPr>
          <p:spPr>
            <a:xfrm>
              <a:off x="1600932" y="4540918"/>
              <a:ext cx="1168496" cy="1168496"/>
            </a:xfrm>
            <a:prstGeom prst="ellipse">
              <a:avLst/>
            </a:prstGeom>
            <a:solidFill>
              <a:srgbClr val="244B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6" name="Google Shape;326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729376" y="4631343"/>
              <a:ext cx="899524" cy="8995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27" name="Google Shape;327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6605" y="5793937"/>
            <a:ext cx="853334" cy="853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тема">
  <a:themeElements>
    <a:clrScheme name="О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2407</Words>
  <Application>Microsoft Office PowerPoint</Application>
  <PresentationFormat>Widescreen</PresentationFormat>
  <Paragraphs>433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Arial Rounded</vt:lpstr>
      <vt:lpstr>Calibri</vt:lpstr>
      <vt:lpstr>Courier New</vt:lpstr>
      <vt:lpstr>Times New Roman</vt:lpstr>
      <vt:lpstr>Office тема</vt:lpstr>
      <vt:lpstr>Тенденции в обучението: Изкуствен интелект, Програмиране и обработка на данни</vt:lpstr>
      <vt:lpstr>PowerPoint Presentation</vt:lpstr>
      <vt:lpstr>Дигитални компетентности – актуализация на рамката: DigComp 2.2.</vt:lpstr>
      <vt:lpstr>Дигитални компетентности</vt:lpstr>
      <vt:lpstr>DigComp 2.2  - структура</vt:lpstr>
      <vt:lpstr>Национална квалификационна рамка (НКР) - структура</vt:lpstr>
      <vt:lpstr>Национална квалификационна рамка (НКР) - структура</vt:lpstr>
      <vt:lpstr>Дигитални компетентности - актуализация</vt:lpstr>
      <vt:lpstr>Тенденции в обучението по ИТ в 8. – 10. клас</vt:lpstr>
      <vt:lpstr>Фокусът на обучението</vt:lpstr>
      <vt:lpstr>Подводните камъни</vt:lpstr>
      <vt:lpstr>Какво предлагаме?</vt:lpstr>
      <vt:lpstr>8. клас</vt:lpstr>
      <vt:lpstr>  8. клас Мисия - възможна!</vt:lpstr>
      <vt:lpstr>Изкуствен интелект</vt:lpstr>
      <vt:lpstr>Адаптиране към потребителя</vt:lpstr>
      <vt:lpstr>Настройки за събиране на данни</vt:lpstr>
      <vt:lpstr>Умни агенти</vt:lpstr>
      <vt:lpstr>Дълбоки фалшификати (Deep-fake)</vt:lpstr>
      <vt:lpstr>Вградени подпрограми в скриптов език за програмиране Python</vt:lpstr>
      <vt:lpstr>Подходящи среди за програмиране</vt:lpstr>
      <vt:lpstr>9. клас</vt:lpstr>
      <vt:lpstr>Програмиране: Модули, пакети, библиотеки</vt:lpstr>
      <vt:lpstr>Програмиране: Инсталиране на библиотеки</vt:lpstr>
      <vt:lpstr>Някои полезни библиотеки</vt:lpstr>
      <vt:lpstr>Силата на библиотеките: работен пример</vt:lpstr>
      <vt:lpstr>10. клас</vt:lpstr>
      <vt:lpstr>Програмиране: Обработка на големи обеми от данни с Python</vt:lpstr>
      <vt:lpstr>Pandas</vt:lpstr>
      <vt:lpstr>Източници на набори от данни</vt:lpstr>
      <vt:lpstr>Пример: Цени на домати</vt:lpstr>
      <vt:lpstr>Визуализация на данни в специализирани платформи</vt:lpstr>
      <vt:lpstr>Заявки към средства с изкуствен интелект</vt:lpstr>
      <vt:lpstr>Заявки към средства с изкуствен интелект</vt:lpstr>
      <vt:lpstr>PowerPoint Presentation</vt:lpstr>
      <vt:lpstr>Ако имате нужда, ние сме до вас</vt:lpstr>
      <vt:lpstr>Да се захващаме за работа!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Тенденции в обучението: Изкуствен интелект, Програмиране и обработка на данни</dc:title>
  <dc:creator>Miroslava Nikolova</dc:creator>
  <cp:lastModifiedBy>Nikolina Nikolova</cp:lastModifiedBy>
  <cp:revision>9</cp:revision>
  <dcterms:created xsi:type="dcterms:W3CDTF">2017-07-05T08:00:02Z</dcterms:created>
  <dcterms:modified xsi:type="dcterms:W3CDTF">2024-02-19T14:40:53Z</dcterms:modified>
</cp:coreProperties>
</file>