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70" r:id="rId4"/>
    <p:sldId id="257" r:id="rId5"/>
    <p:sldId id="260" r:id="rId6"/>
    <p:sldId id="262" r:id="rId7"/>
    <p:sldId id="263" r:id="rId8"/>
    <p:sldId id="264" r:id="rId9"/>
    <p:sldId id="265" r:id="rId10"/>
    <p:sldId id="266" r:id="rId11"/>
    <p:sldId id="267" r:id="rId12"/>
    <p:sldId id="268" r:id="rId13"/>
    <p:sldId id="261" r:id="rId14"/>
    <p:sldId id="258" r:id="rId15"/>
    <p:sldId id="259" r:id="rId16"/>
    <p:sldId id="271" r:id="rId17"/>
    <p:sldId id="283" r:id="rId18"/>
    <p:sldId id="272" r:id="rId19"/>
    <p:sldId id="273" r:id="rId20"/>
    <p:sldId id="274" r:id="rId21"/>
    <p:sldId id="275" r:id="rId22"/>
    <p:sldId id="276" r:id="rId23"/>
    <p:sldId id="295" r:id="rId24"/>
    <p:sldId id="277" r:id="rId25"/>
    <p:sldId id="279" r:id="rId26"/>
    <p:sldId id="280" r:id="rId27"/>
    <p:sldId id="282" r:id="rId28"/>
    <p:sldId id="284" r:id="rId29"/>
    <p:sldId id="281" r:id="rId30"/>
    <p:sldId id="285" r:id="rId31"/>
    <p:sldId id="292" r:id="rId32"/>
    <p:sldId id="286" r:id="rId33"/>
    <p:sldId id="287" r:id="rId34"/>
    <p:sldId id="288" r:id="rId35"/>
    <p:sldId id="289" r:id="rId36"/>
    <p:sldId id="291" r:id="rId37"/>
    <p:sldId id="290" r:id="rId38"/>
    <p:sldId id="293" r:id="rId39"/>
    <p:sldId id="294"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04" d="100"/>
          <a:sy n="104" d="100"/>
        </p:scale>
        <p:origin x="-174" y="-84"/>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098335-6B54-4E08-A4D6-6B25E377FAF8}" type="datetimeFigureOut">
              <a:rPr lang="en-US" smtClean="0"/>
              <a:pPr/>
              <a:t>20-Feb-24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98335-6B54-4E08-A4D6-6B25E377FAF8}" type="datetimeFigureOut">
              <a:rPr lang="en-US" smtClean="0"/>
              <a:pPr/>
              <a:t>20-Feb-24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98335-6B54-4E08-A4D6-6B25E377FAF8}" type="datetimeFigureOut">
              <a:rPr lang="en-US" smtClean="0"/>
              <a:pPr/>
              <a:t>20-Feb-24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98335-6B54-4E08-A4D6-6B25E377FAF8}" type="datetimeFigureOut">
              <a:rPr lang="en-US" smtClean="0"/>
              <a:pPr/>
              <a:t>20-Feb-24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098335-6B54-4E08-A4D6-6B25E377FAF8}" type="datetimeFigureOut">
              <a:rPr lang="en-US" smtClean="0"/>
              <a:pPr/>
              <a:t>20-Feb-24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098335-6B54-4E08-A4D6-6B25E377FAF8}" type="datetimeFigureOut">
              <a:rPr lang="en-US" smtClean="0"/>
              <a:pPr/>
              <a:t>20-Feb-24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098335-6B54-4E08-A4D6-6B25E377FAF8}" type="datetimeFigureOut">
              <a:rPr lang="en-US" smtClean="0"/>
              <a:pPr/>
              <a:t>20-Feb-24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98335-6B54-4E08-A4D6-6B25E377FAF8}" type="datetimeFigureOut">
              <a:rPr lang="en-US" smtClean="0"/>
              <a:pPr/>
              <a:t>20-Feb-24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98335-6B54-4E08-A4D6-6B25E377FAF8}" type="datetimeFigureOut">
              <a:rPr lang="en-US" smtClean="0"/>
              <a:pPr/>
              <a:t>20-Feb-24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98335-6B54-4E08-A4D6-6B25E377FAF8}" type="datetimeFigureOut">
              <a:rPr lang="en-US" smtClean="0"/>
              <a:pPr/>
              <a:t>20-Feb-24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98335-6B54-4E08-A4D6-6B25E377FAF8}" type="datetimeFigureOut">
              <a:rPr lang="en-US" smtClean="0"/>
              <a:pPr/>
              <a:t>20-Feb-24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6F956A-993D-477C-B5C5-2F15B5B4260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A098335-6B54-4E08-A4D6-6B25E377FAF8}" type="datetimeFigureOut">
              <a:rPr lang="en-US" smtClean="0"/>
              <a:pPr/>
              <a:t>20-Feb-24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D6F956A-993D-477C-B5C5-2F15B5B426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6.jpeg"/><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mayamarkov.wordpress.com/2008/01/16/starting_biology_textbook/"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88231"/>
            <a:ext cx="7772400" cy="1331119"/>
          </a:xfrm>
        </p:spPr>
        <p:txBody>
          <a:bodyPr>
            <a:noAutofit/>
          </a:bodyPr>
          <a:lstStyle/>
          <a:p>
            <a:r>
              <a:rPr lang="bg-BG" dirty="0" smtClean="0">
                <a:solidFill>
                  <a:schemeClr val="accent5">
                    <a:lumMod val="50000"/>
                  </a:schemeClr>
                </a:solidFill>
              </a:rPr>
              <a:t>Клетъчно делене. </a:t>
            </a:r>
            <a:br>
              <a:rPr lang="bg-BG" dirty="0" smtClean="0">
                <a:solidFill>
                  <a:schemeClr val="accent5">
                    <a:lumMod val="50000"/>
                  </a:schemeClr>
                </a:solidFill>
              </a:rPr>
            </a:br>
            <a:r>
              <a:rPr lang="bg-BG" dirty="0" smtClean="0">
                <a:solidFill>
                  <a:schemeClr val="accent5">
                    <a:lumMod val="50000"/>
                  </a:schemeClr>
                </a:solidFill>
              </a:rPr>
              <a:t>Жизнен цикъл на клетката</a:t>
            </a:r>
            <a:endParaRPr lang="en-US" dirty="0">
              <a:solidFill>
                <a:schemeClr val="accent5">
                  <a:lumMod val="50000"/>
                </a:schemeClr>
              </a:solidFill>
            </a:endParaRPr>
          </a:p>
        </p:txBody>
      </p:sp>
      <p:sp>
        <p:nvSpPr>
          <p:cNvPr id="3" name="Subtitle 2"/>
          <p:cNvSpPr>
            <a:spLocks noGrp="1"/>
          </p:cNvSpPr>
          <p:nvPr>
            <p:ph type="subTitle" idx="1"/>
          </p:nvPr>
        </p:nvSpPr>
        <p:spPr>
          <a:xfrm>
            <a:off x="990600" y="3009900"/>
            <a:ext cx="7162800" cy="1314450"/>
          </a:xfrm>
        </p:spPr>
        <p:txBody>
          <a:bodyPr>
            <a:normAutofit/>
          </a:bodyPr>
          <a:lstStyle/>
          <a:p>
            <a:r>
              <a:rPr lang="bg-BG" sz="3000" dirty="0" smtClean="0">
                <a:solidFill>
                  <a:schemeClr val="tx1">
                    <a:lumMod val="75000"/>
                    <a:lumOff val="25000"/>
                  </a:schemeClr>
                </a:solidFill>
              </a:rPr>
              <a:t>Доц. Майя Маркова</a:t>
            </a:r>
          </a:p>
          <a:p>
            <a:r>
              <a:rPr lang="bg-BG" sz="2400" dirty="0" smtClean="0">
                <a:solidFill>
                  <a:schemeClr val="tx1">
                    <a:lumMod val="75000"/>
                    <a:lumOff val="25000"/>
                  </a:schemeClr>
                </a:solidFill>
              </a:rPr>
              <a:t>Катедра Биология, Медицински университет - София</a:t>
            </a:r>
            <a:endParaRPr lang="en-US" sz="2400" dirty="0">
              <a:solidFill>
                <a:schemeClr val="tx1">
                  <a:lumMod val="75000"/>
                  <a:lumOff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2887" y="209550"/>
            <a:ext cx="7585924" cy="461665"/>
          </a:xfrm>
          <a:prstGeom prst="rect">
            <a:avLst/>
          </a:prstGeom>
          <a:noFill/>
        </p:spPr>
        <p:txBody>
          <a:bodyPr wrap="none" rtlCol="0">
            <a:spAutoFit/>
          </a:bodyPr>
          <a:lstStyle/>
          <a:p>
            <a:pPr algn="ctr"/>
            <a:r>
              <a:rPr lang="ru-RU" sz="2400" dirty="0" smtClean="0">
                <a:solidFill>
                  <a:schemeClr val="accent1">
                    <a:lumMod val="75000"/>
                  </a:schemeClr>
                </a:solidFill>
              </a:rPr>
              <a:t>Съмнения в </a:t>
            </a:r>
            <a:r>
              <a:rPr lang="en-US" sz="2400" dirty="0" smtClean="0">
                <a:solidFill>
                  <a:schemeClr val="accent1">
                    <a:lumMod val="75000"/>
                  </a:schemeClr>
                </a:solidFill>
              </a:rPr>
              <a:t>“</a:t>
            </a:r>
            <a:r>
              <a:rPr lang="bg-BG" sz="2400" dirty="0" smtClean="0">
                <a:solidFill>
                  <a:schemeClr val="accent1">
                    <a:lumMod val="75000"/>
                  </a:schemeClr>
                </a:solidFill>
              </a:rPr>
              <a:t>амитозата</a:t>
            </a:r>
            <a:r>
              <a:rPr lang="en-US" sz="2400" dirty="0" smtClean="0">
                <a:solidFill>
                  <a:schemeClr val="accent1">
                    <a:lumMod val="75000"/>
                  </a:schemeClr>
                </a:solidFill>
              </a:rPr>
              <a:t>”</a:t>
            </a:r>
            <a:r>
              <a:rPr lang="bg-BG" sz="2400" dirty="0" smtClean="0">
                <a:solidFill>
                  <a:schemeClr val="accent1">
                    <a:lumMod val="75000"/>
                  </a:schemeClr>
                </a:solidFill>
              </a:rPr>
              <a:t> се изказват още в края на ХІХ в.</a:t>
            </a:r>
            <a:endParaRPr lang="en-US" sz="2400" dirty="0">
              <a:solidFill>
                <a:schemeClr val="accent1">
                  <a:lumMod val="75000"/>
                </a:schemeClr>
              </a:solidFill>
            </a:endParaRPr>
          </a:p>
        </p:txBody>
      </p:sp>
      <p:pic>
        <p:nvPicPr>
          <p:cNvPr id="6" name="Picture 8" descr="wilson_koritsa"/>
          <p:cNvPicPr>
            <a:picLocks noChangeAspect="1" noChangeArrowheads="1"/>
          </p:cNvPicPr>
          <p:nvPr/>
        </p:nvPicPr>
        <p:blipFill>
          <a:blip r:embed="rId2" cstate="print"/>
          <a:srcRect/>
          <a:stretch>
            <a:fillRect/>
          </a:stretch>
        </p:blipFill>
        <p:spPr>
          <a:xfrm>
            <a:off x="4800601" y="742950"/>
            <a:ext cx="3810000" cy="1916308"/>
          </a:xfrm>
          <a:prstGeom prst="rect">
            <a:avLst/>
          </a:prstGeom>
          <a:noFill/>
          <a:ln/>
        </p:spPr>
      </p:pic>
      <p:sp>
        <p:nvSpPr>
          <p:cNvPr id="7" name="Text Box 9"/>
          <p:cNvSpPr txBox="1">
            <a:spLocks noChangeArrowheads="1"/>
          </p:cNvSpPr>
          <p:nvPr/>
        </p:nvSpPr>
        <p:spPr bwMode="auto">
          <a:xfrm>
            <a:off x="476250" y="819150"/>
            <a:ext cx="4248150" cy="1892826"/>
          </a:xfrm>
          <a:prstGeom prst="rect">
            <a:avLst/>
          </a:prstGeom>
          <a:noFill/>
          <a:ln w="9525">
            <a:noFill/>
            <a:miter lim="800000"/>
            <a:headEnd/>
            <a:tailEnd/>
          </a:ln>
          <a:effectLst/>
        </p:spPr>
        <p:txBody>
          <a:bodyPr>
            <a:spAutoFit/>
          </a:bodyPr>
          <a:lstStyle/>
          <a:p>
            <a:pPr>
              <a:spcAft>
                <a:spcPts val="600"/>
              </a:spcAft>
            </a:pPr>
            <a:r>
              <a:rPr lang="bg-BG" sz="1600" dirty="0"/>
              <a:t>“</a:t>
            </a:r>
            <a:r>
              <a:rPr lang="bg-BG" sz="1600" b="1" dirty="0"/>
              <a:t>Пряко или амитотично делене</a:t>
            </a:r>
          </a:p>
          <a:p>
            <a:pPr>
              <a:spcAft>
                <a:spcPts val="600"/>
              </a:spcAft>
            </a:pPr>
            <a:r>
              <a:rPr lang="bg-BG" sz="1600" dirty="0"/>
              <a:t>     Сега ще разгледаме по-редкия и по-прост тип делене, известен като амитоза; но </a:t>
            </a:r>
            <a:r>
              <a:rPr lang="bg-BG" sz="1600" dirty="0">
                <a:solidFill>
                  <a:srgbClr val="C00000"/>
                </a:solidFill>
              </a:rPr>
              <a:t>както правилно казва Флеминг, трудно е да се пише по тема, чийто краен резултат е толкова незадоволителен</a:t>
            </a:r>
            <a:r>
              <a:rPr lang="bg-BG" sz="1600" dirty="0"/>
              <a:t>; защото въпреки задълбочените изследвания все още</a:t>
            </a:r>
          </a:p>
        </p:txBody>
      </p:sp>
      <p:sp>
        <p:nvSpPr>
          <p:cNvPr id="8" name="Text Box 10"/>
          <p:cNvSpPr txBox="1">
            <a:spLocks noChangeArrowheads="1"/>
          </p:cNvSpPr>
          <p:nvPr/>
        </p:nvSpPr>
        <p:spPr bwMode="auto">
          <a:xfrm>
            <a:off x="482600" y="2647950"/>
            <a:ext cx="8280400" cy="2385268"/>
          </a:xfrm>
          <a:prstGeom prst="rect">
            <a:avLst/>
          </a:prstGeom>
          <a:noFill/>
          <a:ln w="9525">
            <a:noFill/>
            <a:miter lim="800000"/>
            <a:headEnd/>
            <a:tailEnd/>
          </a:ln>
          <a:effectLst/>
        </p:spPr>
        <p:txBody>
          <a:bodyPr>
            <a:spAutoFit/>
          </a:bodyPr>
          <a:lstStyle/>
          <a:p>
            <a:pPr>
              <a:spcAft>
                <a:spcPts val="600"/>
              </a:spcAft>
            </a:pPr>
            <a:r>
              <a:rPr lang="bg-BG" sz="1600" dirty="0"/>
              <a:t>не сме стигнали до определени заключения нито за механизма на амитозата, нито за биологичното й значение... Преди откриването на митозата се смяташе, че деленето на ядрото протича според схемата на Ремак. Бързото натрупване на познания за митотичното делене между 1875 и 1885 г. обаче показа, че </a:t>
            </a:r>
            <a:r>
              <a:rPr lang="bg-BG" sz="1600" dirty="0">
                <a:solidFill>
                  <a:srgbClr val="C00000"/>
                </a:solidFill>
              </a:rPr>
              <a:t>този тип делене е, меко казано, рядък и породи съмнения дали той изобщо някога протича като нормален процес</a:t>
            </a:r>
            <a:r>
              <a:rPr lang="bg-BG" sz="1600" dirty="0"/>
              <a:t>. Но когато на въпроса бе отделено специално внимание, много случаи на амитоза бяха точно определени, макар че съвсем малко от тях протичат според схемата на Ремак.”</a:t>
            </a:r>
          </a:p>
          <a:p>
            <a:pPr>
              <a:spcAft>
                <a:spcPts val="600"/>
              </a:spcAft>
            </a:pPr>
            <a:r>
              <a:rPr lang="bg-BG" sz="1600" dirty="0"/>
              <a:t>    Съмнения в амитозата изразява и Теодор Бовери в труда си “Изследвания на клетката” </a:t>
            </a:r>
            <a:r>
              <a:rPr lang="en-US" sz="1600" dirty="0"/>
              <a:t>(</a:t>
            </a:r>
            <a:r>
              <a:rPr lang="en-US" sz="1600" i="1" dirty="0" err="1"/>
              <a:t>Zellenstudien</a:t>
            </a:r>
            <a:r>
              <a:rPr lang="bg-BG" sz="1600" i="1" dirty="0"/>
              <a:t>)</a:t>
            </a:r>
            <a:r>
              <a:rPr lang="en-US" sz="1600" dirty="0"/>
              <a:t>, 1907</a:t>
            </a:r>
            <a:r>
              <a:rPr lang="bg-BG" sz="1600" dirty="0"/>
              <a:t> г.</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354509"/>
            <a:ext cx="6923993" cy="769441"/>
          </a:xfrm>
          <a:prstGeom prst="rect">
            <a:avLst/>
          </a:prstGeom>
          <a:noFill/>
        </p:spPr>
        <p:txBody>
          <a:bodyPr wrap="square" rtlCol="0">
            <a:spAutoFit/>
          </a:bodyPr>
          <a:lstStyle/>
          <a:p>
            <a:pPr algn="ctr"/>
            <a:r>
              <a:rPr lang="ru-RU" sz="2200" dirty="0" smtClean="0">
                <a:solidFill>
                  <a:schemeClr val="accent1">
                    <a:lumMod val="75000"/>
                  </a:schemeClr>
                </a:solidFill>
              </a:rPr>
              <a:t>Азбучният показалец на </a:t>
            </a:r>
            <a:r>
              <a:rPr lang="en-US" sz="2200" dirty="0" err="1" smtClean="0">
                <a:solidFill>
                  <a:schemeClr val="accent1">
                    <a:lumMod val="75000"/>
                  </a:schemeClr>
                </a:solidFill>
              </a:rPr>
              <a:t>Alberts</a:t>
            </a:r>
            <a:r>
              <a:rPr lang="en-US" sz="2200" dirty="0" smtClean="0">
                <a:solidFill>
                  <a:schemeClr val="accent1">
                    <a:lumMod val="75000"/>
                  </a:schemeClr>
                </a:solidFill>
              </a:rPr>
              <a:t> et al.</a:t>
            </a:r>
            <a:r>
              <a:rPr lang="bg-BG" sz="2200" dirty="0" smtClean="0">
                <a:solidFill>
                  <a:schemeClr val="accent1">
                    <a:lumMod val="75000"/>
                  </a:schemeClr>
                </a:solidFill>
              </a:rPr>
              <a:t>,</a:t>
            </a:r>
            <a:r>
              <a:rPr lang="en-US" sz="2200" dirty="0" smtClean="0">
                <a:solidFill>
                  <a:schemeClr val="accent1">
                    <a:lumMod val="75000"/>
                  </a:schemeClr>
                </a:solidFill>
              </a:rPr>
              <a:t> </a:t>
            </a:r>
            <a:r>
              <a:rPr lang="en-US" sz="2200" i="1" dirty="0" smtClean="0">
                <a:solidFill>
                  <a:schemeClr val="accent1">
                    <a:lumMod val="75000"/>
                  </a:schemeClr>
                </a:solidFill>
              </a:rPr>
              <a:t>Molecular Biology of the Cell</a:t>
            </a:r>
            <a:r>
              <a:rPr lang="bg-BG" sz="2200" i="1" dirty="0" smtClean="0">
                <a:solidFill>
                  <a:schemeClr val="accent1">
                    <a:lumMod val="75000"/>
                  </a:schemeClr>
                </a:solidFill>
              </a:rPr>
              <a:t> </a:t>
            </a:r>
            <a:r>
              <a:rPr lang="bg-BG" sz="2200" dirty="0" smtClean="0">
                <a:solidFill>
                  <a:schemeClr val="accent1">
                    <a:lumMod val="75000"/>
                  </a:schemeClr>
                </a:solidFill>
              </a:rPr>
              <a:t>– както се вижда, амитоза няма</a:t>
            </a:r>
            <a:endParaRPr lang="en-US" sz="2200" dirty="0">
              <a:solidFill>
                <a:schemeClr val="accent1">
                  <a:lumMod val="75000"/>
                </a:schemeClr>
              </a:solidFill>
            </a:endParaRPr>
          </a:p>
        </p:txBody>
      </p:sp>
      <p:grpSp>
        <p:nvGrpSpPr>
          <p:cNvPr id="10" name="Group 9"/>
          <p:cNvGrpSpPr/>
          <p:nvPr/>
        </p:nvGrpSpPr>
        <p:grpSpPr>
          <a:xfrm>
            <a:off x="838200" y="1540258"/>
            <a:ext cx="7467600" cy="3317492"/>
            <a:chOff x="838200" y="1464058"/>
            <a:chExt cx="7467600" cy="3317492"/>
          </a:xfrm>
        </p:grpSpPr>
        <p:pic>
          <p:nvPicPr>
            <p:cNvPr id="7" name="Picture 9" descr="index_molbiol"/>
            <p:cNvPicPr>
              <a:picLocks noChangeAspect="1" noChangeArrowheads="1"/>
            </p:cNvPicPr>
            <p:nvPr/>
          </p:nvPicPr>
          <p:blipFill>
            <a:blip r:embed="rId2" cstate="print">
              <a:lum bright="10000" contrast="10000"/>
            </a:blip>
            <a:srcRect/>
            <a:stretch>
              <a:fillRect/>
            </a:stretch>
          </p:blipFill>
          <p:spPr bwMode="auto">
            <a:xfrm>
              <a:off x="838200" y="1464058"/>
              <a:ext cx="7467600" cy="3317492"/>
            </a:xfrm>
            <a:prstGeom prst="rect">
              <a:avLst/>
            </a:prstGeom>
            <a:noFill/>
            <a:ln/>
            <a:effectLst/>
          </p:spPr>
        </p:pic>
        <p:sp>
          <p:nvSpPr>
            <p:cNvPr id="8" name="Line 10"/>
            <p:cNvSpPr>
              <a:spLocks noChangeShapeType="1"/>
            </p:cNvSpPr>
            <p:nvPr/>
          </p:nvSpPr>
          <p:spPr bwMode="auto">
            <a:xfrm>
              <a:off x="4343400" y="2495550"/>
              <a:ext cx="533400" cy="0"/>
            </a:xfrm>
            <a:prstGeom prst="line">
              <a:avLst/>
            </a:prstGeom>
            <a:noFill/>
            <a:ln w="28575">
              <a:solidFill>
                <a:srgbClr val="CC0000"/>
              </a:solidFill>
              <a:round/>
              <a:headEnd/>
              <a:tailEnd type="arrow" w="med" len="med"/>
            </a:ln>
            <a:effectLst/>
          </p:spPr>
          <p:txBody>
            <a:bodyPr/>
            <a:lstStyle/>
            <a:p>
              <a:endParaRPr lang="en-US"/>
            </a:p>
          </p:txBody>
        </p:sp>
        <p:sp>
          <p:nvSpPr>
            <p:cNvPr id="9" name="Line 11"/>
            <p:cNvSpPr>
              <a:spLocks noChangeShapeType="1"/>
            </p:cNvSpPr>
            <p:nvPr/>
          </p:nvSpPr>
          <p:spPr bwMode="auto">
            <a:xfrm>
              <a:off x="4343400" y="2800350"/>
              <a:ext cx="533400" cy="0"/>
            </a:xfrm>
            <a:prstGeom prst="line">
              <a:avLst/>
            </a:prstGeom>
            <a:noFill/>
            <a:ln w="28575">
              <a:solidFill>
                <a:srgbClr val="CC0000"/>
              </a:solidFill>
              <a:round/>
              <a:headEnd/>
              <a:tailEnd type="arrow" w="med" len="med"/>
            </a:ln>
            <a:effectLst/>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209550"/>
            <a:ext cx="3048001" cy="1938992"/>
          </a:xfrm>
          <a:prstGeom prst="rect">
            <a:avLst/>
          </a:prstGeom>
          <a:noFill/>
        </p:spPr>
        <p:txBody>
          <a:bodyPr wrap="square" rtlCol="0">
            <a:spAutoFit/>
          </a:bodyPr>
          <a:lstStyle/>
          <a:p>
            <a:pPr algn="ctr"/>
            <a:r>
              <a:rPr lang="bg-BG" sz="2000" dirty="0" smtClean="0">
                <a:solidFill>
                  <a:schemeClr val="accent1">
                    <a:lumMod val="75000"/>
                  </a:schemeClr>
                </a:solidFill>
              </a:rPr>
              <a:t>И все пак защо има толкова наблюдения на “амитоза” и след откритието на Флеминг и защо все в дегенериращи клетки?</a:t>
            </a:r>
            <a:endParaRPr lang="en-US" sz="2000" dirty="0">
              <a:solidFill>
                <a:schemeClr val="accent1">
                  <a:lumMod val="75000"/>
                </a:schemeClr>
              </a:solidFill>
            </a:endParaRPr>
          </a:p>
        </p:txBody>
      </p:sp>
      <p:grpSp>
        <p:nvGrpSpPr>
          <p:cNvPr id="11" name="Group 10"/>
          <p:cNvGrpSpPr/>
          <p:nvPr/>
        </p:nvGrpSpPr>
        <p:grpSpPr>
          <a:xfrm>
            <a:off x="3686067" y="275665"/>
            <a:ext cx="5329111" cy="4734485"/>
            <a:chOff x="3686067" y="275665"/>
            <a:chExt cx="5329111" cy="4734485"/>
          </a:xfrm>
        </p:grpSpPr>
        <p:pic>
          <p:nvPicPr>
            <p:cNvPr id="7" name="Picture 9" descr="ku1_novo"/>
            <p:cNvPicPr>
              <a:picLocks noChangeAspect="1" noChangeArrowheads="1"/>
            </p:cNvPicPr>
            <p:nvPr/>
          </p:nvPicPr>
          <p:blipFill>
            <a:blip r:embed="rId2" cstate="print"/>
            <a:srcRect/>
            <a:stretch>
              <a:fillRect/>
            </a:stretch>
          </p:blipFill>
          <p:spPr bwMode="auto">
            <a:xfrm>
              <a:off x="3733801" y="275665"/>
              <a:ext cx="5181599" cy="1415022"/>
            </a:xfrm>
            <a:prstGeom prst="rect">
              <a:avLst/>
            </a:prstGeom>
            <a:noFill/>
          </p:spPr>
        </p:pic>
        <p:pic>
          <p:nvPicPr>
            <p:cNvPr id="8" name="Picture 10" descr="ku2_novo"/>
            <p:cNvPicPr>
              <a:picLocks noChangeAspect="1" noChangeArrowheads="1"/>
            </p:cNvPicPr>
            <p:nvPr/>
          </p:nvPicPr>
          <p:blipFill>
            <a:blip r:embed="rId3" cstate="print"/>
            <a:srcRect/>
            <a:stretch>
              <a:fillRect/>
            </a:stretch>
          </p:blipFill>
          <p:spPr bwMode="auto">
            <a:xfrm>
              <a:off x="3686067" y="1733550"/>
              <a:ext cx="5329111" cy="3276600"/>
            </a:xfrm>
            <a:prstGeom prst="rect">
              <a:avLst/>
            </a:prstGeom>
            <a:noFill/>
          </p:spPr>
        </p:pic>
        <p:sp>
          <p:nvSpPr>
            <p:cNvPr id="9" name="Rectangle 11"/>
            <p:cNvSpPr>
              <a:spLocks noChangeArrowheads="1"/>
            </p:cNvSpPr>
            <p:nvPr/>
          </p:nvSpPr>
          <p:spPr bwMode="auto">
            <a:xfrm>
              <a:off x="4191000" y="2190750"/>
              <a:ext cx="574676" cy="608014"/>
            </a:xfrm>
            <a:prstGeom prst="rect">
              <a:avLst/>
            </a:prstGeom>
            <a:noFill/>
            <a:ln w="28575">
              <a:solidFill>
                <a:srgbClr val="CC0000"/>
              </a:solidFill>
              <a:miter lim="800000"/>
              <a:headEnd/>
              <a:tailEnd/>
            </a:ln>
            <a:effectLst/>
          </p:spPr>
          <p:txBody>
            <a:bodyPr wrap="none" anchor="ctr"/>
            <a:lstStyle/>
            <a:p>
              <a:endParaRPr lang="en-US"/>
            </a:p>
          </p:txBody>
        </p:sp>
        <p:sp>
          <p:nvSpPr>
            <p:cNvPr id="10" name="Rectangle 11"/>
            <p:cNvSpPr>
              <a:spLocks noChangeArrowheads="1"/>
            </p:cNvSpPr>
            <p:nvPr/>
          </p:nvSpPr>
          <p:spPr bwMode="auto">
            <a:xfrm>
              <a:off x="5410200" y="2724150"/>
              <a:ext cx="533400" cy="531814"/>
            </a:xfrm>
            <a:prstGeom prst="rect">
              <a:avLst/>
            </a:prstGeom>
            <a:noFill/>
            <a:ln w="28575">
              <a:solidFill>
                <a:srgbClr val="CC0000"/>
              </a:solidFill>
              <a:miter lim="800000"/>
              <a:headEnd/>
              <a:tailEnd/>
            </a:ln>
            <a:effectLst/>
          </p:spPr>
          <p:txBody>
            <a:bodyPr wrap="none" anchor="ctr"/>
            <a:lstStyle/>
            <a:p>
              <a:endParaRPr lang="en-US"/>
            </a:p>
          </p:txBody>
        </p:sp>
      </p:grpSp>
      <p:sp>
        <p:nvSpPr>
          <p:cNvPr id="12" name="Rectangle 11"/>
          <p:cNvSpPr/>
          <p:nvPr/>
        </p:nvSpPr>
        <p:spPr>
          <a:xfrm>
            <a:off x="381000" y="2190750"/>
            <a:ext cx="3200400" cy="2800767"/>
          </a:xfrm>
          <a:prstGeom prst="rect">
            <a:avLst/>
          </a:prstGeom>
        </p:spPr>
        <p:txBody>
          <a:bodyPr wrap="square">
            <a:spAutoFit/>
          </a:bodyPr>
          <a:lstStyle/>
          <a:p>
            <a:r>
              <a:rPr lang="ru-RU" sz="1600" dirty="0" smtClean="0"/>
              <a:t>   </a:t>
            </a:r>
            <a:r>
              <a:rPr lang="bg-BG" sz="1600" dirty="0" smtClean="0"/>
              <a:t>При програмирана клетъчна смърт (апоптоза) ядрото на умиращата клетка се фрагментира и тя се разделя на части, наречени апоптозни телца. Това е за улеснение на фагоцитите, които трудно биха погълнали цяла клетка. Ако се получат две големи апоптозни телца, в които има части от ядрото, картината ще напомня делене (вж. вдясно). </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87797" y="281285"/>
            <a:ext cx="4436151" cy="461665"/>
          </a:xfrm>
          <a:prstGeom prst="rect">
            <a:avLst/>
          </a:prstGeom>
          <a:noFill/>
        </p:spPr>
        <p:txBody>
          <a:bodyPr wrap="none" rtlCol="0">
            <a:spAutoFit/>
          </a:bodyPr>
          <a:lstStyle/>
          <a:p>
            <a:pPr algn="ctr"/>
            <a:r>
              <a:rPr lang="bg-BG" sz="2400" dirty="0" smtClean="0">
                <a:solidFill>
                  <a:schemeClr val="accent1">
                    <a:lumMod val="75000"/>
                  </a:schemeClr>
                </a:solidFill>
              </a:rPr>
              <a:t>Пример: първото полярно телце</a:t>
            </a:r>
            <a:endParaRPr lang="en-US" sz="2400" dirty="0">
              <a:solidFill>
                <a:schemeClr val="accent1">
                  <a:lumMod val="75000"/>
                </a:schemeClr>
              </a:solidFill>
            </a:endParaRPr>
          </a:p>
        </p:txBody>
      </p:sp>
      <p:sp>
        <p:nvSpPr>
          <p:cNvPr id="4" name="Rectangle 3"/>
          <p:cNvSpPr/>
          <p:nvPr/>
        </p:nvSpPr>
        <p:spPr>
          <a:xfrm>
            <a:off x="3276600" y="4629150"/>
            <a:ext cx="5334000" cy="307777"/>
          </a:xfrm>
          <a:prstGeom prst="rect">
            <a:avLst/>
          </a:prstGeom>
        </p:spPr>
        <p:txBody>
          <a:bodyPr wrap="square">
            <a:spAutoFit/>
          </a:bodyPr>
          <a:lstStyle/>
          <a:p>
            <a:r>
              <a:rPr lang="bg-BG" sz="1400" dirty="0" smtClean="0"/>
              <a:t>Овогенезата според представите на Бовери (от </a:t>
            </a:r>
            <a:r>
              <a:rPr lang="en-US" sz="1400" dirty="0" smtClean="0"/>
              <a:t>Wilson</a:t>
            </a:r>
            <a:r>
              <a:rPr lang="bg-BG" sz="1400" dirty="0" smtClean="0"/>
              <a:t>,</a:t>
            </a:r>
            <a:r>
              <a:rPr lang="en-US" sz="1400" dirty="0" smtClean="0"/>
              <a:t> 1900</a:t>
            </a:r>
            <a:r>
              <a:rPr lang="en-US" sz="1400" dirty="0" smtClean="0"/>
              <a:t>)</a:t>
            </a:r>
            <a:endParaRPr lang="bg-BG" sz="1400" dirty="0"/>
          </a:p>
        </p:txBody>
      </p:sp>
      <p:pic>
        <p:nvPicPr>
          <p:cNvPr id="6" name="Picture 20" descr="boveri_oogenesis"/>
          <p:cNvPicPr>
            <a:picLocks noChangeAspect="1" noChangeArrowheads="1"/>
          </p:cNvPicPr>
          <p:nvPr/>
        </p:nvPicPr>
        <p:blipFill>
          <a:blip r:embed="rId2" cstate="print"/>
          <a:srcRect/>
          <a:stretch>
            <a:fillRect/>
          </a:stretch>
        </p:blipFill>
        <p:spPr bwMode="auto">
          <a:xfrm>
            <a:off x="2930358" y="895350"/>
            <a:ext cx="5908842" cy="3508375"/>
          </a:xfrm>
          <a:prstGeom prst="rect">
            <a:avLst/>
          </a:prstGeom>
          <a:noFill/>
          <a:ln/>
          <a:effectLst/>
        </p:spPr>
      </p:pic>
      <p:pic>
        <p:nvPicPr>
          <p:cNvPr id="7" name="Picture 22" descr="Boveri2"/>
          <p:cNvPicPr>
            <a:picLocks noChangeAspect="1" noChangeArrowheads="1"/>
          </p:cNvPicPr>
          <p:nvPr/>
        </p:nvPicPr>
        <p:blipFill>
          <a:blip r:embed="rId3" cstate="print"/>
          <a:srcRect/>
          <a:stretch>
            <a:fillRect/>
          </a:stretch>
        </p:blipFill>
        <p:spPr bwMode="auto">
          <a:xfrm>
            <a:off x="914400" y="2647950"/>
            <a:ext cx="1656190" cy="2124287"/>
          </a:xfrm>
          <a:prstGeom prst="rect">
            <a:avLst/>
          </a:prstGeom>
          <a:noFill/>
          <a:ln>
            <a:noFill/>
          </a:ln>
          <a:effectLst/>
        </p:spPr>
      </p:pic>
      <p:sp>
        <p:nvSpPr>
          <p:cNvPr id="3" name="Rectangle 2"/>
          <p:cNvSpPr/>
          <p:nvPr/>
        </p:nvSpPr>
        <p:spPr>
          <a:xfrm>
            <a:off x="533400" y="895350"/>
            <a:ext cx="3276600" cy="1569660"/>
          </a:xfrm>
          <a:prstGeom prst="rect">
            <a:avLst/>
          </a:prstGeom>
        </p:spPr>
        <p:txBody>
          <a:bodyPr wrap="square">
            <a:spAutoFit/>
          </a:bodyPr>
          <a:lstStyle/>
          <a:p>
            <a:r>
              <a:rPr lang="bg-BG" sz="1600" dirty="0" smtClean="0"/>
              <a:t>   Овогенезата за пръв път се изследва системно от Теодор Бовери </a:t>
            </a:r>
            <a:r>
              <a:rPr lang="en-US" sz="1600" dirty="0" smtClean="0"/>
              <a:t>(</a:t>
            </a:r>
            <a:r>
              <a:rPr lang="en-US" sz="1600" dirty="0" err="1" smtClean="0"/>
              <a:t>Boveri</a:t>
            </a:r>
            <a:r>
              <a:rPr lang="en-US" sz="1600" dirty="0" smtClean="0"/>
              <a:t>)</a:t>
            </a:r>
            <a:r>
              <a:rPr lang="bg-BG" sz="1600" dirty="0" smtClean="0"/>
              <a:t> в края на ХІХ в. Той твърди, че първото полярно телце се дели на две. Много учебници дават подобна картина и до днес.</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8511" y="357485"/>
            <a:ext cx="8674747" cy="461665"/>
          </a:xfrm>
          <a:prstGeom prst="rect">
            <a:avLst/>
          </a:prstGeom>
          <a:noFill/>
        </p:spPr>
        <p:txBody>
          <a:bodyPr wrap="none" rtlCol="0">
            <a:spAutoFit/>
          </a:bodyPr>
          <a:lstStyle/>
          <a:p>
            <a:pPr algn="ctr"/>
            <a:r>
              <a:rPr lang="bg-BG" sz="2400" dirty="0" smtClean="0">
                <a:solidFill>
                  <a:schemeClr val="accent1">
                    <a:lumMod val="75000"/>
                  </a:schemeClr>
                </a:solidFill>
              </a:rPr>
              <a:t>Понякога първото полярно телце наистина има вид, че се дели</a:t>
            </a:r>
            <a:endParaRPr lang="en-US" sz="2400" dirty="0">
              <a:solidFill>
                <a:schemeClr val="accent1">
                  <a:lumMod val="75000"/>
                </a:schemeClr>
              </a:solidFill>
            </a:endParaRPr>
          </a:p>
        </p:txBody>
      </p:sp>
      <p:sp>
        <p:nvSpPr>
          <p:cNvPr id="6" name="Rectangle 5"/>
          <p:cNvSpPr/>
          <p:nvPr/>
        </p:nvSpPr>
        <p:spPr>
          <a:xfrm>
            <a:off x="457200" y="3638550"/>
            <a:ext cx="8229600" cy="1323439"/>
          </a:xfrm>
          <a:prstGeom prst="rect">
            <a:avLst/>
          </a:prstGeom>
        </p:spPr>
        <p:txBody>
          <a:bodyPr wrap="square">
            <a:spAutoFit/>
          </a:bodyPr>
          <a:lstStyle/>
          <a:p>
            <a:r>
              <a:rPr lang="bg-BG" sz="1600" dirty="0" smtClean="0"/>
              <a:t>Зряла неоплодена миша яйцеклетка, оцветена за тубулин</a:t>
            </a:r>
            <a:r>
              <a:rPr lang="en-US" sz="1600" dirty="0" smtClean="0"/>
              <a:t> (Tub), </a:t>
            </a:r>
            <a:r>
              <a:rPr lang="bg-BG" sz="1600" dirty="0" smtClean="0"/>
              <a:t>фибриларен актин </a:t>
            </a:r>
            <a:r>
              <a:rPr lang="en-US" sz="1600" dirty="0" smtClean="0"/>
              <a:t>(Act)</a:t>
            </a:r>
            <a:r>
              <a:rPr lang="bg-BG" sz="1600" dirty="0" smtClean="0"/>
              <a:t> и хроматин </a:t>
            </a:r>
            <a:r>
              <a:rPr lang="en-US" sz="1600" dirty="0" smtClean="0"/>
              <a:t> (</a:t>
            </a:r>
            <a:r>
              <a:rPr lang="en-US" sz="1600" dirty="0" err="1" smtClean="0"/>
              <a:t>Chr</a:t>
            </a:r>
            <a:r>
              <a:rPr lang="en-US" sz="1600" dirty="0" smtClean="0"/>
              <a:t>)</a:t>
            </a:r>
            <a:r>
              <a:rPr lang="bg-BG" sz="1600" dirty="0" smtClean="0"/>
              <a:t>;</a:t>
            </a:r>
            <a:r>
              <a:rPr lang="en-US" sz="1600" dirty="0" smtClean="0"/>
              <a:t> </a:t>
            </a:r>
            <a:r>
              <a:rPr lang="bg-BG" sz="1600" dirty="0" smtClean="0"/>
              <a:t> </a:t>
            </a:r>
            <a:r>
              <a:rPr lang="en-US" sz="1600" dirty="0" smtClean="0"/>
              <a:t>Comb</a:t>
            </a:r>
            <a:r>
              <a:rPr lang="bg-BG" sz="1600" dirty="0" smtClean="0"/>
              <a:t> е комбиниран образ</a:t>
            </a:r>
            <a:r>
              <a:rPr lang="en-US" sz="1600" dirty="0" smtClean="0"/>
              <a:t>.</a:t>
            </a:r>
            <a:r>
              <a:rPr lang="bg-BG" sz="1600" dirty="0" smtClean="0"/>
              <a:t> </a:t>
            </a:r>
            <a:r>
              <a:rPr lang="en-US" sz="1600" dirty="0" smtClean="0"/>
              <a:t> </a:t>
            </a:r>
            <a:r>
              <a:rPr lang="bg-BG" sz="1600" dirty="0" smtClean="0"/>
              <a:t>Тя е задържана в метафаза ІІ в очакване на сперматозоида; горе се вижда делителното й вретено с метафазните хромозоми. Вдясно е първото полярно телце, разделено на две големи апоптозни телца. От </a:t>
            </a:r>
            <a:r>
              <a:rPr lang="en-US" sz="1600" dirty="0" err="1" smtClean="0"/>
              <a:t>Kolarov</a:t>
            </a:r>
            <a:r>
              <a:rPr lang="en-US" sz="1600" dirty="0" smtClean="0"/>
              <a:t> AI et al.</a:t>
            </a:r>
            <a:r>
              <a:rPr lang="bg-BG" sz="1600" dirty="0" smtClean="0"/>
              <a:t>,</a:t>
            </a:r>
            <a:r>
              <a:rPr lang="en-US" sz="1600" dirty="0" smtClean="0"/>
              <a:t> Folia </a:t>
            </a:r>
            <a:r>
              <a:rPr lang="en-US" sz="1600" dirty="0" err="1" smtClean="0"/>
              <a:t>Biologica</a:t>
            </a:r>
            <a:r>
              <a:rPr lang="en-US" sz="1600" dirty="0" smtClean="0"/>
              <a:t> (</a:t>
            </a:r>
            <a:r>
              <a:rPr lang="en-US" sz="1600" dirty="0" err="1" smtClean="0"/>
              <a:t>Praha</a:t>
            </a:r>
            <a:r>
              <a:rPr lang="en-US" sz="1600" dirty="0" smtClean="0"/>
              <a:t>) 67, 208-212 (2021)</a:t>
            </a:r>
            <a:r>
              <a:rPr lang="bg-BG" sz="1600" dirty="0" smtClean="0"/>
              <a:t>.</a:t>
            </a:r>
            <a:endParaRPr lang="bg-BG" sz="1600" dirty="0"/>
          </a:p>
        </p:txBody>
      </p:sp>
      <p:pic>
        <p:nvPicPr>
          <p:cNvPr id="4098" name="Picture 2" descr="D:\uchilishten_uchebnik\9_klas\programa_prosveta\polar_body_1.png"/>
          <p:cNvPicPr>
            <a:picLocks noChangeAspect="1" noChangeArrowheads="1"/>
          </p:cNvPicPr>
          <p:nvPr/>
        </p:nvPicPr>
        <p:blipFill>
          <a:blip r:embed="rId2" cstate="print"/>
          <a:srcRect/>
          <a:stretch>
            <a:fillRect/>
          </a:stretch>
        </p:blipFill>
        <p:spPr bwMode="auto">
          <a:xfrm>
            <a:off x="152400" y="1200150"/>
            <a:ext cx="8820150" cy="219189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33350"/>
            <a:ext cx="4165737" cy="830997"/>
          </a:xfrm>
          <a:prstGeom prst="rect">
            <a:avLst/>
          </a:prstGeom>
          <a:noFill/>
        </p:spPr>
        <p:txBody>
          <a:bodyPr wrap="square" rtlCol="0">
            <a:spAutoFit/>
          </a:bodyPr>
          <a:lstStyle/>
          <a:p>
            <a:pPr algn="ctr"/>
            <a:r>
              <a:rPr lang="bg-BG" sz="2400" dirty="0" smtClean="0">
                <a:solidFill>
                  <a:schemeClr val="accent1">
                    <a:lumMod val="75000"/>
                  </a:schemeClr>
                </a:solidFill>
              </a:rPr>
              <a:t>Но всъщност полярното телце </a:t>
            </a:r>
            <a:r>
              <a:rPr lang="en-US" sz="2400" dirty="0" smtClean="0">
                <a:solidFill>
                  <a:schemeClr val="accent1">
                    <a:lumMod val="75000"/>
                  </a:schemeClr>
                </a:solidFill>
              </a:rPr>
              <a:t>(PB)</a:t>
            </a:r>
            <a:r>
              <a:rPr lang="bg-BG" sz="2400" dirty="0" smtClean="0">
                <a:solidFill>
                  <a:schemeClr val="accent1">
                    <a:lumMod val="75000"/>
                  </a:schemeClr>
                </a:solidFill>
              </a:rPr>
              <a:t> не се дели, а умира</a:t>
            </a:r>
            <a:endParaRPr lang="en-US" sz="2400" dirty="0">
              <a:solidFill>
                <a:schemeClr val="accent1">
                  <a:lumMod val="75000"/>
                </a:schemeClr>
              </a:solidFill>
            </a:endParaRPr>
          </a:p>
        </p:txBody>
      </p:sp>
      <p:graphicFrame>
        <p:nvGraphicFramePr>
          <p:cNvPr id="4" name="Object 14"/>
          <p:cNvGraphicFramePr>
            <a:graphicFrameLocks noChangeAspect="1"/>
          </p:cNvGraphicFramePr>
          <p:nvPr/>
        </p:nvGraphicFramePr>
        <p:xfrm>
          <a:off x="5410200" y="420688"/>
          <a:ext cx="2440932" cy="2151062"/>
        </p:xfrm>
        <a:graphic>
          <a:graphicData uri="http://schemas.openxmlformats.org/presentationml/2006/ole">
            <p:oleObj spid="_x0000_s3073" name="Image" r:id="rId3" imgW="2484000" imgH="2190908" progId="">
              <p:embed/>
            </p:oleObj>
          </a:graphicData>
        </a:graphic>
      </p:graphicFrame>
      <p:graphicFrame>
        <p:nvGraphicFramePr>
          <p:cNvPr id="5" name="Object 10"/>
          <p:cNvGraphicFramePr>
            <a:graphicFrameLocks noChangeAspect="1"/>
          </p:cNvGraphicFramePr>
          <p:nvPr/>
        </p:nvGraphicFramePr>
        <p:xfrm>
          <a:off x="4953000" y="2703513"/>
          <a:ext cx="3240087" cy="1773237"/>
        </p:xfrm>
        <a:graphic>
          <a:graphicData uri="http://schemas.openxmlformats.org/presentationml/2006/ole">
            <p:oleObj spid="_x0000_s3074" name="Image" r:id="rId4" imgW="2880000" imgH="1576800" progId="">
              <p:embed/>
            </p:oleObj>
          </a:graphicData>
        </a:graphic>
      </p:graphicFrame>
      <p:sp>
        <p:nvSpPr>
          <p:cNvPr id="9" name="Rectangle 8"/>
          <p:cNvSpPr/>
          <p:nvPr/>
        </p:nvSpPr>
        <p:spPr>
          <a:xfrm>
            <a:off x="685800" y="4552950"/>
            <a:ext cx="3505200" cy="523220"/>
          </a:xfrm>
          <a:prstGeom prst="rect">
            <a:avLst/>
          </a:prstGeom>
        </p:spPr>
        <p:txBody>
          <a:bodyPr wrap="square">
            <a:spAutoFit/>
          </a:bodyPr>
          <a:lstStyle/>
          <a:p>
            <a:r>
              <a:rPr lang="ru-RU" sz="1400" dirty="0" smtClean="0"/>
              <a:t>При мишка (Живкова</a:t>
            </a:r>
            <a:r>
              <a:rPr lang="en-US" sz="1400" dirty="0" smtClean="0"/>
              <a:t> </a:t>
            </a:r>
            <a:r>
              <a:rPr lang="bg-BG" sz="1400" dirty="0" smtClean="0"/>
              <a:t>Р</a:t>
            </a:r>
            <a:r>
              <a:rPr lang="ru-RU" sz="1400" dirty="0" smtClean="0"/>
              <a:t> и сътр., Акушерство и гинекология София, 2011, 50 (5): 49-54)</a:t>
            </a:r>
            <a:endParaRPr lang="ru-RU" sz="1400" dirty="0"/>
          </a:p>
        </p:txBody>
      </p:sp>
      <p:sp>
        <p:nvSpPr>
          <p:cNvPr id="10" name="Rectangle 9"/>
          <p:cNvSpPr/>
          <p:nvPr/>
        </p:nvSpPr>
        <p:spPr>
          <a:xfrm>
            <a:off x="5029200" y="4552950"/>
            <a:ext cx="3581400" cy="523220"/>
          </a:xfrm>
          <a:prstGeom prst="rect">
            <a:avLst/>
          </a:prstGeom>
        </p:spPr>
        <p:txBody>
          <a:bodyPr wrap="square">
            <a:spAutoFit/>
          </a:bodyPr>
          <a:lstStyle/>
          <a:p>
            <a:r>
              <a:rPr lang="ru-RU" sz="1400" dirty="0" smtClean="0"/>
              <a:t>При мармозета</a:t>
            </a:r>
            <a:r>
              <a:rPr lang="en-US" sz="1400" dirty="0" smtClean="0"/>
              <a:t> </a:t>
            </a:r>
            <a:r>
              <a:rPr lang="ru-RU" sz="1400" dirty="0" smtClean="0"/>
              <a:t>(Delimitreva</a:t>
            </a:r>
            <a:r>
              <a:rPr lang="en-US" sz="1400" dirty="0" smtClean="0"/>
              <a:t> S</a:t>
            </a:r>
            <a:r>
              <a:rPr lang="ru-RU" sz="1400" dirty="0" smtClean="0"/>
              <a:t> et al., </a:t>
            </a:r>
            <a:r>
              <a:rPr lang="en-US" sz="1400" dirty="0" err="1" smtClean="0"/>
              <a:t>Theriogenology</a:t>
            </a:r>
            <a:r>
              <a:rPr lang="en-US" sz="1400" dirty="0" smtClean="0"/>
              <a:t>, 2012, 15 (7): 1297-1311</a:t>
            </a:r>
            <a:r>
              <a:rPr lang="ru-RU" sz="1400" dirty="0" smtClean="0"/>
              <a:t>)</a:t>
            </a:r>
            <a:endParaRPr lang="ru-RU" sz="1400" dirty="0"/>
          </a:p>
        </p:txBody>
      </p:sp>
      <p:grpSp>
        <p:nvGrpSpPr>
          <p:cNvPr id="12" name="Group 11"/>
          <p:cNvGrpSpPr/>
          <p:nvPr/>
        </p:nvGrpSpPr>
        <p:grpSpPr>
          <a:xfrm>
            <a:off x="780382" y="1200150"/>
            <a:ext cx="3410618" cy="3276600"/>
            <a:chOff x="780382" y="1200150"/>
            <a:chExt cx="3410618" cy="3276600"/>
          </a:xfrm>
        </p:grpSpPr>
        <p:pic>
          <p:nvPicPr>
            <p:cNvPr id="8" name="Picture 21" descr="chromatubul_novo_malko"/>
            <p:cNvPicPr>
              <a:picLocks noChangeAspect="1" noChangeArrowheads="1"/>
            </p:cNvPicPr>
            <p:nvPr/>
          </p:nvPicPr>
          <p:blipFill>
            <a:blip r:embed="rId5" cstate="print">
              <a:lum bright="10000" contrast="30000"/>
            </a:blip>
            <a:srcRect/>
            <a:stretch>
              <a:fillRect/>
            </a:stretch>
          </p:blipFill>
          <p:spPr>
            <a:xfrm>
              <a:off x="780382" y="1200150"/>
              <a:ext cx="3410618" cy="3276600"/>
            </a:xfrm>
            <a:prstGeom prst="rect">
              <a:avLst/>
            </a:prstGeom>
            <a:noFill/>
            <a:ln/>
          </p:spPr>
        </p:pic>
        <p:sp>
          <p:nvSpPr>
            <p:cNvPr id="11" name="TextBox 10"/>
            <p:cNvSpPr txBox="1"/>
            <p:nvPr/>
          </p:nvSpPr>
          <p:spPr>
            <a:xfrm>
              <a:off x="3534078" y="2343150"/>
              <a:ext cx="428322" cy="369332"/>
            </a:xfrm>
            <a:prstGeom prst="rect">
              <a:avLst/>
            </a:prstGeom>
            <a:noFill/>
          </p:spPr>
          <p:txBody>
            <a:bodyPr wrap="none" rtlCol="0">
              <a:spAutoFit/>
            </a:bodyPr>
            <a:lstStyle/>
            <a:p>
              <a:r>
                <a:rPr lang="en-US" dirty="0" smtClean="0">
                  <a:solidFill>
                    <a:schemeClr val="bg1"/>
                  </a:solidFill>
                </a:rPr>
                <a:t>PB</a:t>
              </a:r>
              <a:endParaRPr lang="en-US" dirty="0">
                <a:solidFill>
                  <a:schemeClr val="bg1"/>
                </a:solidFil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5934790" y="114300"/>
            <a:ext cx="2980610" cy="4972050"/>
          </a:xfrm>
          <a:prstGeom prst="rect">
            <a:avLst/>
          </a:prstGeom>
          <a:noFill/>
          <a:ln w="9525">
            <a:noFill/>
            <a:miter lim="800000"/>
            <a:headEnd/>
            <a:tailEnd/>
          </a:ln>
        </p:spPr>
      </p:pic>
      <p:sp>
        <p:nvSpPr>
          <p:cNvPr id="3" name="TextBox 2"/>
          <p:cNvSpPr txBox="1"/>
          <p:nvPr/>
        </p:nvSpPr>
        <p:spPr>
          <a:xfrm>
            <a:off x="1015863" y="125909"/>
            <a:ext cx="4165737" cy="769441"/>
          </a:xfrm>
          <a:prstGeom prst="rect">
            <a:avLst/>
          </a:prstGeom>
          <a:noFill/>
        </p:spPr>
        <p:txBody>
          <a:bodyPr wrap="square" rtlCol="0">
            <a:spAutoFit/>
          </a:bodyPr>
          <a:lstStyle/>
          <a:p>
            <a:pPr algn="ctr"/>
            <a:r>
              <a:rPr lang="bg-BG" sz="2200" dirty="0" smtClean="0">
                <a:solidFill>
                  <a:schemeClr val="accent1">
                    <a:lumMod val="75000"/>
                  </a:schemeClr>
                </a:solidFill>
              </a:rPr>
              <a:t>Еволюция на митозата: отворена и затворена митоза</a:t>
            </a:r>
            <a:endParaRPr lang="en-US" sz="2200" dirty="0">
              <a:solidFill>
                <a:schemeClr val="accent1">
                  <a:lumMod val="75000"/>
                </a:schemeClr>
              </a:solidFill>
            </a:endParaRPr>
          </a:p>
        </p:txBody>
      </p:sp>
      <p:sp>
        <p:nvSpPr>
          <p:cNvPr id="4" name="Rectangle 3"/>
          <p:cNvSpPr/>
          <p:nvPr/>
        </p:nvSpPr>
        <p:spPr>
          <a:xfrm>
            <a:off x="304800" y="895350"/>
            <a:ext cx="5791200" cy="4185761"/>
          </a:xfrm>
          <a:prstGeom prst="rect">
            <a:avLst/>
          </a:prstGeom>
        </p:spPr>
        <p:txBody>
          <a:bodyPr wrap="square">
            <a:spAutoFit/>
          </a:bodyPr>
          <a:lstStyle/>
          <a:p>
            <a:pPr>
              <a:spcAft>
                <a:spcPts val="600"/>
              </a:spcAft>
            </a:pPr>
            <a:r>
              <a:rPr lang="bg-BG" sz="1600" dirty="0" smtClean="0"/>
              <a:t>   </a:t>
            </a:r>
            <a:r>
              <a:rPr lang="ru-RU" sz="1600" dirty="0" smtClean="0"/>
              <a:t>Видяхме, че при прокариотите механиката на деленето се основава на закачане на ДНК за клетъчната мембрана. При еукариотите със затварянето на хромозомите в ядро това става невъзможно. Затова при еукариотите хромозомите се движат и разпределят от делително вретено, изградено от микротубули. </a:t>
            </a:r>
          </a:p>
          <a:p>
            <a:pPr>
              <a:spcAft>
                <a:spcPts val="600"/>
              </a:spcAft>
            </a:pPr>
            <a:r>
              <a:rPr lang="ru-RU" sz="1600" dirty="0" smtClean="0"/>
              <a:t>   При повечето еукариоти (едноклетъчни и гъби) ядрото се запазва през цялото делене – удължава се и се разделя на две нови ядра. Хромозомите се разпределят вътре в него, а вретеното или се свързва с тях през ядрената обвивка, или се изгражда в самото ядро. Това е т. нар. </a:t>
            </a:r>
            <a:r>
              <a:rPr lang="ru-RU" sz="1600" i="1" dirty="0" smtClean="0"/>
              <a:t>затворена митоза</a:t>
            </a:r>
            <a:r>
              <a:rPr lang="ru-RU" sz="1600" dirty="0" smtClean="0"/>
              <a:t>. </a:t>
            </a:r>
          </a:p>
          <a:p>
            <a:pPr>
              <a:spcAft>
                <a:spcPts val="600"/>
              </a:spcAft>
            </a:pPr>
            <a:r>
              <a:rPr lang="ru-RU" sz="1600" dirty="0" smtClean="0"/>
              <a:t>   Растенията и животните в еволюцията си са уголемили геномите си. При голям брой или/и дължина на хромозомите затворената митоза изисква твърде много липиди за ядрената обвивка. Затова растенията и животните са минали независимо към </a:t>
            </a:r>
            <a:r>
              <a:rPr lang="ru-RU" sz="1600" i="1" dirty="0" smtClean="0"/>
              <a:t>отворена митоза</a:t>
            </a:r>
            <a:r>
              <a:rPr lang="ru-RU" sz="1600" dirty="0" smtClean="0"/>
              <a:t>, при която ядрената обвивка се разпада и после се образува наново. </a:t>
            </a:r>
            <a:endParaRPr lang="en-US" sz="1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D:\uchilishten_uchebnik\9_klas\programa_prosveta\mitosis0.png"/>
          <p:cNvPicPr>
            <a:picLocks noChangeAspect="1" noChangeArrowheads="1"/>
          </p:cNvPicPr>
          <p:nvPr/>
        </p:nvPicPr>
        <p:blipFill>
          <a:blip r:embed="rId2" cstate="print"/>
          <a:srcRect/>
          <a:stretch>
            <a:fillRect/>
          </a:stretch>
        </p:blipFill>
        <p:spPr bwMode="auto">
          <a:xfrm>
            <a:off x="609600" y="790575"/>
            <a:ext cx="7696200" cy="4067175"/>
          </a:xfrm>
          <a:prstGeom prst="rect">
            <a:avLst/>
          </a:prstGeom>
          <a:noFill/>
        </p:spPr>
      </p:pic>
      <p:sp>
        <p:nvSpPr>
          <p:cNvPr id="5" name="TextBox 4"/>
          <p:cNvSpPr txBox="1"/>
          <p:nvPr/>
        </p:nvSpPr>
        <p:spPr>
          <a:xfrm>
            <a:off x="1649891" y="209550"/>
            <a:ext cx="5912004" cy="461665"/>
          </a:xfrm>
          <a:prstGeom prst="rect">
            <a:avLst/>
          </a:prstGeom>
          <a:noFill/>
        </p:spPr>
        <p:txBody>
          <a:bodyPr wrap="none" rtlCol="0">
            <a:spAutoFit/>
          </a:bodyPr>
          <a:lstStyle/>
          <a:p>
            <a:pPr algn="ctr"/>
            <a:r>
              <a:rPr lang="bg-BG" sz="2400" dirty="0" smtClean="0">
                <a:solidFill>
                  <a:schemeClr val="accent1">
                    <a:lumMod val="75000"/>
                  </a:schemeClr>
                </a:solidFill>
              </a:rPr>
              <a:t>Сравнение на затворена и отворена митоза</a:t>
            </a:r>
            <a:endParaRPr lang="en-US" sz="2400" dirty="0">
              <a:solidFill>
                <a:schemeClr val="accent1">
                  <a:lumMod val="75000"/>
                </a:schemeClr>
              </a:solidFill>
            </a:endParaRPr>
          </a:p>
        </p:txBody>
      </p:sp>
      <p:sp>
        <p:nvSpPr>
          <p:cNvPr id="6" name="TextBox 5"/>
          <p:cNvSpPr txBox="1"/>
          <p:nvPr/>
        </p:nvSpPr>
        <p:spPr>
          <a:xfrm>
            <a:off x="762000" y="2419350"/>
            <a:ext cx="2716128" cy="338554"/>
          </a:xfrm>
          <a:prstGeom prst="rect">
            <a:avLst/>
          </a:prstGeom>
          <a:noFill/>
        </p:spPr>
        <p:txBody>
          <a:bodyPr wrap="none" rtlCol="0">
            <a:spAutoFit/>
          </a:bodyPr>
          <a:lstStyle/>
          <a:p>
            <a:r>
              <a:rPr lang="bg-BG" sz="1600" dirty="0" smtClean="0"/>
              <a:t>Затворена митоза при амеба</a:t>
            </a:r>
            <a:endParaRPr lang="en-US" sz="1600" dirty="0"/>
          </a:p>
        </p:txBody>
      </p:sp>
      <p:sp>
        <p:nvSpPr>
          <p:cNvPr id="7" name="TextBox 6"/>
          <p:cNvSpPr txBox="1"/>
          <p:nvPr/>
        </p:nvSpPr>
        <p:spPr>
          <a:xfrm>
            <a:off x="735860" y="4552950"/>
            <a:ext cx="3759940" cy="338554"/>
          </a:xfrm>
          <a:prstGeom prst="rect">
            <a:avLst/>
          </a:prstGeom>
          <a:noFill/>
        </p:spPr>
        <p:txBody>
          <a:bodyPr wrap="none" rtlCol="0">
            <a:spAutoFit/>
          </a:bodyPr>
          <a:lstStyle/>
          <a:p>
            <a:r>
              <a:rPr lang="bg-BG" sz="1600" dirty="0" smtClean="0"/>
              <a:t>Отворена митоза при животинска клетка</a:t>
            </a:r>
            <a:endParaRPr lang="en-US" sz="1600" dirty="0"/>
          </a:p>
        </p:txBody>
      </p:sp>
      <p:sp>
        <p:nvSpPr>
          <p:cNvPr id="3" name="Rectangle 2"/>
          <p:cNvSpPr/>
          <p:nvPr/>
        </p:nvSpPr>
        <p:spPr>
          <a:xfrm rot="16200000">
            <a:off x="7583389" y="2455962"/>
            <a:ext cx="2362200" cy="307777"/>
          </a:xfrm>
          <a:prstGeom prst="rect">
            <a:avLst/>
          </a:prstGeom>
        </p:spPr>
        <p:txBody>
          <a:bodyPr wrap="square">
            <a:spAutoFit/>
          </a:bodyPr>
          <a:lstStyle/>
          <a:p>
            <a:pPr algn="ctr"/>
            <a:r>
              <a:rPr lang="en-US" sz="1400" dirty="0" smtClean="0">
                <a:solidFill>
                  <a:schemeClr val="tx1">
                    <a:lumMod val="65000"/>
                    <a:lumOff val="35000"/>
                  </a:schemeClr>
                </a:solidFill>
              </a:rPr>
              <a:t>mayamarkov.wordpress.com</a:t>
            </a:r>
            <a:endParaRPr lang="ru-RU" sz="1400" dirty="0">
              <a:solidFill>
                <a:schemeClr val="tx1">
                  <a:lumMod val="65000"/>
                  <a:lumOff val="3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D:\uchilishten_uchebnik\9_klas\programa_prosveta\yeast.jpg"/>
          <p:cNvPicPr>
            <a:picLocks noChangeAspect="1" noChangeArrowheads="1"/>
          </p:cNvPicPr>
          <p:nvPr/>
        </p:nvPicPr>
        <p:blipFill>
          <a:blip r:embed="rId2" cstate="print"/>
          <a:srcRect/>
          <a:stretch>
            <a:fillRect/>
          </a:stretch>
        </p:blipFill>
        <p:spPr bwMode="auto">
          <a:xfrm>
            <a:off x="5562600" y="2087228"/>
            <a:ext cx="3327399" cy="2681621"/>
          </a:xfrm>
          <a:prstGeom prst="rect">
            <a:avLst/>
          </a:prstGeom>
          <a:noFill/>
        </p:spPr>
      </p:pic>
      <p:grpSp>
        <p:nvGrpSpPr>
          <p:cNvPr id="5" name="Group 4"/>
          <p:cNvGrpSpPr/>
          <p:nvPr/>
        </p:nvGrpSpPr>
        <p:grpSpPr>
          <a:xfrm>
            <a:off x="152400" y="971550"/>
            <a:ext cx="5293953" cy="3902571"/>
            <a:chOff x="228600" y="1047750"/>
            <a:chExt cx="5293953" cy="3902571"/>
          </a:xfrm>
        </p:grpSpPr>
        <p:pic>
          <p:nvPicPr>
            <p:cNvPr id="2" name="Picture 8" descr="drozhdi"/>
            <p:cNvPicPr>
              <a:picLocks noChangeAspect="1" noChangeArrowheads="1"/>
            </p:cNvPicPr>
            <p:nvPr/>
          </p:nvPicPr>
          <p:blipFill>
            <a:blip r:embed="rId3" cstate="print"/>
            <a:srcRect/>
            <a:stretch>
              <a:fillRect/>
            </a:stretch>
          </p:blipFill>
          <p:spPr>
            <a:xfrm>
              <a:off x="228600" y="1047750"/>
              <a:ext cx="5293953" cy="3902571"/>
            </a:xfrm>
            <a:prstGeom prst="rect">
              <a:avLst/>
            </a:prstGeom>
            <a:noFill/>
            <a:ln/>
          </p:spPr>
        </p:pic>
        <p:sp>
          <p:nvSpPr>
            <p:cNvPr id="4" name="Rectangle 3"/>
            <p:cNvSpPr/>
            <p:nvPr/>
          </p:nvSpPr>
          <p:spPr>
            <a:xfrm>
              <a:off x="685800" y="1047750"/>
              <a:ext cx="3352800" cy="22860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719420" y="312063"/>
            <a:ext cx="7772961" cy="430887"/>
          </a:xfrm>
          <a:prstGeom prst="rect">
            <a:avLst/>
          </a:prstGeom>
          <a:noFill/>
        </p:spPr>
        <p:txBody>
          <a:bodyPr wrap="none" rtlCol="0">
            <a:spAutoFit/>
          </a:bodyPr>
          <a:lstStyle/>
          <a:p>
            <a:pPr algn="ctr"/>
            <a:r>
              <a:rPr lang="bg-BG" sz="2200" dirty="0" smtClean="0">
                <a:solidFill>
                  <a:schemeClr val="accent1">
                    <a:lumMod val="75000"/>
                  </a:schemeClr>
                </a:solidFill>
              </a:rPr>
              <a:t>Затворена митоза при хлебни дрожди </a:t>
            </a:r>
            <a:r>
              <a:rPr lang="en-US" sz="2200" i="1" dirty="0" err="1" smtClean="0">
                <a:solidFill>
                  <a:schemeClr val="accent1">
                    <a:lumMod val="75000"/>
                  </a:schemeClr>
                </a:solidFill>
              </a:rPr>
              <a:t>Saccharomyces</a:t>
            </a:r>
            <a:r>
              <a:rPr lang="en-US" sz="2200" i="1" dirty="0" smtClean="0">
                <a:solidFill>
                  <a:schemeClr val="accent1">
                    <a:lumMod val="75000"/>
                  </a:schemeClr>
                </a:solidFill>
              </a:rPr>
              <a:t> </a:t>
            </a:r>
            <a:r>
              <a:rPr lang="en-US" sz="2200" i="1" dirty="0" err="1" smtClean="0">
                <a:solidFill>
                  <a:schemeClr val="accent1">
                    <a:lumMod val="75000"/>
                  </a:schemeClr>
                </a:solidFill>
              </a:rPr>
              <a:t>cerevisiae</a:t>
            </a:r>
            <a:endParaRPr lang="en-US" sz="2200" i="1" dirty="0">
              <a:solidFill>
                <a:schemeClr val="accent1">
                  <a:lumMod val="7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D:\uchilishten_uchebnik\9_klas\programa_prosveta\onion_mitosis.jpg"/>
          <p:cNvPicPr>
            <a:picLocks noChangeAspect="1" noChangeArrowheads="1"/>
          </p:cNvPicPr>
          <p:nvPr/>
        </p:nvPicPr>
        <p:blipFill>
          <a:blip r:embed="rId2" cstate="print"/>
          <a:srcRect/>
          <a:stretch>
            <a:fillRect/>
          </a:stretch>
        </p:blipFill>
        <p:spPr bwMode="auto">
          <a:xfrm>
            <a:off x="2902486" y="1047750"/>
            <a:ext cx="5830351" cy="3810000"/>
          </a:xfrm>
          <a:prstGeom prst="rect">
            <a:avLst/>
          </a:prstGeom>
          <a:noFill/>
        </p:spPr>
      </p:pic>
      <p:sp>
        <p:nvSpPr>
          <p:cNvPr id="4" name="TextBox 3"/>
          <p:cNvSpPr txBox="1"/>
          <p:nvPr/>
        </p:nvSpPr>
        <p:spPr>
          <a:xfrm>
            <a:off x="1438244" y="312063"/>
            <a:ext cx="6335325" cy="461665"/>
          </a:xfrm>
          <a:prstGeom prst="rect">
            <a:avLst/>
          </a:prstGeom>
          <a:noFill/>
        </p:spPr>
        <p:txBody>
          <a:bodyPr wrap="none" rtlCol="0">
            <a:spAutoFit/>
          </a:bodyPr>
          <a:lstStyle/>
          <a:p>
            <a:pPr algn="ctr"/>
            <a:r>
              <a:rPr lang="bg-BG" sz="2400" dirty="0" smtClean="0">
                <a:solidFill>
                  <a:schemeClr val="accent1">
                    <a:lumMod val="75000"/>
                  </a:schemeClr>
                </a:solidFill>
              </a:rPr>
              <a:t>Отворена митоза при клетки от коренче на лук</a:t>
            </a:r>
            <a:endParaRPr lang="en-US" sz="2400" i="1" dirty="0">
              <a:solidFill>
                <a:schemeClr val="accent1">
                  <a:lumMod val="75000"/>
                </a:schemeClr>
              </a:solidFill>
            </a:endParaRPr>
          </a:p>
        </p:txBody>
      </p:sp>
      <p:sp>
        <p:nvSpPr>
          <p:cNvPr id="5" name="Rectangle 4"/>
          <p:cNvSpPr/>
          <p:nvPr/>
        </p:nvSpPr>
        <p:spPr>
          <a:xfrm>
            <a:off x="1752600" y="4552950"/>
            <a:ext cx="1143000" cy="307777"/>
          </a:xfrm>
          <a:prstGeom prst="rect">
            <a:avLst/>
          </a:prstGeom>
        </p:spPr>
        <p:txBody>
          <a:bodyPr wrap="square">
            <a:spAutoFit/>
          </a:bodyPr>
          <a:lstStyle/>
          <a:p>
            <a:r>
              <a:rPr lang="bg-BG" sz="1400" dirty="0" smtClean="0"/>
              <a:t>М. Маркова</a:t>
            </a:r>
            <a:endParaRPr lang="ru-RU" sz="1400" dirty="0"/>
          </a:p>
        </p:txBody>
      </p:sp>
      <p:sp>
        <p:nvSpPr>
          <p:cNvPr id="6" name="Rectangle 5"/>
          <p:cNvSpPr/>
          <p:nvPr/>
        </p:nvSpPr>
        <p:spPr>
          <a:xfrm>
            <a:off x="533400" y="1276350"/>
            <a:ext cx="2286000" cy="3031599"/>
          </a:xfrm>
          <a:prstGeom prst="rect">
            <a:avLst/>
          </a:prstGeom>
        </p:spPr>
        <p:txBody>
          <a:bodyPr wrap="square">
            <a:spAutoFit/>
          </a:bodyPr>
          <a:lstStyle/>
          <a:p>
            <a:pPr>
              <a:spcAft>
                <a:spcPts val="600"/>
              </a:spcAft>
            </a:pPr>
            <a:r>
              <a:rPr lang="bg-BG" sz="1600" dirty="0" smtClean="0"/>
              <a:t>   Лукът е любим обект за наблюдение на делене, тъй като има малко на брой (</a:t>
            </a:r>
            <a:r>
              <a:rPr lang="en-US" sz="1600" dirty="0" smtClean="0"/>
              <a:t>2n = 16)</a:t>
            </a:r>
            <a:r>
              <a:rPr lang="bg-BG" sz="1600" dirty="0" smtClean="0"/>
              <a:t> и едри хромозоми, които се виждат ясно.</a:t>
            </a:r>
          </a:p>
          <a:p>
            <a:pPr>
              <a:spcAft>
                <a:spcPts val="600"/>
              </a:spcAft>
            </a:pPr>
            <a:r>
              <a:rPr lang="bg-BG" sz="1600" dirty="0" smtClean="0"/>
              <a:t>   Какви фази от митозата виждате? </a:t>
            </a:r>
          </a:p>
          <a:p>
            <a:pPr>
              <a:spcAft>
                <a:spcPts val="600"/>
              </a:spcAft>
            </a:pPr>
            <a:r>
              <a:rPr lang="bg-BG" sz="1600" dirty="0" smtClean="0"/>
              <a:t>   Как ги разпознахте? </a:t>
            </a:r>
          </a:p>
          <a:p>
            <a:pPr>
              <a:spcAft>
                <a:spcPts val="600"/>
              </a:spcAft>
            </a:pPr>
            <a:r>
              <a:rPr lang="bg-BG" sz="1600" dirty="0" smtClean="0"/>
              <a:t>   Виждате ли клетки в интерфаза?</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05085"/>
            <a:ext cx="5815631" cy="461665"/>
          </a:xfrm>
          <a:prstGeom prst="rect">
            <a:avLst/>
          </a:prstGeom>
          <a:noFill/>
        </p:spPr>
        <p:txBody>
          <a:bodyPr wrap="none" rtlCol="0">
            <a:spAutoFit/>
          </a:bodyPr>
          <a:lstStyle/>
          <a:p>
            <a:pPr algn="ctr"/>
            <a:r>
              <a:rPr lang="bg-BG" sz="2400" dirty="0" smtClean="0">
                <a:solidFill>
                  <a:schemeClr val="accent1">
                    <a:lumMod val="75000"/>
                  </a:schemeClr>
                </a:solidFill>
              </a:rPr>
              <a:t>Първият ми “учебен материал” за ученици</a:t>
            </a:r>
            <a:endParaRPr lang="en-US" sz="2400" dirty="0">
              <a:solidFill>
                <a:schemeClr val="accent1">
                  <a:lumMod val="75000"/>
                </a:schemeClr>
              </a:solidFill>
            </a:endParaRPr>
          </a:p>
        </p:txBody>
      </p:sp>
      <p:sp>
        <p:nvSpPr>
          <p:cNvPr id="4" name="Rectangle 3"/>
          <p:cNvSpPr/>
          <p:nvPr/>
        </p:nvSpPr>
        <p:spPr>
          <a:xfrm>
            <a:off x="1219200" y="742950"/>
            <a:ext cx="6705600" cy="307777"/>
          </a:xfrm>
          <a:prstGeom prst="rect">
            <a:avLst/>
          </a:prstGeom>
        </p:spPr>
        <p:txBody>
          <a:bodyPr wrap="square">
            <a:spAutoFit/>
          </a:bodyPr>
          <a:lstStyle/>
          <a:p>
            <a:pPr algn="ctr"/>
            <a:r>
              <a:rPr lang="en-US" sz="1400" dirty="0" smtClean="0">
                <a:hlinkClick r:id="rId2"/>
              </a:rPr>
              <a:t>https://mayamarkov.wordpress.com/2008/01/16/starting_biology_textbook/</a:t>
            </a:r>
            <a:endParaRPr lang="en-US" sz="1400" dirty="0"/>
          </a:p>
        </p:txBody>
      </p:sp>
      <p:pic>
        <p:nvPicPr>
          <p:cNvPr id="2050" name="Picture 2"/>
          <p:cNvPicPr>
            <a:picLocks noChangeAspect="1" noChangeArrowheads="1"/>
          </p:cNvPicPr>
          <p:nvPr/>
        </p:nvPicPr>
        <p:blipFill>
          <a:blip r:embed="rId3" cstate="print"/>
          <a:srcRect/>
          <a:stretch>
            <a:fillRect/>
          </a:stretch>
        </p:blipFill>
        <p:spPr bwMode="auto">
          <a:xfrm>
            <a:off x="609600" y="1123950"/>
            <a:ext cx="3609058" cy="3895724"/>
          </a:xfrm>
          <a:prstGeom prst="rect">
            <a:avLst/>
          </a:prstGeom>
          <a:noFill/>
          <a:ln w="9525">
            <a:noFill/>
            <a:miter lim="800000"/>
            <a:headEnd/>
            <a:tailEnd/>
          </a:ln>
        </p:spPr>
      </p:pic>
      <p:pic>
        <p:nvPicPr>
          <p:cNvPr id="2052" name="Picture 4" descr="D:\uchilishten_uchebnik\9_klas\programa_prosveta\sadarzhanie_blog.PNG"/>
          <p:cNvPicPr>
            <a:picLocks noChangeAspect="1" noChangeArrowheads="1"/>
          </p:cNvPicPr>
          <p:nvPr/>
        </p:nvPicPr>
        <p:blipFill>
          <a:blip r:embed="rId4" cstate="print"/>
          <a:srcRect/>
          <a:stretch>
            <a:fillRect/>
          </a:stretch>
        </p:blipFill>
        <p:spPr bwMode="auto">
          <a:xfrm>
            <a:off x="4648200" y="1167862"/>
            <a:ext cx="3238500" cy="384228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uchilishten_uchebnik\9_klas\programa_prosveta\onion_mitosis_rab_listove.PNG"/>
          <p:cNvPicPr>
            <a:picLocks noChangeAspect="1" noChangeArrowheads="1"/>
          </p:cNvPicPr>
          <p:nvPr/>
        </p:nvPicPr>
        <p:blipFill>
          <a:blip r:embed="rId2" cstate="print"/>
          <a:srcRect/>
          <a:stretch>
            <a:fillRect/>
          </a:stretch>
        </p:blipFill>
        <p:spPr bwMode="auto">
          <a:xfrm>
            <a:off x="457200" y="1047751"/>
            <a:ext cx="8278717" cy="3124200"/>
          </a:xfrm>
          <a:prstGeom prst="rect">
            <a:avLst/>
          </a:prstGeom>
          <a:noFill/>
        </p:spPr>
      </p:pic>
      <p:sp>
        <p:nvSpPr>
          <p:cNvPr id="3" name="TextBox 2"/>
          <p:cNvSpPr txBox="1"/>
          <p:nvPr/>
        </p:nvSpPr>
        <p:spPr>
          <a:xfrm>
            <a:off x="3200400" y="4476750"/>
            <a:ext cx="3352800" cy="307777"/>
          </a:xfrm>
          <a:prstGeom prst="rect">
            <a:avLst/>
          </a:prstGeom>
          <a:noFill/>
        </p:spPr>
        <p:txBody>
          <a:bodyPr wrap="square" rtlCol="0">
            <a:spAutoFit/>
          </a:bodyPr>
          <a:lstStyle/>
          <a:p>
            <a:r>
              <a:rPr lang="bg-BG" sz="1400" dirty="0" smtClean="0">
                <a:solidFill>
                  <a:schemeClr val="tx2">
                    <a:lumMod val="60000"/>
                    <a:lumOff val="40000"/>
                  </a:schemeClr>
                </a:solidFill>
              </a:rPr>
              <a:t>(стр. 42 от работните листове за 9. кл.)</a:t>
            </a:r>
            <a:endParaRPr lang="en-US" sz="1400" dirty="0">
              <a:solidFill>
                <a:schemeClr val="tx2">
                  <a:lumMod val="60000"/>
                  <a:lumOff val="40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104775" y="977427"/>
            <a:ext cx="8886825" cy="3956523"/>
          </a:xfrm>
          <a:prstGeom prst="rect">
            <a:avLst/>
          </a:prstGeom>
          <a:noFill/>
          <a:ln w="9525">
            <a:noFill/>
            <a:miter lim="800000"/>
            <a:headEnd/>
            <a:tailEnd/>
          </a:ln>
        </p:spPr>
      </p:pic>
      <p:sp>
        <p:nvSpPr>
          <p:cNvPr id="3" name="TextBox 2"/>
          <p:cNvSpPr txBox="1"/>
          <p:nvPr/>
        </p:nvSpPr>
        <p:spPr>
          <a:xfrm>
            <a:off x="1808766" y="281285"/>
            <a:ext cx="5594288" cy="461665"/>
          </a:xfrm>
          <a:prstGeom prst="rect">
            <a:avLst/>
          </a:prstGeom>
          <a:noFill/>
        </p:spPr>
        <p:txBody>
          <a:bodyPr wrap="none" rtlCol="0">
            <a:spAutoFit/>
          </a:bodyPr>
          <a:lstStyle/>
          <a:p>
            <a:pPr algn="ctr"/>
            <a:r>
              <a:rPr lang="bg-BG" sz="2400" dirty="0" smtClean="0">
                <a:solidFill>
                  <a:schemeClr val="accent1">
                    <a:lumMod val="75000"/>
                  </a:schemeClr>
                </a:solidFill>
              </a:rPr>
              <a:t>Отворена митоза при животински клетки</a:t>
            </a:r>
            <a:endParaRPr lang="en-US" sz="2400" i="1" dirty="0">
              <a:solidFill>
                <a:schemeClr val="accent1">
                  <a:lumMod val="75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3124200" y="742950"/>
            <a:ext cx="5715000" cy="4238625"/>
          </a:xfrm>
          <a:prstGeom prst="rect">
            <a:avLst/>
          </a:prstGeom>
          <a:noFill/>
          <a:ln w="9525">
            <a:noFill/>
            <a:miter lim="800000"/>
            <a:headEnd/>
            <a:tailEnd/>
          </a:ln>
        </p:spPr>
      </p:pic>
      <p:sp>
        <p:nvSpPr>
          <p:cNvPr id="3" name="TextBox 2"/>
          <p:cNvSpPr txBox="1"/>
          <p:nvPr/>
        </p:nvSpPr>
        <p:spPr>
          <a:xfrm>
            <a:off x="2011523" y="133350"/>
            <a:ext cx="5188793" cy="461665"/>
          </a:xfrm>
          <a:prstGeom prst="rect">
            <a:avLst/>
          </a:prstGeom>
          <a:noFill/>
        </p:spPr>
        <p:txBody>
          <a:bodyPr wrap="none" rtlCol="0">
            <a:spAutoFit/>
          </a:bodyPr>
          <a:lstStyle/>
          <a:p>
            <a:pPr algn="ctr"/>
            <a:r>
              <a:rPr lang="bg-BG" sz="2400" dirty="0" smtClean="0">
                <a:solidFill>
                  <a:schemeClr val="accent1">
                    <a:lumMod val="75000"/>
                  </a:schemeClr>
                </a:solidFill>
              </a:rPr>
              <a:t>Микротубулите през клетъчния цикъл</a:t>
            </a:r>
            <a:endParaRPr lang="en-US" sz="2400" i="1" dirty="0">
              <a:solidFill>
                <a:schemeClr val="accent1">
                  <a:lumMod val="75000"/>
                </a:schemeClr>
              </a:solidFill>
            </a:endParaRPr>
          </a:p>
        </p:txBody>
      </p:sp>
      <p:sp>
        <p:nvSpPr>
          <p:cNvPr id="4" name="Rectangle 3"/>
          <p:cNvSpPr/>
          <p:nvPr/>
        </p:nvSpPr>
        <p:spPr>
          <a:xfrm rot="16200000">
            <a:off x="7872800" y="2699951"/>
            <a:ext cx="2209800" cy="276999"/>
          </a:xfrm>
          <a:prstGeom prst="rect">
            <a:avLst/>
          </a:prstGeom>
        </p:spPr>
        <p:txBody>
          <a:bodyPr wrap="square">
            <a:spAutoFit/>
          </a:bodyPr>
          <a:lstStyle/>
          <a:p>
            <a:r>
              <a:rPr lang="en-US" sz="1200" dirty="0" smtClean="0"/>
              <a:t>exploreable.files.wordpress.com </a:t>
            </a:r>
            <a:endParaRPr lang="en-US" sz="1200" dirty="0"/>
          </a:p>
        </p:txBody>
      </p:sp>
      <p:sp>
        <p:nvSpPr>
          <p:cNvPr id="5" name="Rectangle 4"/>
          <p:cNvSpPr/>
          <p:nvPr/>
        </p:nvSpPr>
        <p:spPr>
          <a:xfrm>
            <a:off x="457200" y="742950"/>
            <a:ext cx="2590800" cy="4278094"/>
          </a:xfrm>
          <a:prstGeom prst="rect">
            <a:avLst/>
          </a:prstGeom>
        </p:spPr>
        <p:txBody>
          <a:bodyPr wrap="square">
            <a:spAutoFit/>
          </a:bodyPr>
          <a:lstStyle/>
          <a:p>
            <a:r>
              <a:rPr lang="ru-RU" sz="1600" dirty="0" smtClean="0"/>
              <a:t>   Цитоплазмените микротубули имат динамична нестабилност: свободният им край ту расте, ту се разпада. С навлизането в митоза тази нестабилност нараства около 10 пъти. В резултат интерфазната мрежа от микротубули се </a:t>
            </a:r>
            <a:r>
              <a:rPr lang="ru-RU" sz="1600" dirty="0" smtClean="0"/>
              <a:t>разрушава и </a:t>
            </a:r>
            <a:r>
              <a:rPr lang="ru-RU" sz="1600" dirty="0" smtClean="0"/>
              <a:t>от нейния материал (белтъка тубулин) се изгражда делителното вретено. Неговите микротубули започват от центрозомите, които образуват полюсите. </a:t>
            </a:r>
            <a:endParaRPr lang="en-US" sz="1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971550"/>
            <a:ext cx="7162800" cy="584775"/>
          </a:xfrm>
          <a:prstGeom prst="rect">
            <a:avLst/>
          </a:prstGeom>
        </p:spPr>
        <p:txBody>
          <a:bodyPr wrap="square">
            <a:spAutoFit/>
          </a:bodyPr>
          <a:lstStyle/>
          <a:p>
            <a:pPr algn="just">
              <a:spcAft>
                <a:spcPts val="600"/>
              </a:spcAft>
            </a:pPr>
            <a:r>
              <a:rPr lang="bg-BG" sz="1600" dirty="0" smtClean="0"/>
              <a:t>   </a:t>
            </a:r>
            <a:r>
              <a:rPr lang="bg-BG" sz="1600" dirty="0" smtClean="0"/>
              <a:t>Те образуват под мембраната в областта на екватора съкратителен пръстен, който се  свива като миниатюрен  пръстеновиден мускул.</a:t>
            </a:r>
            <a:endParaRPr lang="en-US" sz="1600" dirty="0"/>
          </a:p>
        </p:txBody>
      </p:sp>
      <p:pic>
        <p:nvPicPr>
          <p:cNvPr id="30722" name="Picture 2"/>
          <p:cNvPicPr>
            <a:picLocks noChangeAspect="1" noChangeArrowheads="1"/>
          </p:cNvPicPr>
          <p:nvPr/>
        </p:nvPicPr>
        <p:blipFill>
          <a:blip r:embed="rId2" cstate="print"/>
          <a:srcRect/>
          <a:stretch>
            <a:fillRect/>
          </a:stretch>
        </p:blipFill>
        <p:spPr bwMode="auto">
          <a:xfrm>
            <a:off x="1524000" y="2571750"/>
            <a:ext cx="2914650" cy="1795424"/>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5257800" y="2057400"/>
            <a:ext cx="3119438" cy="2495550"/>
          </a:xfrm>
          <a:prstGeom prst="rect">
            <a:avLst/>
          </a:prstGeom>
          <a:noFill/>
          <a:ln w="9525">
            <a:noFill/>
            <a:miter lim="800000"/>
            <a:headEnd/>
            <a:tailEnd/>
          </a:ln>
        </p:spPr>
      </p:pic>
      <p:sp>
        <p:nvSpPr>
          <p:cNvPr id="6" name="Rectangle 5"/>
          <p:cNvSpPr/>
          <p:nvPr/>
        </p:nvSpPr>
        <p:spPr>
          <a:xfrm>
            <a:off x="990600" y="4552950"/>
            <a:ext cx="4267200" cy="276999"/>
          </a:xfrm>
          <a:prstGeom prst="rect">
            <a:avLst/>
          </a:prstGeom>
        </p:spPr>
        <p:txBody>
          <a:bodyPr wrap="square">
            <a:spAutoFit/>
          </a:bodyPr>
          <a:lstStyle/>
          <a:p>
            <a:r>
              <a:rPr lang="en-US" sz="1200" dirty="0" err="1" smtClean="0">
                <a:solidFill>
                  <a:schemeClr val="tx1">
                    <a:lumMod val="50000"/>
                    <a:lumOff val="50000"/>
                  </a:schemeClr>
                </a:solidFill>
              </a:rPr>
              <a:t>Alberts</a:t>
            </a:r>
            <a:r>
              <a:rPr lang="en-US" sz="1200" dirty="0" smtClean="0">
                <a:solidFill>
                  <a:schemeClr val="tx1">
                    <a:lumMod val="50000"/>
                    <a:lumOff val="50000"/>
                  </a:schemeClr>
                </a:solidFill>
              </a:rPr>
              <a:t> </a:t>
            </a:r>
            <a:r>
              <a:rPr lang="en-US" sz="1200" dirty="0" smtClean="0">
                <a:solidFill>
                  <a:schemeClr val="tx1">
                    <a:lumMod val="50000"/>
                    <a:lumOff val="50000"/>
                  </a:schemeClr>
                </a:solidFill>
              </a:rPr>
              <a:t>B et al. (2002), </a:t>
            </a:r>
            <a:r>
              <a:rPr lang="en-US" sz="1200" i="1" dirty="0" smtClean="0">
                <a:solidFill>
                  <a:schemeClr val="tx1">
                    <a:lumMod val="50000"/>
                    <a:lumOff val="50000"/>
                  </a:schemeClr>
                </a:solidFill>
              </a:rPr>
              <a:t>Molecular Biology of the Cell. 4th edition. </a:t>
            </a:r>
            <a:endParaRPr lang="en-US" sz="1200" dirty="0">
              <a:solidFill>
                <a:schemeClr val="tx1">
                  <a:lumMod val="50000"/>
                  <a:lumOff val="50000"/>
                </a:schemeClr>
              </a:solidFill>
            </a:endParaRPr>
          </a:p>
        </p:txBody>
      </p:sp>
      <p:sp>
        <p:nvSpPr>
          <p:cNvPr id="2" name="TextBox 1"/>
          <p:cNvSpPr txBox="1"/>
          <p:nvPr/>
        </p:nvSpPr>
        <p:spPr>
          <a:xfrm>
            <a:off x="1219200" y="361950"/>
            <a:ext cx="6781800" cy="461665"/>
          </a:xfrm>
          <a:prstGeom prst="rect">
            <a:avLst/>
          </a:prstGeom>
          <a:noFill/>
        </p:spPr>
        <p:txBody>
          <a:bodyPr wrap="square" rtlCol="0">
            <a:spAutoFit/>
          </a:bodyPr>
          <a:lstStyle/>
          <a:p>
            <a:pPr algn="ctr"/>
            <a:r>
              <a:rPr lang="bg-BG" sz="2400" dirty="0" smtClean="0">
                <a:solidFill>
                  <a:schemeClr val="accent1">
                    <a:lumMod val="75000"/>
                  </a:schemeClr>
                </a:solidFill>
              </a:rPr>
              <a:t>Ролята на микрофиламентите за цитокинезата</a:t>
            </a:r>
            <a:endParaRPr lang="en-US" sz="2400" i="1" dirty="0">
              <a:solidFill>
                <a:schemeClr val="accent1">
                  <a:lumMod val="75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1" y="152221"/>
            <a:ext cx="2133599" cy="1107996"/>
          </a:xfrm>
          <a:prstGeom prst="rect">
            <a:avLst/>
          </a:prstGeom>
          <a:noFill/>
        </p:spPr>
        <p:txBody>
          <a:bodyPr wrap="square" rtlCol="0">
            <a:spAutoFit/>
          </a:bodyPr>
          <a:lstStyle/>
          <a:p>
            <a:pPr algn="ctr"/>
            <a:r>
              <a:rPr lang="bg-BG" sz="2200" dirty="0" smtClean="0">
                <a:solidFill>
                  <a:schemeClr val="accent1">
                    <a:lumMod val="75000"/>
                  </a:schemeClr>
                </a:solidFill>
              </a:rPr>
              <a:t>Струпване от човешки клетки в култура</a:t>
            </a:r>
            <a:endParaRPr lang="en-US" sz="2200" i="1" dirty="0">
              <a:solidFill>
                <a:schemeClr val="accent1">
                  <a:lumMod val="75000"/>
                </a:schemeClr>
              </a:solidFill>
            </a:endParaRPr>
          </a:p>
        </p:txBody>
      </p:sp>
      <p:grpSp>
        <p:nvGrpSpPr>
          <p:cNvPr id="8" name="Group 7"/>
          <p:cNvGrpSpPr/>
          <p:nvPr/>
        </p:nvGrpSpPr>
        <p:grpSpPr>
          <a:xfrm>
            <a:off x="2828461" y="133350"/>
            <a:ext cx="6086939" cy="4876800"/>
            <a:chOff x="2828461" y="133350"/>
            <a:chExt cx="6086939" cy="4876800"/>
          </a:xfrm>
        </p:grpSpPr>
        <p:pic>
          <p:nvPicPr>
            <p:cNvPr id="33794" name="Picture 2" descr="D:\rabotni\rakovodstvo\predi_2_korektura\rabotni\mitosis\mitosis_animal\kultura_tsvetna.jpg"/>
            <p:cNvPicPr>
              <a:picLocks noChangeAspect="1" noChangeArrowheads="1"/>
            </p:cNvPicPr>
            <p:nvPr/>
          </p:nvPicPr>
          <p:blipFill>
            <a:blip r:embed="rId2" cstate="print"/>
            <a:srcRect/>
            <a:stretch>
              <a:fillRect/>
            </a:stretch>
          </p:blipFill>
          <p:spPr bwMode="auto">
            <a:xfrm>
              <a:off x="2828461" y="133350"/>
              <a:ext cx="6086939" cy="4876800"/>
            </a:xfrm>
            <a:prstGeom prst="rect">
              <a:avLst/>
            </a:prstGeom>
            <a:noFill/>
          </p:spPr>
        </p:pic>
        <p:sp>
          <p:nvSpPr>
            <p:cNvPr id="4" name="Rectangle 3"/>
            <p:cNvSpPr/>
            <p:nvPr/>
          </p:nvSpPr>
          <p:spPr>
            <a:xfrm>
              <a:off x="2895600" y="4629150"/>
              <a:ext cx="1143000" cy="307777"/>
            </a:xfrm>
            <a:prstGeom prst="rect">
              <a:avLst/>
            </a:prstGeom>
          </p:spPr>
          <p:txBody>
            <a:bodyPr wrap="square">
              <a:spAutoFit/>
            </a:bodyPr>
            <a:lstStyle/>
            <a:p>
              <a:r>
                <a:rPr lang="bg-BG" sz="1400" dirty="0" smtClean="0"/>
                <a:t>М. Маркова</a:t>
              </a:r>
              <a:endParaRPr lang="ru-RU" sz="1400" dirty="0"/>
            </a:p>
          </p:txBody>
        </p:sp>
        <p:sp>
          <p:nvSpPr>
            <p:cNvPr id="5" name="TextBox 4"/>
            <p:cNvSpPr txBox="1"/>
            <p:nvPr/>
          </p:nvSpPr>
          <p:spPr>
            <a:xfrm>
              <a:off x="6705600" y="1211818"/>
              <a:ext cx="381836" cy="369332"/>
            </a:xfrm>
            <a:prstGeom prst="rect">
              <a:avLst/>
            </a:prstGeom>
            <a:noFill/>
          </p:spPr>
          <p:txBody>
            <a:bodyPr wrap="none" rtlCol="0">
              <a:spAutoFit/>
            </a:bodyPr>
            <a:lstStyle/>
            <a:p>
              <a:r>
                <a:rPr lang="bg-BG" dirty="0" smtClean="0"/>
                <a:t>М</a:t>
              </a:r>
              <a:endParaRPr lang="en-US" dirty="0"/>
            </a:p>
          </p:txBody>
        </p:sp>
        <p:sp>
          <p:nvSpPr>
            <p:cNvPr id="6" name="TextBox 5"/>
            <p:cNvSpPr txBox="1"/>
            <p:nvPr/>
          </p:nvSpPr>
          <p:spPr>
            <a:xfrm>
              <a:off x="7771564" y="590550"/>
              <a:ext cx="381836" cy="369332"/>
            </a:xfrm>
            <a:prstGeom prst="rect">
              <a:avLst/>
            </a:prstGeom>
            <a:noFill/>
          </p:spPr>
          <p:txBody>
            <a:bodyPr wrap="none" rtlCol="0">
              <a:spAutoFit/>
            </a:bodyPr>
            <a:lstStyle/>
            <a:p>
              <a:r>
                <a:rPr lang="bg-BG" dirty="0" smtClean="0"/>
                <a:t>М</a:t>
              </a:r>
              <a:endParaRPr lang="en-US" dirty="0"/>
            </a:p>
          </p:txBody>
        </p:sp>
        <p:sp>
          <p:nvSpPr>
            <p:cNvPr id="7" name="TextBox 6"/>
            <p:cNvSpPr txBox="1"/>
            <p:nvPr/>
          </p:nvSpPr>
          <p:spPr>
            <a:xfrm>
              <a:off x="4406684" y="3955018"/>
              <a:ext cx="317716" cy="369332"/>
            </a:xfrm>
            <a:prstGeom prst="rect">
              <a:avLst/>
            </a:prstGeom>
            <a:noFill/>
          </p:spPr>
          <p:txBody>
            <a:bodyPr wrap="none" rtlCol="0">
              <a:spAutoFit/>
            </a:bodyPr>
            <a:lstStyle/>
            <a:p>
              <a:r>
                <a:rPr lang="bg-BG" dirty="0" smtClean="0"/>
                <a:t>А</a:t>
              </a:r>
              <a:endParaRPr lang="en-US" dirty="0"/>
            </a:p>
          </p:txBody>
        </p:sp>
      </p:grpSp>
      <p:sp>
        <p:nvSpPr>
          <p:cNvPr id="9" name="Rectangle 8"/>
          <p:cNvSpPr/>
          <p:nvPr/>
        </p:nvSpPr>
        <p:spPr>
          <a:xfrm>
            <a:off x="381000" y="1352550"/>
            <a:ext cx="2438400" cy="3293209"/>
          </a:xfrm>
          <a:prstGeom prst="rect">
            <a:avLst/>
          </a:prstGeom>
        </p:spPr>
        <p:txBody>
          <a:bodyPr wrap="square">
            <a:spAutoFit/>
          </a:bodyPr>
          <a:lstStyle/>
          <a:p>
            <a:r>
              <a:rPr lang="ru-RU" sz="1600" dirty="0" smtClean="0"/>
              <a:t>   Това е безсмъртна клетъчна линия, произлязла от тумор. Повечето клетки са в интерфаза. Двете, означени с М, са в метафаза (изглед откъм единия полюс). Човешките хромозоми са многобройни и дребни и се виждат по-трудно от тези на лука. Една клетка (А) е в апоптоза.</a:t>
            </a:r>
            <a:endParaRPr lang="en-US"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D:\uchilishten_uchebnik\9_klas\programa_prosveta\mitosa_zhiv.jpg.png"/>
          <p:cNvPicPr>
            <a:picLocks noChangeAspect="1" noChangeArrowheads="1"/>
          </p:cNvPicPr>
          <p:nvPr/>
        </p:nvPicPr>
        <p:blipFill>
          <a:blip r:embed="rId2" cstate="print"/>
          <a:srcRect/>
          <a:stretch>
            <a:fillRect/>
          </a:stretch>
        </p:blipFill>
        <p:spPr bwMode="auto">
          <a:xfrm>
            <a:off x="4277984" y="971550"/>
            <a:ext cx="4512003" cy="3714750"/>
          </a:xfrm>
          <a:prstGeom prst="rect">
            <a:avLst/>
          </a:prstGeom>
          <a:noFill/>
        </p:spPr>
      </p:pic>
      <p:sp>
        <p:nvSpPr>
          <p:cNvPr id="5" name="TextBox 4"/>
          <p:cNvSpPr txBox="1"/>
          <p:nvPr/>
        </p:nvSpPr>
        <p:spPr>
          <a:xfrm>
            <a:off x="1585904" y="205085"/>
            <a:ext cx="6040051" cy="461665"/>
          </a:xfrm>
          <a:prstGeom prst="rect">
            <a:avLst/>
          </a:prstGeom>
          <a:noFill/>
        </p:spPr>
        <p:txBody>
          <a:bodyPr wrap="none" rtlCol="0">
            <a:spAutoFit/>
          </a:bodyPr>
          <a:lstStyle/>
          <a:p>
            <a:pPr algn="ctr"/>
            <a:r>
              <a:rPr lang="bg-BG" sz="2400" dirty="0" smtClean="0">
                <a:solidFill>
                  <a:schemeClr val="accent1">
                    <a:lumMod val="75000"/>
                  </a:schemeClr>
                </a:solidFill>
              </a:rPr>
              <a:t>Фази на митозата в същата клетъчна култура</a:t>
            </a:r>
            <a:endParaRPr lang="en-US" sz="2400" i="1" dirty="0">
              <a:solidFill>
                <a:schemeClr val="accent1">
                  <a:lumMod val="75000"/>
                </a:schemeClr>
              </a:solidFill>
            </a:endParaRPr>
          </a:p>
        </p:txBody>
      </p:sp>
      <p:sp>
        <p:nvSpPr>
          <p:cNvPr id="6" name="Rectangle 5"/>
          <p:cNvSpPr/>
          <p:nvPr/>
        </p:nvSpPr>
        <p:spPr>
          <a:xfrm>
            <a:off x="3276600" y="4778573"/>
            <a:ext cx="1600200" cy="307777"/>
          </a:xfrm>
          <a:prstGeom prst="rect">
            <a:avLst/>
          </a:prstGeom>
        </p:spPr>
        <p:txBody>
          <a:bodyPr wrap="square">
            <a:spAutoFit/>
          </a:bodyPr>
          <a:lstStyle/>
          <a:p>
            <a:pPr algn="ctr"/>
            <a:r>
              <a:rPr lang="en-US" sz="1400" dirty="0" smtClean="0"/>
              <a:t>mayamarkov.com</a:t>
            </a:r>
            <a:endParaRPr lang="ru-RU" sz="1400" dirty="0"/>
          </a:p>
        </p:txBody>
      </p:sp>
      <p:pic>
        <p:nvPicPr>
          <p:cNvPr id="36869" name="Picture 5" descr="D:\uchilishten_uchebnik\9_klas\programa_prosveta\synchron.png"/>
          <p:cNvPicPr>
            <a:picLocks noChangeAspect="1" noChangeArrowheads="1"/>
          </p:cNvPicPr>
          <p:nvPr/>
        </p:nvPicPr>
        <p:blipFill>
          <a:blip r:embed="rId3" cstate="print"/>
          <a:srcRect/>
          <a:stretch>
            <a:fillRect/>
          </a:stretch>
        </p:blipFill>
        <p:spPr bwMode="auto">
          <a:xfrm>
            <a:off x="457200" y="3240232"/>
            <a:ext cx="3429000" cy="1541318"/>
          </a:xfrm>
          <a:prstGeom prst="rect">
            <a:avLst/>
          </a:prstGeom>
          <a:noFill/>
        </p:spPr>
      </p:pic>
      <p:sp>
        <p:nvSpPr>
          <p:cNvPr id="8" name="Rectangle 7"/>
          <p:cNvSpPr/>
          <p:nvPr/>
        </p:nvSpPr>
        <p:spPr>
          <a:xfrm>
            <a:off x="381000" y="796826"/>
            <a:ext cx="3810000" cy="2308324"/>
          </a:xfrm>
          <a:prstGeom prst="rect">
            <a:avLst/>
          </a:prstGeom>
        </p:spPr>
        <p:txBody>
          <a:bodyPr wrap="square">
            <a:spAutoFit/>
          </a:bodyPr>
          <a:lstStyle/>
          <a:p>
            <a:r>
              <a:rPr lang="ru-RU" sz="1600" dirty="0" smtClean="0"/>
              <a:t>   Делящите се клетки в сравнение с интерфазната (1) изглеждат дребни и тъмно оцветени. Причината е, че по време на делене животинските клетки се закръглят и губят своята адхезия (прилепване) към дъното на съда и съседните клетки. Това дори се използва за получаване на култура от клетки, синхронизирани по фаза (рисунката).</a:t>
            </a:r>
            <a:endParaRPr lang="en-US"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152400" y="742950"/>
            <a:ext cx="8763000" cy="3798478"/>
          </a:xfrm>
          <a:prstGeom prst="rect">
            <a:avLst/>
          </a:prstGeom>
          <a:noFill/>
          <a:ln w="9525">
            <a:noFill/>
            <a:miter lim="800000"/>
            <a:headEnd/>
            <a:tailEnd/>
          </a:ln>
        </p:spPr>
      </p:pic>
      <p:sp>
        <p:nvSpPr>
          <p:cNvPr id="3" name="TextBox 2"/>
          <p:cNvSpPr txBox="1"/>
          <p:nvPr/>
        </p:nvSpPr>
        <p:spPr>
          <a:xfrm>
            <a:off x="2971800" y="4629150"/>
            <a:ext cx="3352800" cy="307777"/>
          </a:xfrm>
          <a:prstGeom prst="rect">
            <a:avLst/>
          </a:prstGeom>
          <a:noFill/>
        </p:spPr>
        <p:txBody>
          <a:bodyPr wrap="square" rtlCol="0">
            <a:spAutoFit/>
          </a:bodyPr>
          <a:lstStyle/>
          <a:p>
            <a:pPr algn="ctr"/>
            <a:r>
              <a:rPr lang="bg-BG" sz="1400" dirty="0" smtClean="0">
                <a:solidFill>
                  <a:schemeClr val="tx2">
                    <a:lumMod val="60000"/>
                    <a:lumOff val="40000"/>
                  </a:schemeClr>
                </a:solidFill>
              </a:rPr>
              <a:t>(стр. 47 от работните листове за 9. кл.)</a:t>
            </a:r>
            <a:endParaRPr lang="en-US" sz="1400" dirty="0">
              <a:solidFill>
                <a:schemeClr val="tx2">
                  <a:lumMod val="60000"/>
                  <a:lumOff val="40000"/>
                </a:schemeClr>
              </a:solidFill>
            </a:endParaRPr>
          </a:p>
        </p:txBody>
      </p:sp>
      <p:sp>
        <p:nvSpPr>
          <p:cNvPr id="4" name="TextBox 3"/>
          <p:cNvSpPr txBox="1"/>
          <p:nvPr/>
        </p:nvSpPr>
        <p:spPr>
          <a:xfrm>
            <a:off x="1906355" y="205085"/>
            <a:ext cx="5399170" cy="461665"/>
          </a:xfrm>
          <a:prstGeom prst="rect">
            <a:avLst/>
          </a:prstGeom>
          <a:noFill/>
        </p:spPr>
        <p:txBody>
          <a:bodyPr wrap="none" rtlCol="0">
            <a:spAutoFit/>
          </a:bodyPr>
          <a:lstStyle/>
          <a:p>
            <a:pPr algn="ctr"/>
            <a:r>
              <a:rPr lang="bg-BG" sz="2400" dirty="0" smtClean="0">
                <a:solidFill>
                  <a:schemeClr val="accent1">
                    <a:lumMod val="75000"/>
                  </a:schemeClr>
                </a:solidFill>
              </a:rPr>
              <a:t>Рак = неконтролирано клетъчно делене</a:t>
            </a:r>
            <a:endParaRPr lang="en-US" sz="2400" i="1" dirty="0">
              <a:solidFill>
                <a:schemeClr val="accent1">
                  <a:lumMod val="7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D:\uchilishten_uchebnik\9_klas\programa_prosveta\chromosome_cycle0.png"/>
          <p:cNvPicPr>
            <a:picLocks noChangeAspect="1" noChangeArrowheads="1"/>
          </p:cNvPicPr>
          <p:nvPr/>
        </p:nvPicPr>
        <p:blipFill>
          <a:blip r:embed="rId2" cstate="print"/>
          <a:srcRect/>
          <a:stretch>
            <a:fillRect/>
          </a:stretch>
        </p:blipFill>
        <p:spPr bwMode="auto">
          <a:xfrm>
            <a:off x="2133600" y="1276350"/>
            <a:ext cx="4502150" cy="2923868"/>
          </a:xfrm>
          <a:prstGeom prst="rect">
            <a:avLst/>
          </a:prstGeom>
          <a:noFill/>
        </p:spPr>
      </p:pic>
      <p:sp>
        <p:nvSpPr>
          <p:cNvPr id="6" name="TextBox 5"/>
          <p:cNvSpPr txBox="1"/>
          <p:nvPr/>
        </p:nvSpPr>
        <p:spPr>
          <a:xfrm>
            <a:off x="1801111" y="357485"/>
            <a:ext cx="5609677" cy="461665"/>
          </a:xfrm>
          <a:prstGeom prst="rect">
            <a:avLst/>
          </a:prstGeom>
          <a:noFill/>
        </p:spPr>
        <p:txBody>
          <a:bodyPr wrap="none" rtlCol="0">
            <a:spAutoFit/>
          </a:bodyPr>
          <a:lstStyle/>
          <a:p>
            <a:pPr algn="ctr"/>
            <a:r>
              <a:rPr lang="bg-BG" sz="2400" dirty="0" smtClean="0">
                <a:solidFill>
                  <a:schemeClr val="accent1">
                    <a:lumMod val="75000"/>
                  </a:schemeClr>
                </a:solidFill>
              </a:rPr>
              <a:t>Моя стара рисунка на хромозомен цикъл</a:t>
            </a:r>
            <a:endParaRPr lang="en-US" sz="2400" i="1" dirty="0">
              <a:solidFill>
                <a:schemeClr val="accent1">
                  <a:lumMod val="75000"/>
                </a:schemeClr>
              </a:solidFill>
            </a:endParaRPr>
          </a:p>
        </p:txBody>
      </p:sp>
      <p:sp>
        <p:nvSpPr>
          <p:cNvPr id="7" name="Rectangle 6"/>
          <p:cNvSpPr/>
          <p:nvPr/>
        </p:nvSpPr>
        <p:spPr>
          <a:xfrm>
            <a:off x="3200400" y="4552950"/>
            <a:ext cx="2362200" cy="307777"/>
          </a:xfrm>
          <a:prstGeom prst="rect">
            <a:avLst/>
          </a:prstGeom>
        </p:spPr>
        <p:txBody>
          <a:bodyPr wrap="square">
            <a:spAutoFit/>
          </a:bodyPr>
          <a:lstStyle/>
          <a:p>
            <a:pPr algn="ctr"/>
            <a:r>
              <a:rPr lang="en-US" sz="1400" dirty="0" smtClean="0">
                <a:solidFill>
                  <a:schemeClr val="tx1">
                    <a:lumMod val="65000"/>
                    <a:lumOff val="35000"/>
                  </a:schemeClr>
                </a:solidFill>
              </a:rPr>
              <a:t>mayamarkov.wordpress.com</a:t>
            </a:r>
            <a:endParaRPr lang="ru-RU" sz="1400" dirty="0">
              <a:solidFill>
                <a:schemeClr val="tx1">
                  <a:lumMod val="65000"/>
                  <a:lumOff val="3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578769" y="857250"/>
            <a:ext cx="8031831" cy="3771900"/>
          </a:xfrm>
          <a:prstGeom prst="rect">
            <a:avLst/>
          </a:prstGeom>
          <a:noFill/>
          <a:ln w="9525">
            <a:noFill/>
            <a:miter lim="800000"/>
            <a:headEnd/>
            <a:tailEnd/>
          </a:ln>
        </p:spPr>
      </p:pic>
      <p:sp>
        <p:nvSpPr>
          <p:cNvPr id="3" name="TextBox 2"/>
          <p:cNvSpPr txBox="1"/>
          <p:nvPr/>
        </p:nvSpPr>
        <p:spPr>
          <a:xfrm>
            <a:off x="2518617" y="205085"/>
            <a:ext cx="4174669" cy="461665"/>
          </a:xfrm>
          <a:prstGeom prst="rect">
            <a:avLst/>
          </a:prstGeom>
          <a:noFill/>
        </p:spPr>
        <p:txBody>
          <a:bodyPr wrap="none" rtlCol="0">
            <a:spAutoFit/>
          </a:bodyPr>
          <a:lstStyle/>
          <a:p>
            <a:pPr algn="ctr"/>
            <a:r>
              <a:rPr lang="bg-BG" sz="2400" dirty="0" smtClean="0">
                <a:solidFill>
                  <a:schemeClr val="accent1">
                    <a:lumMod val="75000"/>
                  </a:schemeClr>
                </a:solidFill>
              </a:rPr>
              <a:t>Задача за хромозомния цикъл</a:t>
            </a:r>
            <a:endParaRPr lang="en-US" sz="2400" i="1" dirty="0">
              <a:solidFill>
                <a:schemeClr val="accent1">
                  <a:lumMod val="75000"/>
                </a:schemeClr>
              </a:solidFill>
            </a:endParaRPr>
          </a:p>
        </p:txBody>
      </p:sp>
      <p:sp>
        <p:nvSpPr>
          <p:cNvPr id="4" name="TextBox 3"/>
          <p:cNvSpPr txBox="1"/>
          <p:nvPr/>
        </p:nvSpPr>
        <p:spPr>
          <a:xfrm>
            <a:off x="3048000" y="4705350"/>
            <a:ext cx="3352800" cy="307777"/>
          </a:xfrm>
          <a:prstGeom prst="rect">
            <a:avLst/>
          </a:prstGeom>
          <a:noFill/>
        </p:spPr>
        <p:txBody>
          <a:bodyPr wrap="square" rtlCol="0">
            <a:spAutoFit/>
          </a:bodyPr>
          <a:lstStyle/>
          <a:p>
            <a:r>
              <a:rPr lang="bg-BG" sz="1400" dirty="0" smtClean="0">
                <a:solidFill>
                  <a:schemeClr val="tx2">
                    <a:lumMod val="60000"/>
                    <a:lumOff val="40000"/>
                  </a:schemeClr>
                </a:solidFill>
              </a:rPr>
              <a:t>(стр. 42 от работните листове за 9. кл.)</a:t>
            </a:r>
            <a:endParaRPr lang="en-US" sz="1400" dirty="0">
              <a:solidFill>
                <a:schemeClr val="tx2">
                  <a:lumMod val="60000"/>
                  <a:lumOff val="4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39F206C-4250-7EE6-137B-36030DA4B31B}"/>
              </a:ext>
            </a:extLst>
          </p:cNvPr>
          <p:cNvPicPr>
            <a:picLocks noChangeAspect="1"/>
          </p:cNvPicPr>
          <p:nvPr/>
        </p:nvPicPr>
        <p:blipFill>
          <a:blip r:embed="rId2" cstate="print"/>
          <a:stretch>
            <a:fillRect/>
          </a:stretch>
        </p:blipFill>
        <p:spPr>
          <a:xfrm>
            <a:off x="3111241" y="980630"/>
            <a:ext cx="5727959" cy="3800920"/>
          </a:xfrm>
          <a:prstGeom prst="rect">
            <a:avLst/>
          </a:prstGeom>
        </p:spPr>
      </p:pic>
      <p:sp>
        <p:nvSpPr>
          <p:cNvPr id="3" name="TextBox 2"/>
          <p:cNvSpPr txBox="1"/>
          <p:nvPr/>
        </p:nvSpPr>
        <p:spPr>
          <a:xfrm>
            <a:off x="1940455" y="281285"/>
            <a:ext cx="5331011" cy="461665"/>
          </a:xfrm>
          <a:prstGeom prst="rect">
            <a:avLst/>
          </a:prstGeom>
          <a:noFill/>
        </p:spPr>
        <p:txBody>
          <a:bodyPr wrap="none" rtlCol="0">
            <a:spAutoFit/>
          </a:bodyPr>
          <a:lstStyle/>
          <a:p>
            <a:pPr algn="ctr"/>
            <a:r>
              <a:rPr lang="bg-BG" sz="2400" dirty="0" smtClean="0">
                <a:solidFill>
                  <a:schemeClr val="accent1">
                    <a:lumMod val="75000"/>
                  </a:schemeClr>
                </a:solidFill>
              </a:rPr>
              <a:t>Уплътняване и кохезия на хроматидите</a:t>
            </a:r>
            <a:endParaRPr lang="en-US" sz="2400" i="1" dirty="0">
              <a:solidFill>
                <a:schemeClr val="accent1">
                  <a:lumMod val="75000"/>
                </a:schemeClr>
              </a:solidFill>
            </a:endParaRPr>
          </a:p>
        </p:txBody>
      </p:sp>
      <p:sp>
        <p:nvSpPr>
          <p:cNvPr id="4" name="Rectangle 3"/>
          <p:cNvSpPr/>
          <p:nvPr/>
        </p:nvSpPr>
        <p:spPr>
          <a:xfrm>
            <a:off x="381000" y="971550"/>
            <a:ext cx="2667000" cy="3862596"/>
          </a:xfrm>
          <a:prstGeom prst="rect">
            <a:avLst/>
          </a:prstGeom>
        </p:spPr>
        <p:txBody>
          <a:bodyPr wrap="square">
            <a:spAutoFit/>
          </a:bodyPr>
          <a:lstStyle/>
          <a:p>
            <a:pPr>
              <a:spcAft>
                <a:spcPts val="600"/>
              </a:spcAft>
            </a:pPr>
            <a:r>
              <a:rPr lang="ru-RU" sz="1600" dirty="0" smtClean="0"/>
              <a:t>   През профазата и ранната метафаза хромозомите са дълги, тънки и сестринските хроматиди са прилепени по цялата си дължина (кохезия) – клетката в средата.</a:t>
            </a:r>
          </a:p>
          <a:p>
            <a:pPr>
              <a:spcAft>
                <a:spcPts val="600"/>
              </a:spcAft>
            </a:pPr>
            <a:r>
              <a:rPr lang="ru-RU" sz="1600" dirty="0" smtClean="0"/>
              <a:t>   През късната метафаза хромозомите са силно уплътнени, къси и дебели. Кохезията на сестринските хроматиди е запазена само в центромера, така че хромозомата прилича на буква Х.</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Биология и здравно образование за 9. клас. Учебна програма 2018/2019 - Майя Маркова (Просвета) - 1"/>
          <p:cNvPicPr>
            <a:picLocks noChangeAspect="1" noChangeArrowheads="1"/>
          </p:cNvPicPr>
          <p:nvPr/>
        </p:nvPicPr>
        <p:blipFill>
          <a:blip r:embed="rId2" cstate="print"/>
          <a:srcRect/>
          <a:stretch>
            <a:fillRect/>
          </a:stretch>
        </p:blipFill>
        <p:spPr bwMode="auto">
          <a:xfrm>
            <a:off x="201058" y="1123950"/>
            <a:ext cx="3014337" cy="3752850"/>
          </a:xfrm>
          <a:prstGeom prst="rect">
            <a:avLst/>
          </a:prstGeom>
          <a:noFill/>
        </p:spPr>
      </p:pic>
      <p:pic>
        <p:nvPicPr>
          <p:cNvPr id="27654" name="Picture 6" descr="Книга за учителя по биология и здравно образование за 9. клас. Учебна програма 2018/2019 - Майя Маркова (Просвета) - 1"/>
          <p:cNvPicPr>
            <a:picLocks noChangeAspect="1" noChangeArrowheads="1"/>
          </p:cNvPicPr>
          <p:nvPr/>
        </p:nvPicPr>
        <p:blipFill>
          <a:blip r:embed="rId3" cstate="print"/>
          <a:srcRect/>
          <a:stretch>
            <a:fillRect/>
          </a:stretch>
        </p:blipFill>
        <p:spPr bwMode="auto">
          <a:xfrm>
            <a:off x="3124200" y="1123950"/>
            <a:ext cx="2986795" cy="3718560"/>
          </a:xfrm>
          <a:prstGeom prst="rect">
            <a:avLst/>
          </a:prstGeom>
          <a:noFill/>
        </p:spPr>
      </p:pic>
      <p:pic>
        <p:nvPicPr>
          <p:cNvPr id="27656" name="Picture 8" descr="Работни листове по биология и здравно образование за 9. клас. Учебна програма 2023/2024 (Просвета) - 1"/>
          <p:cNvPicPr>
            <a:picLocks noChangeAspect="1" noChangeArrowheads="1"/>
          </p:cNvPicPr>
          <p:nvPr/>
        </p:nvPicPr>
        <p:blipFill>
          <a:blip r:embed="rId4" cstate="print"/>
          <a:srcRect/>
          <a:stretch>
            <a:fillRect/>
          </a:stretch>
        </p:blipFill>
        <p:spPr bwMode="auto">
          <a:xfrm>
            <a:off x="6019800" y="1123950"/>
            <a:ext cx="2971494" cy="3699510"/>
          </a:xfrm>
          <a:prstGeom prst="rect">
            <a:avLst/>
          </a:prstGeom>
          <a:noFill/>
        </p:spPr>
      </p:pic>
      <p:sp>
        <p:nvSpPr>
          <p:cNvPr id="6" name="TextBox 5"/>
          <p:cNvSpPr txBox="1"/>
          <p:nvPr/>
        </p:nvSpPr>
        <p:spPr>
          <a:xfrm>
            <a:off x="1361959" y="285750"/>
            <a:ext cx="6444521" cy="461665"/>
          </a:xfrm>
          <a:prstGeom prst="rect">
            <a:avLst/>
          </a:prstGeom>
          <a:noFill/>
        </p:spPr>
        <p:txBody>
          <a:bodyPr wrap="none" rtlCol="0">
            <a:spAutoFit/>
          </a:bodyPr>
          <a:lstStyle/>
          <a:p>
            <a:pPr algn="ctr"/>
            <a:r>
              <a:rPr lang="bg-BG" sz="2400" dirty="0" smtClean="0">
                <a:solidFill>
                  <a:schemeClr val="accent1">
                    <a:lumMod val="75000"/>
                  </a:schemeClr>
                </a:solidFill>
              </a:rPr>
              <a:t>Официалните ми учебни материали за ученици</a:t>
            </a:r>
            <a:endParaRPr lang="en-US" sz="2400" dirty="0">
              <a:solidFill>
                <a:schemeClr val="accent1">
                  <a:lumMod val="75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77054" y="281285"/>
            <a:ext cx="5657832" cy="461665"/>
          </a:xfrm>
          <a:prstGeom prst="rect">
            <a:avLst/>
          </a:prstGeom>
          <a:noFill/>
        </p:spPr>
        <p:txBody>
          <a:bodyPr wrap="none" rtlCol="0">
            <a:spAutoFit/>
          </a:bodyPr>
          <a:lstStyle/>
          <a:p>
            <a:pPr algn="ctr"/>
            <a:r>
              <a:rPr lang="bg-BG" sz="2400" dirty="0" smtClean="0">
                <a:solidFill>
                  <a:schemeClr val="accent1">
                    <a:lumMod val="75000"/>
                  </a:schemeClr>
                </a:solidFill>
              </a:rPr>
              <a:t>Защо кохезията отслабва с уплътняването</a:t>
            </a:r>
            <a:endParaRPr lang="en-US" sz="2400" i="1" dirty="0">
              <a:solidFill>
                <a:schemeClr val="accent1">
                  <a:lumMod val="75000"/>
                </a:schemeClr>
              </a:solidFill>
            </a:endParaRPr>
          </a:p>
        </p:txBody>
      </p:sp>
      <p:sp>
        <p:nvSpPr>
          <p:cNvPr id="7" name="Rectangle 6"/>
          <p:cNvSpPr/>
          <p:nvPr/>
        </p:nvSpPr>
        <p:spPr>
          <a:xfrm>
            <a:off x="609600" y="819150"/>
            <a:ext cx="7924800" cy="4093428"/>
          </a:xfrm>
          <a:prstGeom prst="rect">
            <a:avLst/>
          </a:prstGeom>
        </p:spPr>
        <p:txBody>
          <a:bodyPr wrap="square">
            <a:spAutoFit/>
          </a:bodyPr>
          <a:lstStyle/>
          <a:p>
            <a:pPr algn="just">
              <a:spcAft>
                <a:spcPts val="600"/>
              </a:spcAft>
            </a:pPr>
            <a:r>
              <a:rPr lang="ru-RU" sz="1600" dirty="0" smtClean="0"/>
              <a:t>   След репликацията новополучените сестрински хроматиди, за да не се разделят преждевременно, се държат заедно от белтъци, наречени кохезини. Кохезините имат четвъртична структура във вид на пръстен, достатъчно широк да захване едновременно две двойни спирали на ДНК.</a:t>
            </a:r>
          </a:p>
          <a:p>
            <a:pPr algn="just">
              <a:spcAft>
                <a:spcPts val="600"/>
              </a:spcAft>
            </a:pPr>
            <a:r>
              <a:rPr lang="ru-RU" sz="1600" dirty="0" smtClean="0"/>
              <a:t>   С навлизането на клетката в делене други белтъци, наречени кондензини, уплътняват хроматидите, като захващат части от тях в примки (т.е. кондензацията не е точно спирализация). Кондензините по строеж приличат на кохезините, само че пръстенът се затваря не около две молекули ДНК, а около два участъка от една молекула.</a:t>
            </a:r>
          </a:p>
          <a:p>
            <a:pPr algn="just">
              <a:spcAft>
                <a:spcPts val="600"/>
              </a:spcAft>
            </a:pPr>
            <a:r>
              <a:rPr lang="ru-RU" sz="1600" dirty="0" smtClean="0"/>
              <a:t>   Кондензините се конкурират с кохезините и постепенно ги изместват от ДНК. Затова, колкото е по-уплътнена хромозомата, толкова по-разделени са нейните хроматиди.</a:t>
            </a:r>
          </a:p>
          <a:p>
            <a:pPr algn="just">
              <a:spcAft>
                <a:spcPts val="600"/>
              </a:spcAft>
            </a:pPr>
            <a:r>
              <a:rPr lang="ru-RU" sz="1600" dirty="0" smtClean="0"/>
              <a:t>   В центромера изместването на кохезините от кондензините става по-бавно, затова там двете хроматиди остават свързани, а хромозомата е видимо по-тънка (по израза на ранните наблюдатели – </a:t>
            </a:r>
            <a:r>
              <a:rPr lang="en-US" sz="1600" dirty="0" smtClean="0"/>
              <a:t>“</a:t>
            </a:r>
            <a:r>
              <a:rPr lang="bg-BG" sz="1600" dirty="0" smtClean="0"/>
              <a:t>първично прищъпване</a:t>
            </a:r>
            <a:r>
              <a:rPr lang="en-US" sz="1600" dirty="0" smtClean="0"/>
              <a:t>”</a:t>
            </a:r>
            <a:r>
              <a:rPr lang="bg-BG" sz="1600" dirty="0" smtClean="0"/>
              <a:t>).</a:t>
            </a:r>
          </a:p>
          <a:p>
            <a:pPr algn="just">
              <a:spcAft>
                <a:spcPts val="600"/>
              </a:spcAft>
            </a:pPr>
            <a:r>
              <a:rPr lang="bg-BG" sz="1600" dirty="0" smtClean="0"/>
              <a:t>   Когато клетката е готова за анафаза, специална протеаза срязва последните кохезини в центромера и сестринските хроматиди (вече пълноправни хромозоми) се разделят.</a:t>
            </a:r>
            <a:endParaRPr lang="en-US" sz="1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8537" y="209550"/>
            <a:ext cx="5174879" cy="461665"/>
          </a:xfrm>
          <a:prstGeom prst="rect">
            <a:avLst/>
          </a:prstGeom>
          <a:noFill/>
        </p:spPr>
        <p:txBody>
          <a:bodyPr wrap="none" rtlCol="0">
            <a:spAutoFit/>
          </a:bodyPr>
          <a:lstStyle/>
          <a:p>
            <a:pPr algn="ctr"/>
            <a:r>
              <a:rPr lang="bg-BG" sz="2400" dirty="0" smtClean="0">
                <a:solidFill>
                  <a:schemeClr val="accent1">
                    <a:lumMod val="75000"/>
                  </a:schemeClr>
                </a:solidFill>
              </a:rPr>
              <a:t>Модел с връзки за обувки и ластичета</a:t>
            </a:r>
            <a:endParaRPr lang="en-US" sz="2400" i="1" dirty="0">
              <a:solidFill>
                <a:schemeClr val="accent1">
                  <a:lumMod val="75000"/>
                </a:schemeClr>
              </a:solidFill>
            </a:endParaRPr>
          </a:p>
        </p:txBody>
      </p:sp>
      <p:grpSp>
        <p:nvGrpSpPr>
          <p:cNvPr id="27" name="Group 26"/>
          <p:cNvGrpSpPr/>
          <p:nvPr/>
        </p:nvGrpSpPr>
        <p:grpSpPr>
          <a:xfrm>
            <a:off x="152400" y="819149"/>
            <a:ext cx="8839200" cy="4267201"/>
            <a:chOff x="152400" y="819149"/>
            <a:chExt cx="8839200" cy="4267201"/>
          </a:xfrm>
        </p:grpSpPr>
        <p:pic>
          <p:nvPicPr>
            <p:cNvPr id="32776" name="Picture 8" descr="D:\uchilishten_uchebnik\9_klas\programa_prosveta\cohesion\20240220_110450_small.jpg"/>
            <p:cNvPicPr>
              <a:picLocks noChangeAspect="1" noChangeArrowheads="1"/>
            </p:cNvPicPr>
            <p:nvPr/>
          </p:nvPicPr>
          <p:blipFill>
            <a:blip r:embed="rId2" cstate="print"/>
            <a:srcRect/>
            <a:stretch>
              <a:fillRect/>
            </a:stretch>
          </p:blipFill>
          <p:spPr bwMode="auto">
            <a:xfrm>
              <a:off x="3581400" y="1123950"/>
              <a:ext cx="1138863" cy="2743200"/>
            </a:xfrm>
            <a:prstGeom prst="rect">
              <a:avLst/>
            </a:prstGeom>
            <a:noFill/>
          </p:spPr>
        </p:pic>
        <p:pic>
          <p:nvPicPr>
            <p:cNvPr id="32775" name="Picture 7" descr="D:\uchilishten_uchebnik\9_klas\programa_prosveta\cohesion\20240220_110016_small.jpg"/>
            <p:cNvPicPr>
              <a:picLocks noChangeAspect="1" noChangeArrowheads="1"/>
            </p:cNvPicPr>
            <p:nvPr/>
          </p:nvPicPr>
          <p:blipFill>
            <a:blip r:embed="rId3" cstate="print"/>
            <a:srcRect/>
            <a:stretch>
              <a:fillRect/>
            </a:stretch>
          </p:blipFill>
          <p:spPr bwMode="auto">
            <a:xfrm>
              <a:off x="1524000" y="819149"/>
              <a:ext cx="1819714" cy="3158397"/>
            </a:xfrm>
            <a:prstGeom prst="rect">
              <a:avLst/>
            </a:prstGeom>
            <a:noFill/>
          </p:spPr>
        </p:pic>
        <p:pic>
          <p:nvPicPr>
            <p:cNvPr id="32770" name="Picture 2" descr="D:\uchilishten_uchebnik\9_klas\programa_prosveta\cohesion\20240220_110907_small.jpg"/>
            <p:cNvPicPr>
              <a:picLocks noChangeAspect="1" noChangeArrowheads="1"/>
            </p:cNvPicPr>
            <p:nvPr/>
          </p:nvPicPr>
          <p:blipFill>
            <a:blip r:embed="rId4" cstate="print"/>
            <a:srcRect/>
            <a:stretch>
              <a:fillRect/>
            </a:stretch>
          </p:blipFill>
          <p:spPr bwMode="auto">
            <a:xfrm>
              <a:off x="5105400" y="1352550"/>
              <a:ext cx="1584251" cy="2286000"/>
            </a:xfrm>
            <a:prstGeom prst="rect">
              <a:avLst/>
            </a:prstGeom>
            <a:noFill/>
          </p:spPr>
        </p:pic>
        <p:pic>
          <p:nvPicPr>
            <p:cNvPr id="32772" name="Picture 4" descr="D:\uchilishten_uchebnik\9_klas\programa_prosveta\cohesion\20240220_111434_small.jpg"/>
            <p:cNvPicPr>
              <a:picLocks noChangeAspect="1" noChangeArrowheads="1"/>
            </p:cNvPicPr>
            <p:nvPr/>
          </p:nvPicPr>
          <p:blipFill>
            <a:blip r:embed="rId5" cstate="print"/>
            <a:srcRect/>
            <a:stretch>
              <a:fillRect/>
            </a:stretch>
          </p:blipFill>
          <p:spPr bwMode="auto">
            <a:xfrm>
              <a:off x="7002455" y="1276350"/>
              <a:ext cx="1989145" cy="2590800"/>
            </a:xfrm>
            <a:prstGeom prst="rect">
              <a:avLst/>
            </a:prstGeom>
            <a:noFill/>
          </p:spPr>
        </p:pic>
        <p:pic>
          <p:nvPicPr>
            <p:cNvPr id="32773" name="Picture 5" descr="D:\uchilishten_uchebnik\9_klas\programa_prosveta\cohesion\20240220_111523_small.jpg"/>
            <p:cNvPicPr>
              <a:picLocks noChangeAspect="1" noChangeArrowheads="1"/>
            </p:cNvPicPr>
            <p:nvPr/>
          </p:nvPicPr>
          <p:blipFill>
            <a:blip r:embed="rId6" cstate="print"/>
            <a:srcRect/>
            <a:stretch>
              <a:fillRect/>
            </a:stretch>
          </p:blipFill>
          <p:spPr bwMode="auto">
            <a:xfrm>
              <a:off x="6872390" y="4248150"/>
              <a:ext cx="519010" cy="838200"/>
            </a:xfrm>
            <a:prstGeom prst="rect">
              <a:avLst/>
            </a:prstGeom>
            <a:noFill/>
          </p:spPr>
        </p:pic>
        <p:sp>
          <p:nvSpPr>
            <p:cNvPr id="11" name="TextBox 10"/>
            <p:cNvSpPr txBox="1"/>
            <p:nvPr/>
          </p:nvSpPr>
          <p:spPr>
            <a:xfrm>
              <a:off x="381000" y="4095750"/>
              <a:ext cx="762000" cy="338554"/>
            </a:xfrm>
            <a:prstGeom prst="rect">
              <a:avLst/>
            </a:prstGeom>
            <a:noFill/>
          </p:spPr>
          <p:txBody>
            <a:bodyPr wrap="square" rtlCol="0">
              <a:spAutoFit/>
            </a:bodyPr>
            <a:lstStyle/>
            <a:p>
              <a:pPr algn="ctr"/>
              <a:r>
                <a:rPr lang="en-US" sz="1600" dirty="0" smtClean="0"/>
                <a:t>G</a:t>
              </a:r>
              <a:r>
                <a:rPr lang="en-US" sz="1600" baseline="-25000" dirty="0" smtClean="0"/>
                <a:t>1</a:t>
              </a:r>
              <a:endParaRPr lang="en-US" sz="1600" baseline="-25000" dirty="0"/>
            </a:p>
          </p:txBody>
        </p:sp>
        <p:sp>
          <p:nvSpPr>
            <p:cNvPr id="12" name="TextBox 11"/>
            <p:cNvSpPr txBox="1"/>
            <p:nvPr/>
          </p:nvSpPr>
          <p:spPr>
            <a:xfrm>
              <a:off x="1981200" y="4095750"/>
              <a:ext cx="762000" cy="338554"/>
            </a:xfrm>
            <a:prstGeom prst="rect">
              <a:avLst/>
            </a:prstGeom>
            <a:noFill/>
          </p:spPr>
          <p:txBody>
            <a:bodyPr wrap="square" rtlCol="0">
              <a:spAutoFit/>
            </a:bodyPr>
            <a:lstStyle/>
            <a:p>
              <a:pPr algn="ctr"/>
              <a:r>
                <a:rPr lang="en-US" sz="1600" dirty="0" smtClean="0"/>
                <a:t>G</a:t>
              </a:r>
              <a:r>
                <a:rPr lang="en-US" sz="1600" baseline="-25000" dirty="0" smtClean="0"/>
                <a:t>2</a:t>
              </a:r>
              <a:endParaRPr lang="en-US" sz="1600" baseline="-25000" dirty="0"/>
            </a:p>
          </p:txBody>
        </p:sp>
        <p:sp>
          <p:nvSpPr>
            <p:cNvPr id="13" name="TextBox 12"/>
            <p:cNvSpPr txBox="1"/>
            <p:nvPr/>
          </p:nvSpPr>
          <p:spPr>
            <a:xfrm>
              <a:off x="3352800" y="3867150"/>
              <a:ext cx="1524000" cy="830997"/>
            </a:xfrm>
            <a:prstGeom prst="rect">
              <a:avLst/>
            </a:prstGeom>
            <a:noFill/>
          </p:spPr>
          <p:txBody>
            <a:bodyPr wrap="square" rtlCol="0">
              <a:spAutoFit/>
            </a:bodyPr>
            <a:lstStyle/>
            <a:p>
              <a:pPr algn="ctr"/>
              <a:r>
                <a:rPr lang="bg-BG" sz="1600" dirty="0" smtClean="0"/>
                <a:t>Профаза и ранна метафаза</a:t>
              </a:r>
              <a:endParaRPr lang="en-US" sz="1600" dirty="0"/>
            </a:p>
          </p:txBody>
        </p:sp>
        <p:sp>
          <p:nvSpPr>
            <p:cNvPr id="14" name="TextBox 13"/>
            <p:cNvSpPr txBox="1"/>
            <p:nvPr/>
          </p:nvSpPr>
          <p:spPr>
            <a:xfrm>
              <a:off x="5410200" y="3739575"/>
              <a:ext cx="1143000" cy="584775"/>
            </a:xfrm>
            <a:prstGeom prst="rect">
              <a:avLst/>
            </a:prstGeom>
            <a:noFill/>
          </p:spPr>
          <p:txBody>
            <a:bodyPr wrap="square" rtlCol="0">
              <a:spAutoFit/>
            </a:bodyPr>
            <a:lstStyle/>
            <a:p>
              <a:pPr algn="ctr"/>
              <a:r>
                <a:rPr lang="bg-BG" sz="1600" dirty="0" smtClean="0"/>
                <a:t>Късна метафаза</a:t>
              </a:r>
              <a:endParaRPr lang="en-US" sz="1600" dirty="0"/>
            </a:p>
          </p:txBody>
        </p:sp>
        <p:sp>
          <p:nvSpPr>
            <p:cNvPr id="15" name="TextBox 14"/>
            <p:cNvSpPr txBox="1"/>
            <p:nvPr/>
          </p:nvSpPr>
          <p:spPr>
            <a:xfrm>
              <a:off x="7543800" y="3714750"/>
              <a:ext cx="990600" cy="338554"/>
            </a:xfrm>
            <a:prstGeom prst="rect">
              <a:avLst/>
            </a:prstGeom>
            <a:noFill/>
          </p:spPr>
          <p:txBody>
            <a:bodyPr wrap="square" rtlCol="0">
              <a:spAutoFit/>
            </a:bodyPr>
            <a:lstStyle/>
            <a:p>
              <a:pPr algn="ctr"/>
              <a:r>
                <a:rPr lang="bg-BG" sz="1600" dirty="0" smtClean="0"/>
                <a:t>Анафаза</a:t>
              </a:r>
              <a:endParaRPr lang="en-US" sz="1600" dirty="0"/>
            </a:p>
          </p:txBody>
        </p:sp>
        <p:sp>
          <p:nvSpPr>
            <p:cNvPr id="16" name="TextBox 15"/>
            <p:cNvSpPr txBox="1"/>
            <p:nvPr/>
          </p:nvSpPr>
          <p:spPr>
            <a:xfrm>
              <a:off x="7315200" y="4248150"/>
              <a:ext cx="914400" cy="338554"/>
            </a:xfrm>
            <a:prstGeom prst="rect">
              <a:avLst/>
            </a:prstGeom>
            <a:noFill/>
          </p:spPr>
          <p:txBody>
            <a:bodyPr wrap="square" rtlCol="0">
              <a:spAutoFit/>
            </a:bodyPr>
            <a:lstStyle/>
            <a:p>
              <a:r>
                <a:rPr lang="bg-BG" sz="1600" dirty="0" smtClean="0"/>
                <a:t>кохезин</a:t>
              </a:r>
              <a:endParaRPr lang="en-US" sz="1600" dirty="0"/>
            </a:p>
          </p:txBody>
        </p:sp>
        <p:sp>
          <p:nvSpPr>
            <p:cNvPr id="17" name="TextBox 16"/>
            <p:cNvSpPr txBox="1"/>
            <p:nvPr/>
          </p:nvSpPr>
          <p:spPr>
            <a:xfrm>
              <a:off x="7315200" y="4671596"/>
              <a:ext cx="1219200" cy="338554"/>
            </a:xfrm>
            <a:prstGeom prst="rect">
              <a:avLst/>
            </a:prstGeom>
            <a:noFill/>
          </p:spPr>
          <p:txBody>
            <a:bodyPr wrap="square" rtlCol="0">
              <a:spAutoFit/>
            </a:bodyPr>
            <a:lstStyle/>
            <a:p>
              <a:r>
                <a:rPr lang="bg-BG" sz="1600" dirty="0" smtClean="0"/>
                <a:t>кондензин</a:t>
              </a:r>
              <a:endParaRPr lang="en-US" sz="1600" dirty="0"/>
            </a:p>
          </p:txBody>
        </p:sp>
        <p:cxnSp>
          <p:nvCxnSpPr>
            <p:cNvPr id="19" name="Straight Arrow Connector 18"/>
            <p:cNvCxnSpPr/>
            <p:nvPr/>
          </p:nvCxnSpPr>
          <p:spPr>
            <a:xfrm>
              <a:off x="2057400" y="2571750"/>
              <a:ext cx="533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505200" y="2495550"/>
              <a:ext cx="533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876800" y="2495550"/>
              <a:ext cx="381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553200" y="2495550"/>
              <a:ext cx="381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2774" name="Picture 6" descr="D:\uchilishten_uchebnik\9_klas\programa_prosveta\cohesion\20240220_105342_small.jpg"/>
            <p:cNvPicPr>
              <a:picLocks noChangeAspect="1" noChangeArrowheads="1"/>
            </p:cNvPicPr>
            <p:nvPr/>
          </p:nvPicPr>
          <p:blipFill>
            <a:blip r:embed="rId7" cstate="print"/>
            <a:srcRect/>
            <a:stretch>
              <a:fillRect/>
            </a:stretch>
          </p:blipFill>
          <p:spPr bwMode="auto">
            <a:xfrm>
              <a:off x="152400" y="895350"/>
              <a:ext cx="1453885" cy="2971800"/>
            </a:xfrm>
            <a:prstGeom prst="rect">
              <a:avLst/>
            </a:prstGeom>
            <a:noFill/>
          </p:spPr>
        </p:pic>
      </p:grpSp>
      <p:sp>
        <p:nvSpPr>
          <p:cNvPr id="22" name="TextBox 21"/>
          <p:cNvSpPr txBox="1"/>
          <p:nvPr/>
        </p:nvSpPr>
        <p:spPr>
          <a:xfrm>
            <a:off x="5334000" y="742950"/>
            <a:ext cx="3657599" cy="457200"/>
          </a:xfrm>
          <a:prstGeom prst="rect">
            <a:avLst/>
          </a:prstGeom>
          <a:noFill/>
        </p:spPr>
        <p:txBody>
          <a:bodyPr wrap="square" rtlCol="0">
            <a:spAutoFit/>
          </a:bodyPr>
          <a:lstStyle/>
          <a:p>
            <a:r>
              <a:rPr lang="bg-BG" sz="1200" dirty="0" smtClean="0">
                <a:solidFill>
                  <a:schemeClr val="tx1">
                    <a:lumMod val="50000"/>
                    <a:lumOff val="50000"/>
                  </a:schemeClr>
                </a:solidFill>
              </a:rPr>
              <a:t>(Връзките за обувки са добър модел на хроматиди, имат си дори накрайници като теломери.)</a:t>
            </a:r>
            <a:endParaRPr lang="en-US" sz="1200" dirty="0">
              <a:solidFill>
                <a:schemeClr val="tx1">
                  <a:lumMod val="50000"/>
                  <a:lumOff val="50000"/>
                </a:scheme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2266" y="281285"/>
            <a:ext cx="1207383" cy="461665"/>
          </a:xfrm>
          <a:prstGeom prst="rect">
            <a:avLst/>
          </a:prstGeom>
          <a:noFill/>
        </p:spPr>
        <p:txBody>
          <a:bodyPr wrap="none" rtlCol="0">
            <a:spAutoFit/>
          </a:bodyPr>
          <a:lstStyle/>
          <a:p>
            <a:pPr algn="ctr"/>
            <a:r>
              <a:rPr lang="bg-BG" sz="2400" dirty="0" smtClean="0">
                <a:solidFill>
                  <a:schemeClr val="accent1">
                    <a:lumMod val="75000"/>
                  </a:schemeClr>
                </a:solidFill>
              </a:rPr>
              <a:t>Мейоза</a:t>
            </a:r>
            <a:endParaRPr lang="en-US" sz="2400" i="1" dirty="0">
              <a:solidFill>
                <a:schemeClr val="accent1">
                  <a:lumMod val="75000"/>
                </a:schemeClr>
              </a:solidFill>
            </a:endParaRPr>
          </a:p>
        </p:txBody>
      </p:sp>
      <p:pic>
        <p:nvPicPr>
          <p:cNvPr id="40962" name="Picture 2"/>
          <p:cNvPicPr>
            <a:picLocks noChangeAspect="1" noChangeArrowheads="1"/>
          </p:cNvPicPr>
          <p:nvPr/>
        </p:nvPicPr>
        <p:blipFill>
          <a:blip r:embed="rId2" cstate="print"/>
          <a:srcRect/>
          <a:stretch>
            <a:fillRect/>
          </a:stretch>
        </p:blipFill>
        <p:spPr bwMode="auto">
          <a:xfrm>
            <a:off x="352425" y="961498"/>
            <a:ext cx="8486775" cy="3667652"/>
          </a:xfrm>
          <a:prstGeom prst="rect">
            <a:avLst/>
          </a:prstGeom>
          <a:noFill/>
          <a:ln w="9525">
            <a:noFill/>
            <a:miter lim="800000"/>
            <a:headEnd/>
            <a:tailEnd/>
          </a:ln>
        </p:spPr>
      </p:pic>
      <p:sp>
        <p:nvSpPr>
          <p:cNvPr id="4" name="TextBox 3"/>
          <p:cNvSpPr txBox="1"/>
          <p:nvPr/>
        </p:nvSpPr>
        <p:spPr>
          <a:xfrm>
            <a:off x="3048000" y="4705350"/>
            <a:ext cx="3352800" cy="307777"/>
          </a:xfrm>
          <a:prstGeom prst="rect">
            <a:avLst/>
          </a:prstGeom>
          <a:noFill/>
        </p:spPr>
        <p:txBody>
          <a:bodyPr wrap="square" rtlCol="0">
            <a:spAutoFit/>
          </a:bodyPr>
          <a:lstStyle/>
          <a:p>
            <a:r>
              <a:rPr lang="bg-BG" sz="1400" dirty="0" smtClean="0">
                <a:solidFill>
                  <a:schemeClr val="tx2">
                    <a:lumMod val="60000"/>
                    <a:lumOff val="40000"/>
                  </a:schemeClr>
                </a:solidFill>
              </a:rPr>
              <a:t>(стр. 43 от работните листове за 9. кл.)</a:t>
            </a:r>
            <a:endParaRPr lang="en-US" sz="1400" dirty="0">
              <a:solidFill>
                <a:schemeClr val="tx2">
                  <a:lumMod val="60000"/>
                  <a:lumOff val="40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Книга „Биология за 10. клас“ | AvaTorot.com"/>
          <p:cNvPicPr>
            <a:picLocks noChangeAspect="1" noChangeArrowheads="1"/>
          </p:cNvPicPr>
          <p:nvPr/>
        </p:nvPicPr>
        <p:blipFill>
          <a:blip r:embed="rId2" cstate="print"/>
          <a:srcRect/>
          <a:stretch>
            <a:fillRect/>
          </a:stretch>
        </p:blipFill>
        <p:spPr bwMode="auto">
          <a:xfrm>
            <a:off x="1143000" y="819150"/>
            <a:ext cx="2743199" cy="4114800"/>
          </a:xfrm>
          <a:prstGeom prst="rect">
            <a:avLst/>
          </a:prstGeom>
          <a:noFill/>
        </p:spPr>
      </p:pic>
      <p:sp>
        <p:nvSpPr>
          <p:cNvPr id="4" name="TextBox 3"/>
          <p:cNvSpPr txBox="1"/>
          <p:nvPr/>
        </p:nvSpPr>
        <p:spPr>
          <a:xfrm>
            <a:off x="1503817" y="205085"/>
            <a:ext cx="2116670" cy="461665"/>
          </a:xfrm>
          <a:prstGeom prst="rect">
            <a:avLst/>
          </a:prstGeom>
          <a:noFill/>
        </p:spPr>
        <p:txBody>
          <a:bodyPr wrap="none" rtlCol="0">
            <a:spAutoFit/>
          </a:bodyPr>
          <a:lstStyle/>
          <a:p>
            <a:pPr algn="ctr"/>
            <a:r>
              <a:rPr lang="bg-BG" sz="2400" dirty="0" smtClean="0">
                <a:solidFill>
                  <a:schemeClr val="accent1">
                    <a:lumMod val="75000"/>
                  </a:schemeClr>
                </a:solidFill>
              </a:rPr>
              <a:t>От едно време</a:t>
            </a:r>
            <a:endParaRPr lang="en-US" sz="2400" i="1" dirty="0">
              <a:solidFill>
                <a:schemeClr val="accent1">
                  <a:lumMod val="75000"/>
                </a:schemeClr>
              </a:solidFill>
            </a:endParaRPr>
          </a:p>
        </p:txBody>
      </p:sp>
      <p:pic>
        <p:nvPicPr>
          <p:cNvPr id="30722" name="Picture 2" descr="D:\uchilishten_uchebnik\9_klas\programa_prosveta\meiosis_mitosis_staro1.png"/>
          <p:cNvPicPr>
            <a:picLocks noChangeAspect="1" noChangeArrowheads="1"/>
          </p:cNvPicPr>
          <p:nvPr/>
        </p:nvPicPr>
        <p:blipFill>
          <a:blip r:embed="rId3" cstate="print"/>
          <a:srcRect/>
          <a:stretch>
            <a:fillRect/>
          </a:stretch>
        </p:blipFill>
        <p:spPr bwMode="auto">
          <a:xfrm>
            <a:off x="4867275" y="133349"/>
            <a:ext cx="3514725" cy="4859303"/>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rossing Over"/>
          <p:cNvPicPr>
            <a:picLocks noChangeAspect="1" noChangeArrowheads="1"/>
          </p:cNvPicPr>
          <p:nvPr/>
        </p:nvPicPr>
        <p:blipFill>
          <a:blip r:embed="rId2" cstate="print"/>
          <a:srcRect/>
          <a:stretch>
            <a:fillRect/>
          </a:stretch>
        </p:blipFill>
        <p:spPr bwMode="auto">
          <a:xfrm>
            <a:off x="533400" y="1200150"/>
            <a:ext cx="3422156" cy="3429000"/>
          </a:xfrm>
          <a:prstGeom prst="rect">
            <a:avLst/>
          </a:prstGeom>
          <a:noFill/>
        </p:spPr>
      </p:pic>
      <p:pic>
        <p:nvPicPr>
          <p:cNvPr id="46083" name="Picture 3"/>
          <p:cNvPicPr>
            <a:picLocks noChangeAspect="1" noChangeArrowheads="1"/>
          </p:cNvPicPr>
          <p:nvPr/>
        </p:nvPicPr>
        <p:blipFill>
          <a:blip r:embed="rId3" cstate="print"/>
          <a:srcRect/>
          <a:stretch>
            <a:fillRect/>
          </a:stretch>
        </p:blipFill>
        <p:spPr bwMode="auto">
          <a:xfrm>
            <a:off x="4419600" y="2305630"/>
            <a:ext cx="4229100" cy="1866320"/>
          </a:xfrm>
          <a:prstGeom prst="rect">
            <a:avLst/>
          </a:prstGeom>
          <a:noFill/>
          <a:ln w="9525">
            <a:noFill/>
            <a:miter lim="800000"/>
            <a:headEnd/>
            <a:tailEnd/>
          </a:ln>
        </p:spPr>
      </p:pic>
      <p:sp>
        <p:nvSpPr>
          <p:cNvPr id="4" name="TextBox 3"/>
          <p:cNvSpPr txBox="1"/>
          <p:nvPr/>
        </p:nvSpPr>
        <p:spPr>
          <a:xfrm>
            <a:off x="4953000" y="4400550"/>
            <a:ext cx="3352800" cy="307777"/>
          </a:xfrm>
          <a:prstGeom prst="rect">
            <a:avLst/>
          </a:prstGeom>
          <a:noFill/>
        </p:spPr>
        <p:txBody>
          <a:bodyPr wrap="square" rtlCol="0">
            <a:spAutoFit/>
          </a:bodyPr>
          <a:lstStyle/>
          <a:p>
            <a:pPr algn="ctr"/>
            <a:r>
              <a:rPr lang="bg-BG" sz="1400" dirty="0" smtClean="0">
                <a:solidFill>
                  <a:schemeClr val="tx2">
                    <a:lumMod val="60000"/>
                    <a:lumOff val="40000"/>
                  </a:schemeClr>
                </a:solidFill>
              </a:rPr>
              <a:t>(стр. 92 от синия учебник за 9. кл.)</a:t>
            </a:r>
            <a:endParaRPr lang="en-US" sz="1400" dirty="0">
              <a:solidFill>
                <a:schemeClr val="tx2">
                  <a:lumMod val="60000"/>
                  <a:lumOff val="40000"/>
                </a:schemeClr>
              </a:solidFill>
            </a:endParaRPr>
          </a:p>
        </p:txBody>
      </p:sp>
      <p:sp>
        <p:nvSpPr>
          <p:cNvPr id="5" name="TextBox 4"/>
          <p:cNvSpPr txBox="1"/>
          <p:nvPr/>
        </p:nvSpPr>
        <p:spPr>
          <a:xfrm>
            <a:off x="2544567" y="281285"/>
            <a:ext cx="4122796" cy="461665"/>
          </a:xfrm>
          <a:prstGeom prst="rect">
            <a:avLst/>
          </a:prstGeom>
          <a:noFill/>
        </p:spPr>
        <p:txBody>
          <a:bodyPr wrap="none" rtlCol="0">
            <a:spAutoFit/>
          </a:bodyPr>
          <a:lstStyle/>
          <a:p>
            <a:pPr algn="ctr"/>
            <a:r>
              <a:rPr lang="bg-BG" sz="2400" dirty="0" smtClean="0">
                <a:solidFill>
                  <a:schemeClr val="accent1">
                    <a:lumMod val="75000"/>
                  </a:schemeClr>
                </a:solidFill>
              </a:rPr>
              <a:t>Представяне на кросинговъра</a:t>
            </a:r>
            <a:endParaRPr lang="en-US" sz="2400" i="1" dirty="0">
              <a:solidFill>
                <a:schemeClr val="accent1">
                  <a:lumMod val="75000"/>
                </a:schemeClr>
              </a:solidFill>
            </a:endParaRPr>
          </a:p>
        </p:txBody>
      </p:sp>
      <p:sp>
        <p:nvSpPr>
          <p:cNvPr id="6" name="TextBox 5"/>
          <p:cNvSpPr txBox="1"/>
          <p:nvPr/>
        </p:nvSpPr>
        <p:spPr>
          <a:xfrm>
            <a:off x="565444" y="4702373"/>
            <a:ext cx="3396956" cy="307777"/>
          </a:xfrm>
          <a:prstGeom prst="rect">
            <a:avLst/>
          </a:prstGeom>
          <a:noFill/>
        </p:spPr>
        <p:txBody>
          <a:bodyPr wrap="none" rtlCol="0">
            <a:spAutoFit/>
          </a:bodyPr>
          <a:lstStyle/>
          <a:p>
            <a:r>
              <a:rPr lang="en-US" sz="1400" dirty="0" smtClean="0">
                <a:solidFill>
                  <a:schemeClr val="tx1">
                    <a:lumMod val="50000"/>
                    <a:lumOff val="50000"/>
                  </a:schemeClr>
                </a:solidFill>
              </a:rPr>
              <a:t>National Human Genome Research Institute</a:t>
            </a:r>
            <a:endParaRPr lang="en-US" sz="1400" dirty="0">
              <a:solidFill>
                <a:schemeClr val="tx1">
                  <a:lumMod val="50000"/>
                  <a:lumOff val="50000"/>
                </a:schemeClr>
              </a:solidFill>
            </a:endParaRPr>
          </a:p>
        </p:txBody>
      </p:sp>
      <p:sp>
        <p:nvSpPr>
          <p:cNvPr id="7" name="TextBox 6"/>
          <p:cNvSpPr txBox="1"/>
          <p:nvPr/>
        </p:nvSpPr>
        <p:spPr>
          <a:xfrm>
            <a:off x="1066800" y="819150"/>
            <a:ext cx="2212465" cy="338554"/>
          </a:xfrm>
          <a:prstGeom prst="rect">
            <a:avLst/>
          </a:prstGeom>
          <a:noFill/>
        </p:spPr>
        <p:txBody>
          <a:bodyPr wrap="none" rtlCol="0">
            <a:spAutoFit/>
          </a:bodyPr>
          <a:lstStyle/>
          <a:p>
            <a:r>
              <a:rPr lang="bg-BG" sz="1600" dirty="0" smtClean="0"/>
              <a:t>Погрешно представяне</a:t>
            </a:r>
            <a:endParaRPr lang="en-US" sz="1600" dirty="0"/>
          </a:p>
        </p:txBody>
      </p:sp>
      <p:sp>
        <p:nvSpPr>
          <p:cNvPr id="8" name="TextBox 7"/>
          <p:cNvSpPr txBox="1"/>
          <p:nvPr/>
        </p:nvSpPr>
        <p:spPr>
          <a:xfrm>
            <a:off x="4648200" y="895350"/>
            <a:ext cx="3886200" cy="1077218"/>
          </a:xfrm>
          <a:prstGeom prst="rect">
            <a:avLst/>
          </a:prstGeom>
          <a:noFill/>
        </p:spPr>
        <p:txBody>
          <a:bodyPr wrap="square" rtlCol="0">
            <a:spAutoFit/>
          </a:bodyPr>
          <a:lstStyle/>
          <a:p>
            <a:r>
              <a:rPr lang="bg-BG" sz="1600" dirty="0" smtClean="0"/>
              <a:t>Правилно представяне – кръстовидното свързване (хиазма) между несестрински хроматиди е резултат от кросинговъра, а не предпоставка за него.</a:t>
            </a:r>
            <a:endParaRPr lang="en-US"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ifference Between Metaphase 1 and 2_Fig 02"/>
          <p:cNvPicPr>
            <a:picLocks noChangeAspect="1" noChangeArrowheads="1"/>
          </p:cNvPicPr>
          <p:nvPr/>
        </p:nvPicPr>
        <p:blipFill>
          <a:blip r:embed="rId2" cstate="print"/>
          <a:srcRect/>
          <a:stretch>
            <a:fillRect/>
          </a:stretch>
        </p:blipFill>
        <p:spPr bwMode="auto">
          <a:xfrm>
            <a:off x="3365212" y="800100"/>
            <a:ext cx="5238750" cy="4210050"/>
          </a:xfrm>
          <a:prstGeom prst="rect">
            <a:avLst/>
          </a:prstGeom>
          <a:noFill/>
        </p:spPr>
      </p:pic>
      <p:sp>
        <p:nvSpPr>
          <p:cNvPr id="3" name="TextBox 2"/>
          <p:cNvSpPr txBox="1"/>
          <p:nvPr/>
        </p:nvSpPr>
        <p:spPr>
          <a:xfrm rot="16200000">
            <a:off x="7112656" y="2769222"/>
            <a:ext cx="3480889" cy="276999"/>
          </a:xfrm>
          <a:prstGeom prst="rect">
            <a:avLst/>
          </a:prstGeom>
          <a:noFill/>
        </p:spPr>
        <p:txBody>
          <a:bodyPr wrap="none" rtlCol="0">
            <a:spAutoFit/>
          </a:bodyPr>
          <a:lstStyle/>
          <a:p>
            <a:r>
              <a:rPr lang="en-US" sz="1200" dirty="0" smtClean="0">
                <a:solidFill>
                  <a:schemeClr val="tx1">
                    <a:lumMod val="50000"/>
                    <a:lumOff val="50000"/>
                  </a:schemeClr>
                </a:solidFill>
              </a:rPr>
              <a:t>cnx.org</a:t>
            </a:r>
            <a:r>
              <a:rPr lang="bg-BG" sz="1200" dirty="0" smtClean="0">
                <a:solidFill>
                  <a:schemeClr val="tx1">
                    <a:lumMod val="50000"/>
                    <a:lumOff val="50000"/>
                  </a:schemeClr>
                </a:solidFill>
              </a:rPr>
              <a:t> по</a:t>
            </a:r>
            <a:r>
              <a:rPr lang="en-US" sz="1200" dirty="0" smtClean="0">
                <a:solidFill>
                  <a:schemeClr val="tx1">
                    <a:lumMod val="50000"/>
                    <a:lumOff val="50000"/>
                  </a:schemeClr>
                </a:solidFill>
              </a:rPr>
              <a:t> </a:t>
            </a:r>
            <a:r>
              <a:rPr lang="en-US" sz="1200" dirty="0" err="1" smtClean="0">
                <a:solidFill>
                  <a:schemeClr val="tx1">
                    <a:lumMod val="50000"/>
                    <a:lumOff val="50000"/>
                  </a:schemeClr>
                </a:solidFill>
              </a:rPr>
              <a:t>Alberts</a:t>
            </a:r>
            <a:r>
              <a:rPr lang="en-US" sz="1200" dirty="0" smtClean="0">
                <a:solidFill>
                  <a:schemeClr val="tx1">
                    <a:lumMod val="50000"/>
                    <a:lumOff val="50000"/>
                  </a:schemeClr>
                </a:solidFill>
              </a:rPr>
              <a:t> et al. </a:t>
            </a:r>
            <a:r>
              <a:rPr lang="en-US" sz="1200" i="1" dirty="0" smtClean="0">
                <a:solidFill>
                  <a:schemeClr val="tx1">
                    <a:lumMod val="50000"/>
                    <a:lumOff val="50000"/>
                  </a:schemeClr>
                </a:solidFill>
              </a:rPr>
              <a:t>Molecular Biology of the Cell</a:t>
            </a:r>
            <a:endParaRPr lang="en-US" sz="1200" i="1" dirty="0">
              <a:solidFill>
                <a:schemeClr val="tx1">
                  <a:lumMod val="50000"/>
                  <a:lumOff val="50000"/>
                </a:schemeClr>
              </a:solidFill>
            </a:endParaRPr>
          </a:p>
        </p:txBody>
      </p:sp>
      <p:sp>
        <p:nvSpPr>
          <p:cNvPr id="4" name="TextBox 3"/>
          <p:cNvSpPr txBox="1"/>
          <p:nvPr/>
        </p:nvSpPr>
        <p:spPr>
          <a:xfrm>
            <a:off x="1368806" y="205085"/>
            <a:ext cx="6474336" cy="461665"/>
          </a:xfrm>
          <a:prstGeom prst="rect">
            <a:avLst/>
          </a:prstGeom>
          <a:noFill/>
        </p:spPr>
        <p:txBody>
          <a:bodyPr wrap="none" rtlCol="0">
            <a:spAutoFit/>
          </a:bodyPr>
          <a:lstStyle/>
          <a:p>
            <a:pPr algn="ctr"/>
            <a:r>
              <a:rPr lang="bg-BG" sz="2400" dirty="0" smtClean="0">
                <a:solidFill>
                  <a:schemeClr val="accent1">
                    <a:lumMod val="75000"/>
                  </a:schemeClr>
                </a:solidFill>
              </a:rPr>
              <a:t>Защо са нужни хиазмите (съотв. кросинговърът)</a:t>
            </a:r>
            <a:endParaRPr lang="en-US" sz="2400" i="1" dirty="0">
              <a:solidFill>
                <a:schemeClr val="accent1">
                  <a:lumMod val="75000"/>
                </a:schemeClr>
              </a:solidFill>
            </a:endParaRPr>
          </a:p>
        </p:txBody>
      </p:sp>
      <p:grpSp>
        <p:nvGrpSpPr>
          <p:cNvPr id="7" name="Group 6"/>
          <p:cNvGrpSpPr/>
          <p:nvPr/>
        </p:nvGrpSpPr>
        <p:grpSpPr>
          <a:xfrm>
            <a:off x="164812" y="1047750"/>
            <a:ext cx="3124200" cy="838200"/>
            <a:chOff x="76200" y="1047750"/>
            <a:chExt cx="3124200" cy="838200"/>
          </a:xfrm>
        </p:grpSpPr>
        <p:pic>
          <p:nvPicPr>
            <p:cNvPr id="47107" name="Picture 3"/>
            <p:cNvPicPr>
              <a:picLocks noChangeAspect="1" noChangeArrowheads="1"/>
            </p:cNvPicPr>
            <p:nvPr/>
          </p:nvPicPr>
          <p:blipFill>
            <a:blip r:embed="rId3" cstate="print"/>
            <a:srcRect/>
            <a:stretch>
              <a:fillRect/>
            </a:stretch>
          </p:blipFill>
          <p:spPr bwMode="auto">
            <a:xfrm>
              <a:off x="76200" y="1047750"/>
              <a:ext cx="3124200" cy="830904"/>
            </a:xfrm>
            <a:prstGeom prst="rect">
              <a:avLst/>
            </a:prstGeom>
            <a:noFill/>
            <a:ln w="9525">
              <a:noFill/>
              <a:miter lim="800000"/>
              <a:headEnd/>
              <a:tailEnd/>
            </a:ln>
          </p:spPr>
        </p:pic>
        <p:sp>
          <p:nvSpPr>
            <p:cNvPr id="6" name="Rectangle 5"/>
            <p:cNvSpPr/>
            <p:nvPr/>
          </p:nvSpPr>
          <p:spPr>
            <a:xfrm>
              <a:off x="76200" y="1352550"/>
              <a:ext cx="3124200" cy="5334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241012" y="1962150"/>
            <a:ext cx="3124200" cy="307777"/>
          </a:xfrm>
          <a:prstGeom prst="rect">
            <a:avLst/>
          </a:prstGeom>
          <a:noFill/>
        </p:spPr>
        <p:txBody>
          <a:bodyPr wrap="square" rtlCol="0">
            <a:spAutoFit/>
          </a:bodyPr>
          <a:lstStyle/>
          <a:p>
            <a:pPr algn="ctr"/>
            <a:r>
              <a:rPr lang="bg-BG" sz="1400" dirty="0" smtClean="0">
                <a:solidFill>
                  <a:schemeClr val="tx2">
                    <a:lumMod val="60000"/>
                    <a:lumOff val="40000"/>
                  </a:schemeClr>
                </a:solidFill>
              </a:rPr>
              <a:t>(стр. 92 от синия учебник за 9. кл.)</a:t>
            </a:r>
            <a:endParaRPr lang="en-US" sz="1400" dirty="0">
              <a:solidFill>
                <a:schemeClr val="tx2">
                  <a:lumMod val="60000"/>
                  <a:lumOff val="40000"/>
                </a:schemeClr>
              </a:solidFill>
            </a:endParaRPr>
          </a:p>
        </p:txBody>
      </p:sp>
      <p:sp>
        <p:nvSpPr>
          <p:cNvPr id="9" name="TextBox 8"/>
          <p:cNvSpPr txBox="1"/>
          <p:nvPr/>
        </p:nvSpPr>
        <p:spPr>
          <a:xfrm>
            <a:off x="393412" y="2473226"/>
            <a:ext cx="2819400" cy="2308324"/>
          </a:xfrm>
          <a:prstGeom prst="rect">
            <a:avLst/>
          </a:prstGeom>
          <a:noFill/>
        </p:spPr>
        <p:txBody>
          <a:bodyPr wrap="square" rtlCol="0">
            <a:spAutoFit/>
          </a:bodyPr>
          <a:lstStyle/>
          <a:p>
            <a:r>
              <a:rPr lang="bg-BG" sz="1600" dirty="0" smtClean="0"/>
              <a:t>  През метафаза І хиазмите свързват двете хомоложни хромозоми от всеки бивалент. Едва когато всички биваленти бъдат подредени на екватора и клетката бъде готова за анафаза І, хиазмите се разпадат и хомолозите се  разделят.</a:t>
            </a:r>
            <a:endParaRPr lang="en-US" sz="16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0838" y="205085"/>
            <a:ext cx="3650295" cy="461665"/>
          </a:xfrm>
          <a:prstGeom prst="rect">
            <a:avLst/>
          </a:prstGeom>
          <a:noFill/>
        </p:spPr>
        <p:txBody>
          <a:bodyPr wrap="none" rtlCol="0">
            <a:spAutoFit/>
          </a:bodyPr>
          <a:lstStyle/>
          <a:p>
            <a:pPr algn="ctr"/>
            <a:r>
              <a:rPr lang="bg-BG" sz="2400" dirty="0" smtClean="0">
                <a:solidFill>
                  <a:schemeClr val="accent1">
                    <a:lumMod val="75000"/>
                  </a:schemeClr>
                </a:solidFill>
              </a:rPr>
              <a:t>Жизнен цикъл на клетката</a:t>
            </a:r>
            <a:endParaRPr lang="en-US" sz="2400" i="1" dirty="0">
              <a:solidFill>
                <a:schemeClr val="accent1">
                  <a:lumMod val="75000"/>
                </a:schemeClr>
              </a:solidFill>
            </a:endParaRPr>
          </a:p>
        </p:txBody>
      </p:sp>
      <p:pic>
        <p:nvPicPr>
          <p:cNvPr id="49154" name="Picture 2"/>
          <p:cNvPicPr>
            <a:picLocks noChangeAspect="1" noChangeArrowheads="1"/>
          </p:cNvPicPr>
          <p:nvPr/>
        </p:nvPicPr>
        <p:blipFill>
          <a:blip r:embed="rId2" cstate="print"/>
          <a:srcRect/>
          <a:stretch>
            <a:fillRect/>
          </a:stretch>
        </p:blipFill>
        <p:spPr bwMode="auto">
          <a:xfrm>
            <a:off x="179723" y="819150"/>
            <a:ext cx="8735677" cy="3933825"/>
          </a:xfrm>
          <a:prstGeom prst="rect">
            <a:avLst/>
          </a:prstGeom>
          <a:noFill/>
          <a:ln w="9525">
            <a:noFill/>
            <a:miter lim="800000"/>
            <a:headEnd/>
            <a:tailEnd/>
          </a:ln>
        </p:spPr>
      </p:pic>
      <p:sp>
        <p:nvSpPr>
          <p:cNvPr id="4" name="TextBox 3"/>
          <p:cNvSpPr txBox="1"/>
          <p:nvPr/>
        </p:nvSpPr>
        <p:spPr>
          <a:xfrm>
            <a:off x="5105400" y="4473773"/>
            <a:ext cx="3352800" cy="307777"/>
          </a:xfrm>
          <a:prstGeom prst="rect">
            <a:avLst/>
          </a:prstGeom>
          <a:noFill/>
        </p:spPr>
        <p:txBody>
          <a:bodyPr wrap="square" rtlCol="0">
            <a:spAutoFit/>
          </a:bodyPr>
          <a:lstStyle/>
          <a:p>
            <a:pPr algn="ctr"/>
            <a:r>
              <a:rPr lang="bg-BG" sz="1400" dirty="0" smtClean="0">
                <a:solidFill>
                  <a:schemeClr val="tx2">
                    <a:lumMod val="60000"/>
                    <a:lumOff val="40000"/>
                  </a:schemeClr>
                </a:solidFill>
              </a:rPr>
              <a:t>(стр. 94 от синия учебник за 9. кл.)</a:t>
            </a:r>
            <a:endParaRPr lang="en-US" sz="1400" dirty="0">
              <a:solidFill>
                <a:schemeClr val="tx2">
                  <a:lumMod val="60000"/>
                  <a:lumOff val="4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38200" y="100320"/>
            <a:ext cx="7467600" cy="4915669"/>
            <a:chOff x="838200" y="100320"/>
            <a:chExt cx="7467600" cy="4915669"/>
          </a:xfrm>
        </p:grpSpPr>
        <p:pic>
          <p:nvPicPr>
            <p:cNvPr id="31746" name="Picture 2" descr="D:\uchilishten_uchebnik\9_klas\programa_prosveta\trinojnik.PNG"/>
            <p:cNvPicPr>
              <a:picLocks noChangeAspect="1" noChangeArrowheads="1"/>
            </p:cNvPicPr>
            <p:nvPr/>
          </p:nvPicPr>
          <p:blipFill>
            <a:blip r:embed="rId2" cstate="print"/>
            <a:srcRect/>
            <a:stretch>
              <a:fillRect/>
            </a:stretch>
          </p:blipFill>
          <p:spPr bwMode="auto">
            <a:xfrm>
              <a:off x="838200" y="100320"/>
              <a:ext cx="7467600" cy="4915669"/>
            </a:xfrm>
            <a:prstGeom prst="rect">
              <a:avLst/>
            </a:prstGeom>
            <a:noFill/>
          </p:spPr>
        </p:pic>
        <p:sp>
          <p:nvSpPr>
            <p:cNvPr id="3" name="TextBox 2"/>
            <p:cNvSpPr txBox="1"/>
            <p:nvPr/>
          </p:nvSpPr>
          <p:spPr>
            <a:xfrm>
              <a:off x="5105400" y="3409950"/>
              <a:ext cx="3124200" cy="307777"/>
            </a:xfrm>
            <a:prstGeom prst="rect">
              <a:avLst/>
            </a:prstGeom>
            <a:noFill/>
          </p:spPr>
          <p:txBody>
            <a:bodyPr wrap="square" rtlCol="0">
              <a:spAutoFit/>
            </a:bodyPr>
            <a:lstStyle/>
            <a:p>
              <a:r>
                <a:rPr lang="bg-BG" sz="1400" dirty="0" smtClean="0">
                  <a:solidFill>
                    <a:schemeClr val="tx2">
                      <a:lumMod val="60000"/>
                      <a:lumOff val="40000"/>
                    </a:schemeClr>
                  </a:solidFill>
                </a:rPr>
                <a:t>(стр. 45 от работните листове за 9. кл.)</a:t>
              </a:r>
              <a:endParaRPr lang="en-US" sz="1400" dirty="0">
                <a:solidFill>
                  <a:schemeClr val="tx2">
                    <a:lumMod val="60000"/>
                    <a:lumOff val="40000"/>
                  </a:schemeClr>
                </a:solidFill>
              </a:endParaRPr>
            </a:p>
          </p:txBody>
        </p:sp>
        <p:sp>
          <p:nvSpPr>
            <p:cNvPr id="4" name="Rectangle 3"/>
            <p:cNvSpPr/>
            <p:nvPr/>
          </p:nvSpPr>
          <p:spPr>
            <a:xfrm>
              <a:off x="914400" y="4781550"/>
              <a:ext cx="1600200" cy="2286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3492" y="285750"/>
            <a:ext cx="5662127" cy="461665"/>
          </a:xfrm>
          <a:prstGeom prst="rect">
            <a:avLst/>
          </a:prstGeom>
          <a:noFill/>
        </p:spPr>
        <p:txBody>
          <a:bodyPr wrap="none" rtlCol="0">
            <a:spAutoFit/>
          </a:bodyPr>
          <a:lstStyle/>
          <a:p>
            <a:pPr algn="ctr"/>
            <a:r>
              <a:rPr lang="bg-BG" sz="2400" dirty="0" smtClean="0">
                <a:solidFill>
                  <a:schemeClr val="accent1">
                    <a:lumMod val="75000"/>
                  </a:schemeClr>
                </a:solidFill>
              </a:rPr>
              <a:t>Програмирана клетъчна смърт (апоптоза)</a:t>
            </a:r>
            <a:endParaRPr lang="en-US" sz="2400" i="1" dirty="0">
              <a:solidFill>
                <a:schemeClr val="accent1">
                  <a:lumMod val="75000"/>
                </a:schemeClr>
              </a:solidFill>
            </a:endParaRPr>
          </a:p>
        </p:txBody>
      </p:sp>
      <p:pic>
        <p:nvPicPr>
          <p:cNvPr id="33794" name="Picture 2"/>
          <p:cNvPicPr>
            <a:picLocks noChangeAspect="1" noChangeArrowheads="1"/>
          </p:cNvPicPr>
          <p:nvPr/>
        </p:nvPicPr>
        <p:blipFill>
          <a:blip r:embed="rId2" cstate="print"/>
          <a:srcRect/>
          <a:stretch>
            <a:fillRect/>
          </a:stretch>
        </p:blipFill>
        <p:spPr bwMode="auto">
          <a:xfrm>
            <a:off x="381000" y="2495550"/>
            <a:ext cx="8346297" cy="1752600"/>
          </a:xfrm>
          <a:prstGeom prst="rect">
            <a:avLst/>
          </a:prstGeom>
          <a:noFill/>
          <a:ln w="9525">
            <a:noFill/>
            <a:miter lim="800000"/>
            <a:headEnd/>
            <a:tailEnd/>
          </a:ln>
        </p:spPr>
      </p:pic>
      <p:sp>
        <p:nvSpPr>
          <p:cNvPr id="4" name="Rectangle 3"/>
          <p:cNvSpPr/>
          <p:nvPr/>
        </p:nvSpPr>
        <p:spPr>
          <a:xfrm>
            <a:off x="533400" y="4442996"/>
            <a:ext cx="8077200" cy="338554"/>
          </a:xfrm>
          <a:prstGeom prst="rect">
            <a:avLst/>
          </a:prstGeom>
        </p:spPr>
        <p:txBody>
          <a:bodyPr wrap="square">
            <a:spAutoFit/>
          </a:bodyPr>
          <a:lstStyle/>
          <a:p>
            <a:r>
              <a:rPr lang="bg-BG" sz="1600" dirty="0" smtClean="0"/>
              <a:t>Ход на апоптозата (по идея от </a:t>
            </a:r>
            <a:r>
              <a:rPr lang="en-US" sz="1600" dirty="0" err="1" smtClean="0"/>
              <a:t>Calbiochem-Oncogene</a:t>
            </a:r>
            <a:r>
              <a:rPr lang="en-US" sz="1600" dirty="0" smtClean="0"/>
              <a:t> Apoptosis Handbook and Catalog, 1996) </a:t>
            </a:r>
            <a:endParaRPr lang="en-US" sz="1600" dirty="0"/>
          </a:p>
        </p:txBody>
      </p:sp>
      <p:sp>
        <p:nvSpPr>
          <p:cNvPr id="5" name="Rectangle 4"/>
          <p:cNvSpPr/>
          <p:nvPr/>
        </p:nvSpPr>
        <p:spPr>
          <a:xfrm>
            <a:off x="609600" y="943511"/>
            <a:ext cx="7924800" cy="1323439"/>
          </a:xfrm>
          <a:prstGeom prst="rect">
            <a:avLst/>
          </a:prstGeom>
        </p:spPr>
        <p:txBody>
          <a:bodyPr wrap="square">
            <a:spAutoFit/>
          </a:bodyPr>
          <a:lstStyle/>
          <a:p>
            <a:pPr algn="just">
              <a:spcAft>
                <a:spcPts val="600"/>
              </a:spcAft>
            </a:pPr>
            <a:r>
              <a:rPr lang="ru-RU" sz="1600" dirty="0" smtClean="0"/>
              <a:t>   </a:t>
            </a:r>
            <a:r>
              <a:rPr lang="bg-BG" sz="1600" dirty="0" smtClean="0"/>
              <a:t>Настъпва или в резултат на увреждане на клетката, или по подаден отвън сигнал. Изисква енергия и ензими. Клетката се свива, хроматинът й се уплътнява, а ДНК и определени белтъци се нарязват. Ядрото се фрагментира, клетката също. Получените фрагменти се наричат апоптозни телца и подлежат на фагоцитоза. Клетъчната мембрана до последно остава цяла, но се променя така, че фагоцитите да я разпознаят. </a:t>
            </a:r>
            <a:endParaRPr lang="en-US" sz="16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4187" y="133350"/>
            <a:ext cx="3213188" cy="461665"/>
          </a:xfrm>
          <a:prstGeom prst="rect">
            <a:avLst/>
          </a:prstGeom>
          <a:noFill/>
        </p:spPr>
        <p:txBody>
          <a:bodyPr wrap="none" rtlCol="0">
            <a:spAutoFit/>
          </a:bodyPr>
          <a:lstStyle/>
          <a:p>
            <a:pPr algn="ctr"/>
            <a:r>
              <a:rPr lang="bg-BG" sz="2400" dirty="0" smtClean="0">
                <a:solidFill>
                  <a:schemeClr val="accent1">
                    <a:lumMod val="75000"/>
                  </a:schemeClr>
                </a:solidFill>
              </a:rPr>
              <a:t>Апоптозата е нужна за:</a:t>
            </a:r>
            <a:endParaRPr lang="en-US" sz="2400" i="1" dirty="0">
              <a:solidFill>
                <a:schemeClr val="accent1">
                  <a:lumMod val="75000"/>
                </a:schemeClr>
              </a:solidFill>
            </a:endParaRPr>
          </a:p>
        </p:txBody>
      </p:sp>
      <p:pic>
        <p:nvPicPr>
          <p:cNvPr id="34818" name="Picture 2"/>
          <p:cNvPicPr>
            <a:picLocks noChangeAspect="1" noChangeArrowheads="1"/>
          </p:cNvPicPr>
          <p:nvPr/>
        </p:nvPicPr>
        <p:blipFill>
          <a:blip r:embed="rId2" cstate="print"/>
          <a:srcRect/>
          <a:stretch>
            <a:fillRect/>
          </a:stretch>
        </p:blipFill>
        <p:spPr bwMode="auto">
          <a:xfrm>
            <a:off x="4680578" y="57150"/>
            <a:ext cx="3930022" cy="5029200"/>
          </a:xfrm>
          <a:prstGeom prst="rect">
            <a:avLst/>
          </a:prstGeom>
          <a:noFill/>
          <a:ln w="9525">
            <a:noFill/>
            <a:miter lim="800000"/>
            <a:headEnd/>
            <a:tailEnd/>
          </a:ln>
        </p:spPr>
      </p:pic>
      <p:sp>
        <p:nvSpPr>
          <p:cNvPr id="4" name="Rectangle 3"/>
          <p:cNvSpPr/>
          <p:nvPr/>
        </p:nvSpPr>
        <p:spPr>
          <a:xfrm rot="16200000">
            <a:off x="6931968" y="1883717"/>
            <a:ext cx="3810000" cy="461665"/>
          </a:xfrm>
          <a:prstGeom prst="rect">
            <a:avLst/>
          </a:prstGeom>
        </p:spPr>
        <p:txBody>
          <a:bodyPr wrap="square">
            <a:spAutoFit/>
          </a:bodyPr>
          <a:lstStyle/>
          <a:p>
            <a:r>
              <a:rPr lang="en-US" sz="1200" dirty="0" smtClean="0">
                <a:solidFill>
                  <a:schemeClr val="tx1">
                    <a:lumMod val="50000"/>
                    <a:lumOff val="50000"/>
                  </a:schemeClr>
                </a:solidFill>
              </a:rPr>
              <a:t>Jacobson MD, Weil M, Raff MC. Programmed cell death in animal development. Cell. 1997; 88(3):347-54. </a:t>
            </a:r>
            <a:endParaRPr lang="en-US" sz="1200" dirty="0">
              <a:solidFill>
                <a:schemeClr val="tx1">
                  <a:lumMod val="50000"/>
                  <a:lumOff val="50000"/>
                </a:schemeClr>
              </a:solidFill>
            </a:endParaRPr>
          </a:p>
        </p:txBody>
      </p:sp>
      <p:sp>
        <p:nvSpPr>
          <p:cNvPr id="5" name="Rectangle 4"/>
          <p:cNvSpPr/>
          <p:nvPr/>
        </p:nvSpPr>
        <p:spPr>
          <a:xfrm>
            <a:off x="457200" y="590550"/>
            <a:ext cx="4038600" cy="4508927"/>
          </a:xfrm>
          <a:prstGeom prst="rect">
            <a:avLst/>
          </a:prstGeom>
        </p:spPr>
        <p:txBody>
          <a:bodyPr wrap="square">
            <a:spAutoFit/>
          </a:bodyPr>
          <a:lstStyle/>
          <a:p>
            <a:pPr>
              <a:spcAft>
                <a:spcPts val="600"/>
              </a:spcAft>
            </a:pPr>
            <a:r>
              <a:rPr lang="ru-RU" sz="1600" dirty="0" smtClean="0"/>
              <a:t>А, В. Формиране на структури (например разделяне на пръстите или образуване на кухина); </a:t>
            </a:r>
          </a:p>
          <a:p>
            <a:pPr>
              <a:spcAft>
                <a:spcPts val="600"/>
              </a:spcAft>
            </a:pPr>
            <a:r>
              <a:rPr lang="ru-RU" sz="1600" dirty="0" smtClean="0"/>
              <a:t>C, D. Премахване на структури (например органи на ларвите при метаморфозата, женския полов канал при мъжки гръбначни и мъжкия при женски); </a:t>
            </a:r>
          </a:p>
          <a:p>
            <a:pPr>
              <a:spcAft>
                <a:spcPts val="600"/>
              </a:spcAft>
            </a:pPr>
            <a:r>
              <a:rPr lang="ru-RU" sz="1600" dirty="0" smtClean="0"/>
              <a:t>Е. Оптимизиране на броя клетки (например  в развиващата се нервна система първо се получават много неврони, а после тези, които не успяват да образуват синапси, умират); </a:t>
            </a:r>
          </a:p>
          <a:p>
            <a:pPr>
              <a:spcAft>
                <a:spcPts val="600"/>
              </a:spcAft>
            </a:pPr>
            <a:r>
              <a:rPr lang="ru-RU" sz="1600" dirty="0" smtClean="0"/>
              <a:t>F, G. Премахване на опасни клетки (например заразени с вирус, автореактивни лимфоцити и клетки на път да станат ракови) и увредени клетки (най-вече с повреди в ДНК, неподлежащи на поправка). </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968096" y="590550"/>
            <a:ext cx="4023504" cy="4419600"/>
          </a:xfrm>
          <a:prstGeom prst="rect">
            <a:avLst/>
          </a:prstGeom>
          <a:noFill/>
          <a:ln w="9525">
            <a:noFill/>
            <a:miter lim="800000"/>
            <a:headEnd/>
            <a:tailEnd/>
          </a:ln>
        </p:spPr>
      </p:pic>
      <p:sp>
        <p:nvSpPr>
          <p:cNvPr id="3" name="TextBox 2"/>
          <p:cNvSpPr txBox="1"/>
          <p:nvPr/>
        </p:nvSpPr>
        <p:spPr>
          <a:xfrm>
            <a:off x="1143000" y="281285"/>
            <a:ext cx="4537845" cy="461665"/>
          </a:xfrm>
          <a:prstGeom prst="rect">
            <a:avLst/>
          </a:prstGeom>
          <a:noFill/>
        </p:spPr>
        <p:txBody>
          <a:bodyPr wrap="none" rtlCol="0">
            <a:spAutoFit/>
          </a:bodyPr>
          <a:lstStyle/>
          <a:p>
            <a:pPr algn="ctr"/>
            <a:r>
              <a:rPr lang="bg-BG" sz="2400" dirty="0" smtClean="0">
                <a:solidFill>
                  <a:schemeClr val="accent1">
                    <a:lumMod val="75000"/>
                  </a:schemeClr>
                </a:solidFill>
              </a:rPr>
              <a:t>Делене на прокариотните клетки</a:t>
            </a:r>
            <a:endParaRPr lang="en-US" sz="2400" dirty="0">
              <a:solidFill>
                <a:schemeClr val="accent1">
                  <a:lumMod val="75000"/>
                </a:schemeClr>
              </a:solidFill>
            </a:endParaRPr>
          </a:p>
        </p:txBody>
      </p:sp>
      <p:sp>
        <p:nvSpPr>
          <p:cNvPr id="4" name="TextBox 3"/>
          <p:cNvSpPr txBox="1"/>
          <p:nvPr/>
        </p:nvSpPr>
        <p:spPr>
          <a:xfrm>
            <a:off x="8001000" y="1541443"/>
            <a:ext cx="914400" cy="954107"/>
          </a:xfrm>
          <a:prstGeom prst="rect">
            <a:avLst/>
          </a:prstGeom>
          <a:noFill/>
        </p:spPr>
        <p:txBody>
          <a:bodyPr wrap="square" rtlCol="0">
            <a:spAutoFit/>
          </a:bodyPr>
          <a:lstStyle/>
          <a:p>
            <a:r>
              <a:rPr lang="bg-BG" sz="1400" dirty="0" smtClean="0">
                <a:solidFill>
                  <a:schemeClr val="tx2">
                    <a:lumMod val="60000"/>
                    <a:lumOff val="40000"/>
                  </a:schemeClr>
                </a:solidFill>
              </a:rPr>
              <a:t>(стр. 88 от синия учебник за 9. кл.)</a:t>
            </a:r>
            <a:endParaRPr lang="en-US" sz="1400" dirty="0">
              <a:solidFill>
                <a:schemeClr val="tx2">
                  <a:lumMod val="60000"/>
                  <a:lumOff val="40000"/>
                </a:schemeClr>
              </a:solidFill>
            </a:endParaRPr>
          </a:p>
        </p:txBody>
      </p:sp>
      <p:sp>
        <p:nvSpPr>
          <p:cNvPr id="5" name="TextBox 4"/>
          <p:cNvSpPr txBox="1"/>
          <p:nvPr/>
        </p:nvSpPr>
        <p:spPr>
          <a:xfrm>
            <a:off x="381000" y="871537"/>
            <a:ext cx="5257800" cy="2462213"/>
          </a:xfrm>
          <a:prstGeom prst="rect">
            <a:avLst/>
          </a:prstGeom>
          <a:noFill/>
        </p:spPr>
        <p:txBody>
          <a:bodyPr wrap="square" rtlCol="0">
            <a:spAutoFit/>
          </a:bodyPr>
          <a:lstStyle/>
          <a:p>
            <a:r>
              <a:rPr lang="bg-BG" sz="1600" dirty="0" smtClean="0"/>
              <a:t>    Прилики с деленето при еукариоти:</a:t>
            </a:r>
          </a:p>
          <a:p>
            <a:r>
              <a:rPr lang="bg-BG" sz="1600" dirty="0" smtClean="0"/>
              <a:t>- Точно разпределение на предварително удвоената ДНК;</a:t>
            </a:r>
          </a:p>
          <a:p>
            <a:r>
              <a:rPr lang="bg-BG" sz="1600" dirty="0" smtClean="0"/>
              <a:t>- Разделяне на клетката, когато в двата й полюса има ДНК, а в средата – не.</a:t>
            </a:r>
          </a:p>
          <a:p>
            <a:endParaRPr lang="bg-BG" sz="1000" dirty="0" smtClean="0"/>
          </a:p>
          <a:p>
            <a:r>
              <a:rPr lang="bg-BG" sz="1600" dirty="0" smtClean="0"/>
              <a:t>    Разлики с деленето при еукариоти:</a:t>
            </a:r>
          </a:p>
          <a:p>
            <a:r>
              <a:rPr lang="bg-BG" sz="1600" dirty="0" smtClean="0"/>
              <a:t>- Бактерийната хромозома е прикрепена към клетъчната мембрана (чрез белтъци);</a:t>
            </a:r>
          </a:p>
          <a:p>
            <a:r>
              <a:rPr lang="bg-BG" sz="1600" dirty="0" smtClean="0"/>
              <a:t>- Репликация протича и по време на деленето, нова репликация започва още преди старата да е приключила.</a:t>
            </a:r>
            <a:endParaRPr lang="en-US" sz="1600" dirty="0"/>
          </a:p>
        </p:txBody>
      </p:sp>
      <p:pic>
        <p:nvPicPr>
          <p:cNvPr id="1027" name="Picture 3"/>
          <p:cNvPicPr>
            <a:picLocks noChangeAspect="1" noChangeArrowheads="1"/>
          </p:cNvPicPr>
          <p:nvPr/>
        </p:nvPicPr>
        <p:blipFill>
          <a:blip r:embed="rId3" cstate="print"/>
          <a:srcRect/>
          <a:stretch>
            <a:fillRect/>
          </a:stretch>
        </p:blipFill>
        <p:spPr bwMode="auto">
          <a:xfrm>
            <a:off x="381000" y="3333750"/>
            <a:ext cx="4267200" cy="1420393"/>
          </a:xfrm>
          <a:prstGeom prst="rect">
            <a:avLst/>
          </a:prstGeom>
          <a:noFill/>
          <a:ln w="9525">
            <a:noFill/>
            <a:miter lim="800000"/>
            <a:headEnd/>
            <a:tailEnd/>
          </a:ln>
        </p:spPr>
      </p:pic>
      <p:sp>
        <p:nvSpPr>
          <p:cNvPr id="7" name="Rectangle 6"/>
          <p:cNvSpPr/>
          <p:nvPr/>
        </p:nvSpPr>
        <p:spPr>
          <a:xfrm>
            <a:off x="838200" y="4552950"/>
            <a:ext cx="3733800" cy="523220"/>
          </a:xfrm>
          <a:prstGeom prst="rect">
            <a:avLst/>
          </a:prstGeom>
        </p:spPr>
        <p:txBody>
          <a:bodyPr wrap="square">
            <a:spAutoFit/>
          </a:bodyPr>
          <a:lstStyle/>
          <a:p>
            <a:r>
              <a:rPr lang="bg-BG" sz="1400" dirty="0" smtClean="0"/>
              <a:t>Деляща се сенна пръчица </a:t>
            </a:r>
            <a:r>
              <a:rPr lang="en-US" sz="1400" i="1" dirty="0" smtClean="0"/>
              <a:t>Bacillus </a:t>
            </a:r>
            <a:r>
              <a:rPr lang="en-US" sz="1400" i="1" dirty="0" err="1" smtClean="0"/>
              <a:t>subtilis</a:t>
            </a:r>
            <a:r>
              <a:rPr lang="en-US" sz="1400" i="1" dirty="0" smtClean="0"/>
              <a:t> </a:t>
            </a:r>
            <a:endParaRPr lang="bg-BG" sz="1400" i="1" dirty="0" smtClean="0"/>
          </a:p>
          <a:p>
            <a:r>
              <a:rPr lang="en-US" sz="1400" dirty="0" smtClean="0"/>
              <a:t>(</a:t>
            </a:r>
            <a:r>
              <a:rPr lang="bg-BG" sz="1400" dirty="0" smtClean="0"/>
              <a:t>снимка Надя Черепова) </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undefined"/>
          <p:cNvPicPr>
            <a:picLocks noChangeAspect="1" noChangeArrowheads="1"/>
          </p:cNvPicPr>
          <p:nvPr/>
        </p:nvPicPr>
        <p:blipFill>
          <a:blip r:embed="rId2" cstate="print"/>
          <a:srcRect/>
          <a:stretch>
            <a:fillRect/>
          </a:stretch>
        </p:blipFill>
        <p:spPr bwMode="auto">
          <a:xfrm>
            <a:off x="4122005" y="1828411"/>
            <a:ext cx="4793395" cy="2648339"/>
          </a:xfrm>
          <a:prstGeom prst="rect">
            <a:avLst/>
          </a:prstGeom>
          <a:noFill/>
        </p:spPr>
      </p:pic>
      <p:sp>
        <p:nvSpPr>
          <p:cNvPr id="6" name="Rectangle 5"/>
          <p:cNvSpPr/>
          <p:nvPr/>
        </p:nvSpPr>
        <p:spPr>
          <a:xfrm>
            <a:off x="4114800" y="4440019"/>
            <a:ext cx="4800600" cy="646331"/>
          </a:xfrm>
          <a:prstGeom prst="rect">
            <a:avLst/>
          </a:prstGeom>
        </p:spPr>
        <p:txBody>
          <a:bodyPr wrap="square">
            <a:spAutoFit/>
          </a:bodyPr>
          <a:lstStyle/>
          <a:p>
            <a:r>
              <a:rPr lang="en-US" sz="1200" dirty="0" smtClean="0"/>
              <a:t>https://bg.wikipedia.org/wiki/%D0%91%D0%B0%D0%BA%D1%82%D0%B5%D1%80%D0%B8%D0%B8#/media/%D0%A4%D0%B0%D0%B9%D0%BB:Prokaryote_cell_diagram.svg</a:t>
            </a:r>
            <a:endParaRPr lang="en-US" sz="1200" dirty="0"/>
          </a:p>
        </p:txBody>
      </p:sp>
      <p:pic>
        <p:nvPicPr>
          <p:cNvPr id="13317" name="Picture 5"/>
          <p:cNvPicPr>
            <a:picLocks noChangeAspect="1" noChangeArrowheads="1"/>
          </p:cNvPicPr>
          <p:nvPr/>
        </p:nvPicPr>
        <p:blipFill>
          <a:blip r:embed="rId3" cstate="print"/>
          <a:srcRect/>
          <a:stretch>
            <a:fillRect/>
          </a:stretch>
        </p:blipFill>
        <p:spPr bwMode="auto">
          <a:xfrm>
            <a:off x="533400" y="1980811"/>
            <a:ext cx="3276600" cy="2298510"/>
          </a:xfrm>
          <a:prstGeom prst="rect">
            <a:avLst/>
          </a:prstGeom>
          <a:noFill/>
          <a:ln w="9525">
            <a:noFill/>
            <a:miter lim="800000"/>
            <a:headEnd/>
            <a:tailEnd/>
          </a:ln>
        </p:spPr>
      </p:pic>
      <p:sp>
        <p:nvSpPr>
          <p:cNvPr id="9" name="Rectangle 8"/>
          <p:cNvSpPr/>
          <p:nvPr/>
        </p:nvSpPr>
        <p:spPr>
          <a:xfrm>
            <a:off x="533400" y="4440019"/>
            <a:ext cx="3429000" cy="646331"/>
          </a:xfrm>
          <a:prstGeom prst="rect">
            <a:avLst/>
          </a:prstGeom>
        </p:spPr>
        <p:txBody>
          <a:bodyPr wrap="square">
            <a:spAutoFit/>
          </a:bodyPr>
          <a:lstStyle/>
          <a:p>
            <a:r>
              <a:rPr lang="en-US" sz="1200" u="sng" dirty="0" smtClean="0"/>
              <a:t>Douglas </a:t>
            </a:r>
            <a:r>
              <a:rPr lang="en-US" sz="1200" u="sng" dirty="0" err="1" smtClean="0"/>
              <a:t>Allchin</a:t>
            </a:r>
            <a:r>
              <a:rPr lang="en-US" sz="1200" dirty="0" smtClean="0"/>
              <a:t> "The Very Reproducible (But Illusory) </a:t>
            </a:r>
            <a:r>
              <a:rPr lang="en-US" sz="1200" dirty="0" err="1" smtClean="0"/>
              <a:t>Mesosome</a:t>
            </a:r>
            <a:r>
              <a:rPr lang="en-US" sz="1200" dirty="0" smtClean="0"/>
              <a:t>," The American Biology Teacher 84(5), 321-323, (24 May 2022).</a:t>
            </a:r>
            <a:endParaRPr lang="en-US" sz="1200" dirty="0"/>
          </a:p>
        </p:txBody>
      </p:sp>
      <p:sp>
        <p:nvSpPr>
          <p:cNvPr id="10" name="TextBox 9"/>
          <p:cNvSpPr txBox="1"/>
          <p:nvPr/>
        </p:nvSpPr>
        <p:spPr>
          <a:xfrm>
            <a:off x="609600" y="187464"/>
            <a:ext cx="8001000" cy="707886"/>
          </a:xfrm>
          <a:prstGeom prst="rect">
            <a:avLst/>
          </a:prstGeom>
          <a:noFill/>
        </p:spPr>
        <p:txBody>
          <a:bodyPr wrap="square" rtlCol="0">
            <a:spAutoFit/>
          </a:bodyPr>
          <a:lstStyle/>
          <a:p>
            <a:pPr algn="ctr"/>
            <a:r>
              <a:rPr lang="bg-BG" sz="2000" b="1" dirty="0" smtClean="0">
                <a:solidFill>
                  <a:schemeClr val="accent1">
                    <a:lumMod val="75000"/>
                  </a:schemeClr>
                </a:solidFill>
              </a:rPr>
              <a:t>НЕ</a:t>
            </a:r>
            <a:r>
              <a:rPr lang="bg-BG" sz="2000" dirty="0" smtClean="0">
                <a:solidFill>
                  <a:schemeClr val="accent1">
                    <a:lumMod val="75000"/>
                  </a:schemeClr>
                </a:solidFill>
              </a:rPr>
              <a:t> използвайте учебни материали, които описват или показват “мезозома” (като тази снимка и схема)</a:t>
            </a:r>
            <a:endParaRPr lang="en-US" sz="2000" dirty="0">
              <a:solidFill>
                <a:schemeClr val="accent1">
                  <a:lumMod val="75000"/>
                </a:schemeClr>
              </a:solidFill>
            </a:endParaRPr>
          </a:p>
        </p:txBody>
      </p:sp>
      <p:sp>
        <p:nvSpPr>
          <p:cNvPr id="11" name="TextBox 10"/>
          <p:cNvSpPr txBox="1"/>
          <p:nvPr/>
        </p:nvSpPr>
        <p:spPr>
          <a:xfrm>
            <a:off x="533400" y="895350"/>
            <a:ext cx="8077200" cy="830997"/>
          </a:xfrm>
          <a:prstGeom prst="rect">
            <a:avLst/>
          </a:prstGeom>
          <a:noFill/>
        </p:spPr>
        <p:txBody>
          <a:bodyPr wrap="square" rtlCol="0">
            <a:spAutoFit/>
          </a:bodyPr>
          <a:lstStyle/>
          <a:p>
            <a:pPr algn="just"/>
            <a:r>
              <a:rPr lang="bg-BG" sz="1600" dirty="0" smtClean="0"/>
              <a:t>   По-рано се е смятало, че бактерийната хромозома се прикрепя за специално вгъване на клетъчната мембрана – “мезозома”. Впоследствие се оказва, че мезозомата е класически артефакт на фиксацията и не съществува в живата бактерийна клетка.</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98405" y="285750"/>
            <a:ext cx="3265446" cy="461665"/>
          </a:xfrm>
          <a:prstGeom prst="rect">
            <a:avLst/>
          </a:prstGeom>
          <a:noFill/>
        </p:spPr>
        <p:txBody>
          <a:bodyPr wrap="none" rtlCol="0">
            <a:spAutoFit/>
          </a:bodyPr>
          <a:lstStyle/>
          <a:p>
            <a:pPr algn="ctr"/>
            <a:r>
              <a:rPr lang="bg-BG" sz="2400" dirty="0" smtClean="0">
                <a:solidFill>
                  <a:schemeClr val="accent1">
                    <a:lumMod val="75000"/>
                  </a:schemeClr>
                </a:solidFill>
              </a:rPr>
              <a:t>Въпросът с “амитозата”</a:t>
            </a:r>
            <a:endParaRPr lang="en-US" sz="2400" dirty="0">
              <a:solidFill>
                <a:schemeClr val="accent1">
                  <a:lumMod val="75000"/>
                </a:schemeClr>
              </a:solidFill>
            </a:endParaRPr>
          </a:p>
        </p:txBody>
      </p:sp>
      <p:pic>
        <p:nvPicPr>
          <p:cNvPr id="12289" name="Picture 1"/>
          <p:cNvPicPr>
            <a:picLocks noChangeAspect="1" noChangeArrowheads="1"/>
          </p:cNvPicPr>
          <p:nvPr/>
        </p:nvPicPr>
        <p:blipFill>
          <a:blip r:embed="rId2" cstate="print"/>
          <a:srcRect/>
          <a:stretch>
            <a:fillRect/>
          </a:stretch>
        </p:blipFill>
        <p:spPr bwMode="auto">
          <a:xfrm>
            <a:off x="4737930" y="1200150"/>
            <a:ext cx="3872670" cy="3209925"/>
          </a:xfrm>
          <a:prstGeom prst="rect">
            <a:avLst/>
          </a:prstGeom>
          <a:noFill/>
          <a:ln w="9525">
            <a:solidFill>
              <a:schemeClr val="tx1"/>
            </a:solidFill>
            <a:miter lim="800000"/>
            <a:headEnd/>
            <a:tailEnd/>
          </a:ln>
        </p:spPr>
      </p:pic>
      <p:sp>
        <p:nvSpPr>
          <p:cNvPr id="7" name="TextBox 6"/>
          <p:cNvSpPr txBox="1"/>
          <p:nvPr/>
        </p:nvSpPr>
        <p:spPr>
          <a:xfrm>
            <a:off x="5257800" y="4552950"/>
            <a:ext cx="3048000" cy="307777"/>
          </a:xfrm>
          <a:prstGeom prst="rect">
            <a:avLst/>
          </a:prstGeom>
          <a:noFill/>
        </p:spPr>
        <p:txBody>
          <a:bodyPr wrap="square" rtlCol="0">
            <a:spAutoFit/>
          </a:bodyPr>
          <a:lstStyle/>
          <a:p>
            <a:r>
              <a:rPr lang="bg-BG" sz="1400" dirty="0" smtClean="0">
                <a:solidFill>
                  <a:schemeClr val="tx2">
                    <a:lumMod val="60000"/>
                    <a:lumOff val="40000"/>
                  </a:schemeClr>
                </a:solidFill>
              </a:rPr>
              <a:t>(стр. 90 от синия учебник за 9. кл.)</a:t>
            </a:r>
            <a:endParaRPr lang="en-US" sz="1400" dirty="0">
              <a:solidFill>
                <a:schemeClr val="tx2">
                  <a:lumMod val="60000"/>
                  <a:lumOff val="40000"/>
                </a:schemeClr>
              </a:solidFill>
            </a:endParaRPr>
          </a:p>
        </p:txBody>
      </p:sp>
      <p:sp>
        <p:nvSpPr>
          <p:cNvPr id="8" name="TextBox 7"/>
          <p:cNvSpPr txBox="1"/>
          <p:nvPr/>
        </p:nvSpPr>
        <p:spPr>
          <a:xfrm>
            <a:off x="609600" y="840522"/>
            <a:ext cx="3657600" cy="4093428"/>
          </a:xfrm>
          <a:prstGeom prst="rect">
            <a:avLst/>
          </a:prstGeom>
          <a:noFill/>
        </p:spPr>
        <p:txBody>
          <a:bodyPr wrap="square" rtlCol="0">
            <a:spAutoFit/>
          </a:bodyPr>
          <a:lstStyle/>
          <a:p>
            <a:pPr>
              <a:spcAft>
                <a:spcPts val="600"/>
              </a:spcAft>
            </a:pPr>
            <a:r>
              <a:rPr lang="bg-BG" sz="1600" dirty="0" smtClean="0"/>
              <a:t>   До неотдавна понятието “амитоза” присъстваше в критериите на МОН и съответно във всички гимназиални учебници по биология.</a:t>
            </a:r>
          </a:p>
          <a:p>
            <a:pPr>
              <a:spcAft>
                <a:spcPts val="600"/>
              </a:spcAft>
            </a:pPr>
            <a:r>
              <a:rPr lang="bg-BG" sz="1600" dirty="0" smtClean="0"/>
              <a:t>   Вдясно виждате съответния текст от нашия учебник за 9-ти клас.</a:t>
            </a:r>
          </a:p>
          <a:p>
            <a:pPr>
              <a:spcAft>
                <a:spcPts val="600"/>
              </a:spcAft>
            </a:pPr>
            <a:r>
              <a:rPr lang="bg-BG" sz="1600" dirty="0" smtClean="0"/>
              <a:t>   Сега амитозата е отпаднала от изискванията на МОН и в следващите издания на учебника такъв текст </a:t>
            </a:r>
            <a:r>
              <a:rPr lang="bg-BG" sz="1600" b="1" i="1" dirty="0" smtClean="0"/>
              <a:t>няма</a:t>
            </a:r>
            <a:r>
              <a:rPr lang="bg-BG" sz="1600" dirty="0" smtClean="0"/>
              <a:t> да има.</a:t>
            </a:r>
          </a:p>
          <a:p>
            <a:pPr>
              <a:spcAft>
                <a:spcPts val="600"/>
              </a:spcAft>
            </a:pPr>
            <a:r>
              <a:rPr lang="bg-BG" sz="1600" dirty="0" smtClean="0"/>
              <a:t>   Но как изобщо един несъществуващ тип клетъчно делене става толкова популярен?</a:t>
            </a:r>
          </a:p>
          <a:p>
            <a:pPr>
              <a:spcAft>
                <a:spcPts val="600"/>
              </a:spcAft>
            </a:pPr>
            <a:r>
              <a:rPr lang="bg-BG" sz="1600" dirty="0" smtClean="0"/>
              <a:t>   Историята е още по-поучителна от тази с мезозомата.</a:t>
            </a:r>
            <a:endParaRPr lang="en-US"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357485"/>
            <a:ext cx="5401672" cy="461665"/>
          </a:xfrm>
          <a:prstGeom prst="rect">
            <a:avLst/>
          </a:prstGeom>
          <a:noFill/>
        </p:spPr>
        <p:txBody>
          <a:bodyPr wrap="none" rtlCol="0">
            <a:spAutoFit/>
          </a:bodyPr>
          <a:lstStyle/>
          <a:p>
            <a:pPr algn="ctr"/>
            <a:r>
              <a:rPr lang="ru-RU" sz="2400" dirty="0" smtClean="0">
                <a:solidFill>
                  <a:schemeClr val="accent1">
                    <a:lumMod val="75000"/>
                  </a:schemeClr>
                </a:solidFill>
              </a:rPr>
              <a:t>Първи наблюдения на клетъчно делене</a:t>
            </a:r>
            <a:endParaRPr lang="en-US" sz="2400" dirty="0">
              <a:solidFill>
                <a:schemeClr val="accent1">
                  <a:lumMod val="75000"/>
                </a:schemeClr>
              </a:solidFill>
            </a:endParaRPr>
          </a:p>
        </p:txBody>
      </p:sp>
      <p:pic>
        <p:nvPicPr>
          <p:cNvPr id="15" name="Picture 12" descr="dumortier"/>
          <p:cNvPicPr>
            <a:picLocks noChangeAspect="1" noChangeArrowheads="1"/>
          </p:cNvPicPr>
          <p:nvPr/>
        </p:nvPicPr>
        <p:blipFill>
          <a:blip r:embed="rId2" cstate="print"/>
          <a:srcRect/>
          <a:stretch>
            <a:fillRect/>
          </a:stretch>
        </p:blipFill>
        <p:spPr>
          <a:xfrm>
            <a:off x="458480" y="1276351"/>
            <a:ext cx="2437120" cy="3048000"/>
          </a:xfrm>
          <a:prstGeom prst="rect">
            <a:avLst/>
          </a:prstGeom>
          <a:noFill/>
          <a:ln/>
        </p:spPr>
      </p:pic>
      <p:sp>
        <p:nvSpPr>
          <p:cNvPr id="16" name="Rectangle 15"/>
          <p:cNvSpPr/>
          <p:nvPr/>
        </p:nvSpPr>
        <p:spPr>
          <a:xfrm>
            <a:off x="3048000" y="1581150"/>
            <a:ext cx="2743200" cy="2554545"/>
          </a:xfrm>
          <a:prstGeom prst="rect">
            <a:avLst/>
          </a:prstGeom>
        </p:spPr>
        <p:txBody>
          <a:bodyPr wrap="square">
            <a:spAutoFit/>
          </a:bodyPr>
          <a:lstStyle/>
          <a:p>
            <a:r>
              <a:rPr lang="bg-BG" sz="1600" dirty="0" smtClean="0"/>
              <a:t>   Първооткривател на клетъчното делене вероятно е Бартелеми Дюмортие </a:t>
            </a:r>
            <a:r>
              <a:rPr lang="en-US" sz="1600" dirty="0" smtClean="0"/>
              <a:t>(</a:t>
            </a:r>
            <a:r>
              <a:rPr lang="en-US" sz="1600" dirty="0" err="1" smtClean="0"/>
              <a:t>Dumortier</a:t>
            </a:r>
            <a:r>
              <a:rPr lang="en-US" sz="1600" dirty="0" smtClean="0"/>
              <a:t>).</a:t>
            </a:r>
            <a:r>
              <a:rPr lang="bg-BG" sz="1600" dirty="0" smtClean="0"/>
              <a:t> През 1832 г. той описва</a:t>
            </a:r>
            <a:r>
              <a:rPr lang="en-US" sz="1600" dirty="0" smtClean="0"/>
              <a:t> </a:t>
            </a:r>
            <a:r>
              <a:rPr lang="bg-BG" sz="1600" dirty="0" smtClean="0"/>
              <a:t>делене на растителни клетки с образуване на преградна стена и отбелязва: “Това изглежда съвсем ясно обяснение за произхода на клетките.”</a:t>
            </a:r>
            <a:endParaRPr lang="bg-BG" sz="1600" dirty="0"/>
          </a:p>
        </p:txBody>
      </p:sp>
      <p:pic>
        <p:nvPicPr>
          <p:cNvPr id="17" name="Picture 21" descr="Hugo_von_mohl"/>
          <p:cNvPicPr>
            <a:picLocks noChangeAspect="1" noChangeArrowheads="1"/>
          </p:cNvPicPr>
          <p:nvPr/>
        </p:nvPicPr>
        <p:blipFill>
          <a:blip r:embed="rId3" cstate="print"/>
          <a:srcRect/>
          <a:stretch>
            <a:fillRect/>
          </a:stretch>
        </p:blipFill>
        <p:spPr>
          <a:xfrm>
            <a:off x="6324600" y="1276350"/>
            <a:ext cx="1893251" cy="2438401"/>
          </a:xfrm>
          <a:prstGeom prst="rect">
            <a:avLst/>
          </a:prstGeom>
          <a:noFill/>
          <a:ln/>
        </p:spPr>
      </p:pic>
      <p:sp>
        <p:nvSpPr>
          <p:cNvPr id="18" name="Rectangle 17"/>
          <p:cNvSpPr/>
          <p:nvPr/>
        </p:nvSpPr>
        <p:spPr>
          <a:xfrm>
            <a:off x="6019800" y="3790950"/>
            <a:ext cx="2743200" cy="1077218"/>
          </a:xfrm>
          <a:prstGeom prst="rect">
            <a:avLst/>
          </a:prstGeom>
        </p:spPr>
        <p:txBody>
          <a:bodyPr wrap="square">
            <a:spAutoFit/>
          </a:bodyPr>
          <a:lstStyle/>
          <a:p>
            <a:r>
              <a:rPr lang="bg-BG" sz="1600" dirty="0" smtClean="0"/>
              <a:t>   През 40-те години на ХІХ в. явлението е преоткрито от Хуго фон Мол </a:t>
            </a:r>
            <a:r>
              <a:rPr lang="en-US" sz="1600" dirty="0" smtClean="0"/>
              <a:t>(von </a:t>
            </a:r>
            <a:r>
              <a:rPr lang="en-US" sz="1600" dirty="0" err="1" smtClean="0"/>
              <a:t>Mohl</a:t>
            </a:r>
            <a:r>
              <a:rPr lang="en-US" sz="1600" dirty="0" smtClean="0"/>
              <a:t>)</a:t>
            </a:r>
            <a:r>
              <a:rPr lang="bg-BG" sz="1600" dirty="0" smtClean="0"/>
              <a:t>, също в растителни клетки</a:t>
            </a:r>
            <a:r>
              <a:rPr lang="en-US" sz="1600" dirty="0" smtClean="0"/>
              <a:t>.</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2200" y="908268"/>
            <a:ext cx="2895600" cy="1815882"/>
          </a:xfrm>
          <a:prstGeom prst="rect">
            <a:avLst/>
          </a:prstGeom>
        </p:spPr>
        <p:txBody>
          <a:bodyPr wrap="square">
            <a:spAutoFit/>
          </a:bodyPr>
          <a:lstStyle/>
          <a:p>
            <a:r>
              <a:rPr lang="bg-BG" sz="1600" dirty="0" smtClean="0"/>
              <a:t>   През 1852 г. Роберт Ремак </a:t>
            </a:r>
            <a:r>
              <a:rPr lang="en-US" sz="1600" dirty="0" smtClean="0"/>
              <a:t>(</a:t>
            </a:r>
            <a:r>
              <a:rPr lang="en-US" sz="1600" dirty="0" err="1" smtClean="0"/>
              <a:t>Remak</a:t>
            </a:r>
            <a:r>
              <a:rPr lang="en-US" sz="1600" dirty="0" smtClean="0"/>
              <a:t>)</a:t>
            </a:r>
            <a:r>
              <a:rPr lang="bg-BG" sz="1600" dirty="0" smtClean="0"/>
              <a:t> публикува свои наблюдения върху делене на животински клетки и изтъква, че нови клетки се образуват по този начин (въпреки теорията на Шлайден и Шван).</a:t>
            </a:r>
            <a:endParaRPr lang="bg-BG" sz="1600" dirty="0"/>
          </a:p>
        </p:txBody>
      </p:sp>
      <p:pic>
        <p:nvPicPr>
          <p:cNvPr id="6" name="Picture 22" descr="Robert_Remak"/>
          <p:cNvPicPr>
            <a:picLocks noChangeAspect="1" noChangeArrowheads="1"/>
          </p:cNvPicPr>
          <p:nvPr/>
        </p:nvPicPr>
        <p:blipFill>
          <a:blip r:embed="rId2" cstate="print"/>
          <a:srcRect/>
          <a:stretch>
            <a:fillRect/>
          </a:stretch>
        </p:blipFill>
        <p:spPr>
          <a:xfrm>
            <a:off x="533400" y="612762"/>
            <a:ext cx="1708012" cy="2111388"/>
          </a:xfrm>
          <a:prstGeom prst="rect">
            <a:avLst/>
          </a:prstGeom>
          <a:noFill/>
          <a:ln/>
        </p:spPr>
      </p:pic>
      <p:sp>
        <p:nvSpPr>
          <p:cNvPr id="7" name="TextBox 6"/>
          <p:cNvSpPr txBox="1"/>
          <p:nvPr/>
        </p:nvSpPr>
        <p:spPr>
          <a:xfrm>
            <a:off x="3261915" y="285750"/>
            <a:ext cx="2687852" cy="461665"/>
          </a:xfrm>
          <a:prstGeom prst="rect">
            <a:avLst/>
          </a:prstGeom>
          <a:noFill/>
        </p:spPr>
        <p:txBody>
          <a:bodyPr wrap="none" rtlCol="0">
            <a:spAutoFit/>
          </a:bodyPr>
          <a:lstStyle/>
          <a:p>
            <a:pPr algn="ctr"/>
            <a:r>
              <a:rPr lang="bg-BG" sz="2400" dirty="0" smtClean="0">
                <a:solidFill>
                  <a:schemeClr val="accent1">
                    <a:lumMod val="75000"/>
                  </a:schemeClr>
                </a:solidFill>
              </a:rPr>
              <a:t>Приносът </a:t>
            </a:r>
            <a:r>
              <a:rPr lang="ru-RU" sz="2400" dirty="0" smtClean="0">
                <a:solidFill>
                  <a:schemeClr val="accent1">
                    <a:lumMod val="75000"/>
                  </a:schemeClr>
                </a:solidFill>
              </a:rPr>
              <a:t>на Ремак</a:t>
            </a:r>
            <a:endParaRPr lang="en-US" sz="2400" dirty="0">
              <a:solidFill>
                <a:schemeClr val="accent1">
                  <a:lumMod val="75000"/>
                </a:schemeClr>
              </a:solidFill>
            </a:endParaRPr>
          </a:p>
        </p:txBody>
      </p:sp>
      <p:pic>
        <p:nvPicPr>
          <p:cNvPr id="8" name="Picture 26" descr="remak_amitosis"/>
          <p:cNvPicPr>
            <a:picLocks noChangeAspect="1" noChangeArrowheads="1"/>
          </p:cNvPicPr>
          <p:nvPr/>
        </p:nvPicPr>
        <p:blipFill>
          <a:blip r:embed="rId3" cstate="print"/>
          <a:srcRect/>
          <a:stretch>
            <a:fillRect/>
          </a:stretch>
        </p:blipFill>
        <p:spPr>
          <a:xfrm>
            <a:off x="5305079" y="971550"/>
            <a:ext cx="3457921" cy="3352800"/>
          </a:xfrm>
          <a:prstGeom prst="rect">
            <a:avLst/>
          </a:prstGeom>
          <a:noFill/>
          <a:ln/>
        </p:spPr>
      </p:pic>
      <p:sp>
        <p:nvSpPr>
          <p:cNvPr id="9" name="Rectangle 8"/>
          <p:cNvSpPr/>
          <p:nvPr/>
        </p:nvSpPr>
        <p:spPr>
          <a:xfrm>
            <a:off x="5638800" y="4473773"/>
            <a:ext cx="2821670" cy="307777"/>
          </a:xfrm>
          <a:prstGeom prst="rect">
            <a:avLst/>
          </a:prstGeom>
        </p:spPr>
        <p:txBody>
          <a:bodyPr wrap="none">
            <a:spAutoFit/>
          </a:bodyPr>
          <a:lstStyle/>
          <a:p>
            <a:pPr algn="ctr"/>
            <a:r>
              <a:rPr lang="bg-BG" sz="1400" dirty="0" smtClean="0"/>
              <a:t>Делене по Ремак. От </a:t>
            </a:r>
            <a:r>
              <a:rPr lang="en-US" sz="1400" dirty="0" smtClean="0"/>
              <a:t>Wilson (1900)</a:t>
            </a:r>
            <a:endParaRPr lang="bg-BG" sz="1400" dirty="0"/>
          </a:p>
        </p:txBody>
      </p:sp>
      <p:sp>
        <p:nvSpPr>
          <p:cNvPr id="10" name="Rectangle 9"/>
          <p:cNvSpPr/>
          <p:nvPr/>
        </p:nvSpPr>
        <p:spPr>
          <a:xfrm>
            <a:off x="457200" y="2800350"/>
            <a:ext cx="4800600" cy="2139047"/>
          </a:xfrm>
          <a:prstGeom prst="rect">
            <a:avLst/>
          </a:prstGeom>
        </p:spPr>
        <p:txBody>
          <a:bodyPr wrap="square">
            <a:spAutoFit/>
          </a:bodyPr>
          <a:lstStyle/>
          <a:p>
            <a:pPr>
              <a:spcAft>
                <a:spcPts val="600"/>
              </a:spcAft>
            </a:pPr>
            <a:r>
              <a:rPr lang="ru-RU" sz="1600" dirty="0" smtClean="0"/>
              <a:t>   Представата му за механизма на деленето обаче е наивна, отчасти защото използваният от него метод за фиксация и оцветяване откроява по-добре мембраните, отколкото делителното вретено. (Вижте обаче последната рисунка – клетка </a:t>
            </a:r>
            <a:r>
              <a:rPr lang="en-US" sz="1600" b="1" i="1" dirty="0" smtClean="0"/>
              <a:t>f</a:t>
            </a:r>
            <a:r>
              <a:rPr lang="en-US" sz="1600" dirty="0" smtClean="0"/>
              <a:t>;</a:t>
            </a:r>
            <a:r>
              <a:rPr lang="bg-BG" sz="1600" dirty="0" smtClean="0"/>
              <a:t> това е съвсем ясна профаза.)</a:t>
            </a:r>
          </a:p>
          <a:p>
            <a:pPr>
              <a:spcAft>
                <a:spcPts val="600"/>
              </a:spcAft>
            </a:pPr>
            <a:r>
              <a:rPr lang="bg-BG" sz="1600" dirty="0" smtClean="0"/>
              <a:t>   </a:t>
            </a:r>
            <a:r>
              <a:rPr lang="ru-RU" sz="1600" dirty="0" smtClean="0"/>
              <a:t>През 1855 г. Рудолф Вирхов</a:t>
            </a:r>
            <a:r>
              <a:rPr lang="en-US" sz="1600" dirty="0" smtClean="0"/>
              <a:t> (Virchow)</a:t>
            </a:r>
            <a:r>
              <a:rPr lang="ru-RU" sz="1600" dirty="0" smtClean="0"/>
              <a:t>, който е началник на Ремак, открадва откритието му.</a:t>
            </a:r>
            <a:endParaRPr lang="bg-BG"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71800" y="209550"/>
            <a:ext cx="3237233" cy="461665"/>
          </a:xfrm>
          <a:prstGeom prst="rect">
            <a:avLst/>
          </a:prstGeom>
          <a:noFill/>
        </p:spPr>
        <p:txBody>
          <a:bodyPr wrap="none" rtlCol="0">
            <a:spAutoFit/>
          </a:bodyPr>
          <a:lstStyle/>
          <a:p>
            <a:pPr algn="ctr"/>
            <a:r>
              <a:rPr lang="bg-BG" sz="2400" dirty="0" smtClean="0">
                <a:solidFill>
                  <a:schemeClr val="accent1">
                    <a:lumMod val="75000"/>
                  </a:schemeClr>
                </a:solidFill>
              </a:rPr>
              <a:t>Откриване на митозата</a:t>
            </a:r>
            <a:endParaRPr lang="en-US" sz="2400" dirty="0">
              <a:solidFill>
                <a:schemeClr val="accent1">
                  <a:lumMod val="75000"/>
                </a:schemeClr>
              </a:solidFill>
            </a:endParaRPr>
          </a:p>
        </p:txBody>
      </p:sp>
      <p:pic>
        <p:nvPicPr>
          <p:cNvPr id="9219" name="Picture 3" descr="Walther Flemming - Wikipedia"/>
          <p:cNvPicPr>
            <a:picLocks noChangeAspect="1" noChangeArrowheads="1"/>
          </p:cNvPicPr>
          <p:nvPr/>
        </p:nvPicPr>
        <p:blipFill>
          <a:blip r:embed="rId2" cstate="print"/>
          <a:srcRect/>
          <a:stretch>
            <a:fillRect/>
          </a:stretch>
        </p:blipFill>
        <p:spPr bwMode="auto">
          <a:xfrm>
            <a:off x="533401" y="541117"/>
            <a:ext cx="1676400" cy="2259233"/>
          </a:xfrm>
          <a:prstGeom prst="rect">
            <a:avLst/>
          </a:prstGeom>
          <a:noFill/>
        </p:spPr>
      </p:pic>
      <p:sp>
        <p:nvSpPr>
          <p:cNvPr id="9" name="Rectangle 8"/>
          <p:cNvSpPr/>
          <p:nvPr/>
        </p:nvSpPr>
        <p:spPr>
          <a:xfrm>
            <a:off x="2286000" y="738247"/>
            <a:ext cx="2819400" cy="2062103"/>
          </a:xfrm>
          <a:prstGeom prst="rect">
            <a:avLst/>
          </a:prstGeom>
        </p:spPr>
        <p:txBody>
          <a:bodyPr wrap="square">
            <a:spAutoFit/>
          </a:bodyPr>
          <a:lstStyle/>
          <a:p>
            <a:r>
              <a:rPr lang="ru-RU" sz="1600" dirty="0" smtClean="0"/>
              <a:t>  През 1878 г. Валтер Флеминг (Flemming) за пръв път вярно описва механизма на клетъчното делене в книгата си “Приноси към познанията за клетките и тяхното делене” (</a:t>
            </a:r>
            <a:r>
              <a:rPr lang="en-US" sz="1600" i="1" dirty="0" err="1" smtClean="0"/>
              <a:t>Zur</a:t>
            </a:r>
            <a:r>
              <a:rPr lang="en-US" sz="1600" i="1" dirty="0" smtClean="0"/>
              <a:t> </a:t>
            </a:r>
            <a:r>
              <a:rPr lang="en-US" sz="1600" i="1" dirty="0" err="1" smtClean="0"/>
              <a:t>Kenntniss</a:t>
            </a:r>
            <a:r>
              <a:rPr lang="en-US" sz="1600" i="1" dirty="0" smtClean="0"/>
              <a:t> </a:t>
            </a:r>
            <a:r>
              <a:rPr lang="en-US" sz="1600" i="1" dirty="0" err="1" smtClean="0"/>
              <a:t>der</a:t>
            </a:r>
            <a:r>
              <a:rPr lang="en-US" sz="1600" i="1" dirty="0" smtClean="0"/>
              <a:t> </a:t>
            </a:r>
            <a:r>
              <a:rPr lang="en-US" sz="1600" i="1" dirty="0" err="1" smtClean="0"/>
              <a:t>Zelle</a:t>
            </a:r>
            <a:r>
              <a:rPr lang="en-US" sz="1600" i="1" dirty="0" smtClean="0"/>
              <a:t> und </a:t>
            </a:r>
            <a:r>
              <a:rPr lang="en-US" sz="1600" i="1" dirty="0" err="1" smtClean="0"/>
              <a:t>ihrer</a:t>
            </a:r>
            <a:r>
              <a:rPr lang="en-US" sz="1600" i="1" dirty="0" smtClean="0"/>
              <a:t> </a:t>
            </a:r>
            <a:r>
              <a:rPr lang="en-US" sz="1600" i="1" dirty="0" err="1" smtClean="0"/>
              <a:t>Theilungs-Erscheinungen</a:t>
            </a:r>
            <a:r>
              <a:rPr lang="en-US" sz="1600" dirty="0" smtClean="0"/>
              <a:t>).</a:t>
            </a:r>
            <a:endParaRPr lang="en-US" sz="1600" dirty="0"/>
          </a:p>
        </p:txBody>
      </p:sp>
      <p:sp>
        <p:nvSpPr>
          <p:cNvPr id="10" name="Rectangle 9"/>
          <p:cNvSpPr/>
          <p:nvPr/>
        </p:nvSpPr>
        <p:spPr>
          <a:xfrm>
            <a:off x="457200" y="2871103"/>
            <a:ext cx="4800600" cy="2139047"/>
          </a:xfrm>
          <a:prstGeom prst="rect">
            <a:avLst/>
          </a:prstGeom>
        </p:spPr>
        <p:txBody>
          <a:bodyPr wrap="square">
            <a:spAutoFit/>
          </a:bodyPr>
          <a:lstStyle/>
          <a:p>
            <a:pPr>
              <a:spcAft>
                <a:spcPts val="600"/>
              </a:spcAft>
            </a:pPr>
            <a:r>
              <a:rPr lang="ru-RU" sz="1600" dirty="0" smtClean="0"/>
              <a:t>   За да се приеме откритието му по-лесно, той през 1882 г. в книгата си „Клетъчно вещество, ядро и клетъчно делене“ (</a:t>
            </a:r>
            <a:r>
              <a:rPr lang="ru-RU" sz="1600" i="1" dirty="0" smtClean="0"/>
              <a:t>Zellsubstanz, Kern und Zelltheilung</a:t>
            </a:r>
            <a:r>
              <a:rPr lang="ru-RU" sz="1600" dirty="0" smtClean="0"/>
              <a:t>), илюстрация от която е дадена вдясно, предлага откритото от него делене да се нарича „митоза“, а по-рано описаното по-просто делене – „амитоза“. </a:t>
            </a:r>
          </a:p>
          <a:p>
            <a:pPr>
              <a:spcAft>
                <a:spcPts val="600"/>
              </a:spcAft>
            </a:pPr>
            <a:r>
              <a:rPr lang="ru-RU" sz="1600" dirty="0" smtClean="0"/>
              <a:t>   Заради соломоновското му решение и досега в учебниците стои несъществуващата „амитоза“. </a:t>
            </a:r>
            <a:endParaRPr lang="en-US" sz="1600" dirty="0"/>
          </a:p>
        </p:txBody>
      </p:sp>
      <p:pic>
        <p:nvPicPr>
          <p:cNvPr id="2" name="Picture 1" descr="D:\uchilishten_uchebnik\9_klas\programa_prosveta\flemming.jpg"/>
          <p:cNvPicPr>
            <a:picLocks noChangeAspect="1" noChangeArrowheads="1"/>
          </p:cNvPicPr>
          <p:nvPr/>
        </p:nvPicPr>
        <p:blipFill>
          <a:blip r:embed="rId3" cstate="print"/>
          <a:srcRect/>
          <a:stretch>
            <a:fillRect/>
          </a:stretch>
        </p:blipFill>
        <p:spPr bwMode="auto">
          <a:xfrm>
            <a:off x="5176424" y="1047750"/>
            <a:ext cx="3906039" cy="36576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TotalTime>
  <Words>2349</Words>
  <Application>Microsoft Office PowerPoint</Application>
  <PresentationFormat>On-screen Show (16:9)</PresentationFormat>
  <Paragraphs>137</Paragraphs>
  <Slides>39</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Office Theme</vt:lpstr>
      <vt:lpstr>Image</vt:lpstr>
      <vt:lpstr>Клетъчно делене.  Жизнен цикъл на клетката</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56</cp:revision>
  <dcterms:created xsi:type="dcterms:W3CDTF">2024-02-17T21:06:01Z</dcterms:created>
  <dcterms:modified xsi:type="dcterms:W3CDTF">2024-02-20T19:58:50Z</dcterms:modified>
</cp:coreProperties>
</file>