
<file path=[Content_Types].xml><?xml version="1.0" encoding="utf-8"?>
<Types xmlns="http://schemas.openxmlformats.org/package/2006/content-types">
  <Default Extension="png" ContentType="image/png"/>
  <Default Extension="webm" ContentType="vide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70" r:id="rId4"/>
    <p:sldId id="269" r:id="rId5"/>
    <p:sldId id="271" r:id="rId6"/>
    <p:sldId id="272" r:id="rId7"/>
    <p:sldId id="264" r:id="rId8"/>
    <p:sldId id="265" r:id="rId9"/>
    <p:sldId id="273" r:id="rId10"/>
    <p:sldId id="274" r:id="rId11"/>
    <p:sldId id="277" r:id="rId12"/>
    <p:sldId id="309" r:id="rId13"/>
    <p:sldId id="310" r:id="rId14"/>
    <p:sldId id="311" r:id="rId15"/>
    <p:sldId id="312" r:id="rId16"/>
    <p:sldId id="308" r:id="rId17"/>
    <p:sldId id="314" r:id="rId18"/>
    <p:sldId id="313" r:id="rId19"/>
    <p:sldId id="320" r:id="rId20"/>
    <p:sldId id="315" r:id="rId21"/>
    <p:sldId id="322" r:id="rId22"/>
    <p:sldId id="323" r:id="rId23"/>
    <p:sldId id="280" r:id="rId24"/>
    <p:sldId id="262" r:id="rId2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99" autoAdjust="0"/>
  </p:normalViewPr>
  <p:slideViewPr>
    <p:cSldViewPr>
      <p:cViewPr>
        <p:scale>
          <a:sx n="123" d="100"/>
          <a:sy n="123" d="100"/>
        </p:scale>
        <p:origin x="-114" y="-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477D14C5-CED9-4CFC-B338-DFB0C8090B9F}">
      <dgm:prSet phldrT="[Text]"/>
      <dgm:spPr/>
      <dgm:t>
        <a:bodyPr/>
        <a:lstStyle/>
        <a:p>
          <a:pPr algn="ctr"/>
          <a:r>
            <a:rPr lang="bg-BG" b="1" dirty="0"/>
            <a:t>МОЛЕКУЛНО</a:t>
          </a:r>
          <a:endParaRPr lang="en-US" b="1" dirty="0"/>
        </a:p>
      </dgm:t>
    </dgm:pt>
    <dgm:pt modelId="{92DFCBC7-BC14-4697-8ECD-BF0D5B1EDA3B}" type="parTrans" cxnId="{7D461F02-AB37-447A-AC6B-D31C4D2EC6A9}">
      <dgm:prSet/>
      <dgm:spPr/>
      <dgm:t>
        <a:bodyPr/>
        <a:lstStyle/>
        <a:p>
          <a:endParaRPr lang="en-US"/>
        </a:p>
      </dgm:t>
    </dgm:pt>
    <dgm:pt modelId="{87E3C0DB-7BEE-424E-8E11-B838D238D595}" type="sibTrans" cxnId="{7D461F02-AB37-447A-AC6B-D31C4D2EC6A9}">
      <dgm:prSet/>
      <dgm:spPr/>
      <dgm:t>
        <a:bodyPr/>
        <a:lstStyle/>
        <a:p>
          <a:endParaRPr lang="en-US"/>
        </a:p>
      </dgm:t>
    </dgm:pt>
    <dgm:pt modelId="{C111C18A-FD96-4E63-821A-54D70D8DC65F}">
      <dgm:prSet phldrT="[Text]"/>
      <dgm:spPr/>
      <dgm:t>
        <a:bodyPr/>
        <a:lstStyle/>
        <a:p>
          <a:r>
            <a:rPr lang="bg-BG" dirty="0"/>
            <a:t>ПРОКАРИОТНА</a:t>
          </a:r>
          <a:r>
            <a:rPr lang="bg-BG" baseline="0" dirty="0"/>
            <a:t> КЛЕТКА</a:t>
          </a:r>
          <a:endParaRPr lang="en-US" dirty="0"/>
        </a:p>
      </dgm:t>
    </dgm:pt>
    <dgm:pt modelId="{83BE74EF-FAB4-45A2-BBED-7CD5259AB210}" type="parTrans" cxnId="{FFD8B471-C98F-4DB5-8DE3-2AB7E896ADD5}">
      <dgm:prSet/>
      <dgm:spPr/>
      <dgm:t>
        <a:bodyPr/>
        <a:lstStyle/>
        <a:p>
          <a:endParaRPr lang="en-US"/>
        </a:p>
      </dgm:t>
    </dgm:pt>
    <dgm:pt modelId="{B4F34DE2-2DAE-4F88-8C78-BD8892EBF4FF}" type="sibTrans" cxnId="{FFD8B471-C98F-4DB5-8DE3-2AB7E896ADD5}">
      <dgm:prSet/>
      <dgm:spPr/>
      <dgm:t>
        <a:bodyPr/>
        <a:lstStyle/>
        <a:p>
          <a:endParaRPr lang="en-US"/>
        </a:p>
      </dgm:t>
    </dgm:pt>
    <dgm:pt modelId="{3C67E77D-62FA-499D-B5E6-E79A091C5267}">
      <dgm:prSet phldrT="[Text]"/>
      <dgm:spPr/>
      <dgm:t>
        <a:bodyPr/>
        <a:lstStyle/>
        <a:p>
          <a:pPr algn="ctr"/>
          <a:r>
            <a:rPr lang="bg-BG" b="1" dirty="0"/>
            <a:t>СУБМОЛЕКУЛНО - ГЕН</a:t>
          </a:r>
          <a:endParaRPr lang="en-US" b="1" dirty="0"/>
        </a:p>
      </dgm:t>
    </dgm:pt>
    <dgm:pt modelId="{5337D229-E330-4525-B0FA-14EC5A80604A}" type="parTrans" cxnId="{32AA6160-4426-4C4D-93AE-E2F474E37AD9}">
      <dgm:prSet/>
      <dgm:spPr/>
      <dgm:t>
        <a:bodyPr/>
        <a:lstStyle/>
        <a:p>
          <a:endParaRPr lang="en-US"/>
        </a:p>
      </dgm:t>
    </dgm:pt>
    <dgm:pt modelId="{C056AC5D-B04E-4376-A1CB-3EAB7BE5AF5B}" type="sibTrans" cxnId="{32AA6160-4426-4C4D-93AE-E2F474E37AD9}">
      <dgm:prSet/>
      <dgm:spPr/>
      <dgm:t>
        <a:bodyPr/>
        <a:lstStyle/>
        <a:p>
          <a:endParaRPr lang="en-US"/>
        </a:p>
      </dgm:t>
    </dgm:pt>
    <dgm:pt modelId="{D6510970-8F9C-4B45-A0F3-6ACB9AA76D40}">
      <dgm:prSet phldrT="[Text]"/>
      <dgm:spPr/>
      <dgm:t>
        <a:bodyPr/>
        <a:lstStyle/>
        <a:p>
          <a:endParaRPr lang="en-US" dirty="0"/>
        </a:p>
      </dgm:t>
    </dgm:pt>
    <dgm:pt modelId="{7A9FC291-2B6A-4475-8B09-917F9F09E3AB}" type="parTrans" cxnId="{C6E7222A-5F84-456A-9806-D51868FAF8A9}">
      <dgm:prSet/>
      <dgm:spPr/>
      <dgm:t>
        <a:bodyPr/>
        <a:lstStyle/>
        <a:p>
          <a:endParaRPr lang="en-US"/>
        </a:p>
      </dgm:t>
    </dgm:pt>
    <dgm:pt modelId="{4B87F32C-3630-48F2-9114-4262C0BEEA9E}" type="sibTrans" cxnId="{C6E7222A-5F84-456A-9806-D51868FAF8A9}">
      <dgm:prSet/>
      <dgm:spPr/>
      <dgm:t>
        <a:bodyPr/>
        <a:lstStyle/>
        <a:p>
          <a:endParaRPr lang="en-US"/>
        </a:p>
      </dgm:t>
    </dgm:pt>
    <dgm:pt modelId="{CC6B7442-0B72-4EF2-9F13-1325B51AFF9F}">
      <dgm:prSet phldrT="[Text]"/>
      <dgm:spPr/>
      <dgm:t>
        <a:bodyPr/>
        <a:lstStyle/>
        <a:p>
          <a:pPr algn="ctr"/>
          <a:r>
            <a:rPr lang="bg-BG" b="1" dirty="0"/>
            <a:t>НАДМОЛЕКУЛНО</a:t>
          </a:r>
          <a:endParaRPr lang="en-US" b="1" dirty="0"/>
        </a:p>
      </dgm:t>
    </dgm:pt>
    <dgm:pt modelId="{E3D139E0-5DC2-4F8E-9F8F-B3F0EBCD4689}" type="parTrans" cxnId="{102D6D4D-90C9-40F4-A001-35DCC329B127}">
      <dgm:prSet/>
      <dgm:spPr/>
      <dgm:t>
        <a:bodyPr/>
        <a:lstStyle/>
        <a:p>
          <a:endParaRPr lang="en-US"/>
        </a:p>
      </dgm:t>
    </dgm:pt>
    <dgm:pt modelId="{FF80E1BA-0D6F-4EE8-9640-892A5897DBCD}" type="sibTrans" cxnId="{102D6D4D-90C9-40F4-A001-35DCC329B127}">
      <dgm:prSet/>
      <dgm:spPr/>
      <dgm:t>
        <a:bodyPr/>
        <a:lstStyle/>
        <a:p>
          <a:endParaRPr lang="en-US"/>
        </a:p>
      </dgm:t>
    </dgm:pt>
    <dgm:pt modelId="{FE0A3CAE-D039-42F2-AF12-1E6F6793A633}">
      <dgm:prSet phldrT="[Text]"/>
      <dgm:spPr/>
      <dgm:t>
        <a:bodyPr/>
        <a:lstStyle/>
        <a:p>
          <a:r>
            <a:rPr lang="bg-BG" dirty="0"/>
            <a:t>НУКЛЕОИД</a:t>
          </a:r>
          <a:r>
            <a:rPr lang="en-US" dirty="0"/>
            <a:t> - ???</a:t>
          </a:r>
        </a:p>
      </dgm:t>
    </dgm:pt>
    <dgm:pt modelId="{7E2ED2D1-AFF4-4DED-BB53-30A310825CE2}" type="parTrans" cxnId="{A6FB3C49-AB75-4315-BB6B-886AA454F16F}">
      <dgm:prSet/>
      <dgm:spPr/>
      <dgm:t>
        <a:bodyPr/>
        <a:lstStyle/>
        <a:p>
          <a:endParaRPr lang="en-US"/>
        </a:p>
      </dgm:t>
    </dgm:pt>
    <dgm:pt modelId="{417BDEF2-191B-4000-BDE8-D3D22A51FCF3}" type="sibTrans" cxnId="{A6FB3C49-AB75-4315-BB6B-886AA454F16F}">
      <dgm:prSet/>
      <dgm:spPr/>
      <dgm:t>
        <a:bodyPr/>
        <a:lstStyle/>
        <a:p>
          <a:endParaRPr lang="en-US"/>
        </a:p>
      </dgm:t>
    </dgm:pt>
    <dgm:pt modelId="{C5939C7F-D706-456C-B407-35FF30A482D7}">
      <dgm:prSet phldrT="[Text]"/>
      <dgm:spPr/>
      <dgm:t>
        <a:bodyPr/>
        <a:lstStyle/>
        <a:p>
          <a:r>
            <a:rPr lang="bg-BG" dirty="0"/>
            <a:t>ЕУКАРИОТНА КЛЕТКА</a:t>
          </a:r>
          <a:endParaRPr lang="en-US" dirty="0"/>
        </a:p>
      </dgm:t>
    </dgm:pt>
    <dgm:pt modelId="{71E1F008-165D-4968-AD17-69C101F1EB8A}" type="parTrans" cxnId="{FACD0B42-145B-46EA-BBE4-A7E56B3C2C31}">
      <dgm:prSet/>
      <dgm:spPr/>
      <dgm:t>
        <a:bodyPr/>
        <a:lstStyle/>
        <a:p>
          <a:endParaRPr lang="en-US"/>
        </a:p>
      </dgm:t>
    </dgm:pt>
    <dgm:pt modelId="{BECD456F-2CFB-4C79-AD3C-BC9890A1E22C}" type="sibTrans" cxnId="{FACD0B42-145B-46EA-BBE4-A7E56B3C2C31}">
      <dgm:prSet/>
      <dgm:spPr/>
      <dgm:t>
        <a:bodyPr/>
        <a:lstStyle/>
        <a:p>
          <a:endParaRPr lang="en-US"/>
        </a:p>
      </dgm:t>
    </dgm:pt>
    <dgm:pt modelId="{6C683A06-D0C3-4D32-A27A-6DC5D13AE8F5}">
      <dgm:prSet phldrT="[Text]"/>
      <dgm:spPr/>
      <dgm:t>
        <a:bodyPr/>
        <a:lstStyle/>
        <a:p>
          <a:r>
            <a:rPr lang="bg-BG" dirty="0"/>
            <a:t>ХРОМАТИН</a:t>
          </a:r>
          <a:endParaRPr lang="en-US" dirty="0"/>
        </a:p>
      </dgm:t>
    </dgm:pt>
    <dgm:pt modelId="{895079B4-AD7A-49C4-A918-0E471CE3736B}" type="parTrans" cxnId="{846D5BA1-66E9-4D21-98B5-93E4F46A47C5}">
      <dgm:prSet/>
      <dgm:spPr/>
      <dgm:t>
        <a:bodyPr/>
        <a:lstStyle/>
        <a:p>
          <a:endParaRPr lang="en-US"/>
        </a:p>
      </dgm:t>
    </dgm:pt>
    <dgm:pt modelId="{7BED8A58-F8EB-41B0-9DF6-45D58CF0528F}" type="sibTrans" cxnId="{846D5BA1-66E9-4D21-98B5-93E4F46A47C5}">
      <dgm:prSet/>
      <dgm:spPr/>
      <dgm:t>
        <a:bodyPr/>
        <a:lstStyle/>
        <a:p>
          <a:endParaRPr lang="en-US"/>
        </a:p>
      </dgm:t>
    </dgm:pt>
    <dgm:pt modelId="{B4C1184D-5A6F-44C9-8171-2B5B23169402}">
      <dgm:prSet phldrT="[Text]"/>
      <dgm:spPr/>
      <dgm:t>
        <a:bodyPr/>
        <a:lstStyle/>
        <a:p>
          <a:pPr algn="ctr"/>
          <a:r>
            <a:rPr lang="bg-BG" b="1" dirty="0"/>
            <a:t>КЛЕТЪЧНО</a:t>
          </a:r>
          <a:endParaRPr lang="en-US" b="1" dirty="0"/>
        </a:p>
      </dgm:t>
    </dgm:pt>
    <dgm:pt modelId="{982318F4-85B8-4F7A-B4EF-5C2B0079C3A3}" type="parTrans" cxnId="{DB65C28C-DBFD-47FB-843A-FB95C668785B}">
      <dgm:prSet/>
      <dgm:spPr/>
      <dgm:t>
        <a:bodyPr/>
        <a:lstStyle/>
        <a:p>
          <a:endParaRPr lang="en-US"/>
        </a:p>
      </dgm:t>
    </dgm:pt>
    <dgm:pt modelId="{CBAFF09E-DDFF-41AF-998D-BDB366E1CE51}" type="sibTrans" cxnId="{DB65C28C-DBFD-47FB-843A-FB95C668785B}">
      <dgm:prSet/>
      <dgm:spPr/>
      <dgm:t>
        <a:bodyPr/>
        <a:lstStyle/>
        <a:p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A9DD881E-A532-414B-870C-8ADE2076F78C}" type="pres">
      <dgm:prSet presAssocID="{477D14C5-CED9-4CFC-B338-DFB0C8090B9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D5F6E02-AD43-4E7A-935B-DDF5D6C74800}" type="pres">
      <dgm:prSet presAssocID="{477D14C5-CED9-4CFC-B338-DFB0C8090B9F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81203336-F3DE-4B3A-BCF4-0F68C23AC2BB}" type="pres">
      <dgm:prSet presAssocID="{3C67E77D-62FA-499D-B5E6-E79A091C526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782956A5-ADC8-4959-B856-589B9D9B9635}" type="pres">
      <dgm:prSet presAssocID="{3C67E77D-62FA-499D-B5E6-E79A091C5267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D64CB5D5-837D-47FC-9E42-A26D800BC695}" type="pres">
      <dgm:prSet presAssocID="{CC6B7442-0B72-4EF2-9F13-1325B51AFF9F}" presName="parentText" presStyleLbl="node1" presStyleIdx="2" presStyleCnt="4" custLinFactNeighborX="0" custLinFactNeighborY="-5300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08B7B17B-8600-44B0-B235-389E5D71D804}" type="pres">
      <dgm:prSet presAssocID="{CC6B7442-0B72-4EF2-9F13-1325B51AFF9F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D03C9B32-3113-4F79-ACFF-45508118939C}" type="pres">
      <dgm:prSet presAssocID="{B4C1184D-5A6F-44C9-8171-2B5B23169402}" presName="parentText" presStyleLbl="node1" presStyleIdx="3" presStyleCnt="4" custScaleY="107650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FACD0B42-145B-46EA-BBE4-A7E56B3C2C31}" srcId="{477D14C5-CED9-4CFC-B338-DFB0C8090B9F}" destId="{C5939C7F-D706-456C-B407-35FF30A482D7}" srcOrd="1" destOrd="0" parTransId="{71E1F008-165D-4968-AD17-69C101F1EB8A}" sibTransId="{BECD456F-2CFB-4C79-AD3C-BC9890A1E22C}"/>
    <dgm:cxn modelId="{87AD0085-41E8-4E29-BBED-9D1036577237}" type="presOf" srcId="{C111C18A-FD96-4E63-821A-54D70D8DC65F}" destId="{CD5F6E02-AD43-4E7A-935B-DDF5D6C74800}" srcOrd="0" destOrd="0" presId="urn:microsoft.com/office/officeart/2005/8/layout/vList2"/>
    <dgm:cxn modelId="{F9A7E1A1-9200-4E03-978D-5057AFA8A534}" type="presOf" srcId="{B4C1184D-5A6F-44C9-8171-2B5B23169402}" destId="{D03C9B32-3113-4F79-ACFF-45508118939C}" srcOrd="0" destOrd="0" presId="urn:microsoft.com/office/officeart/2005/8/layout/vList2"/>
    <dgm:cxn modelId="{C41FCDBA-EA76-4DA8-911F-BD68676D0D6E}" type="presOf" srcId="{6C683A06-D0C3-4D32-A27A-6DC5D13AE8F5}" destId="{08B7B17B-8600-44B0-B235-389E5D71D804}" srcOrd="0" destOrd="1" presId="urn:microsoft.com/office/officeart/2005/8/layout/vList2"/>
    <dgm:cxn modelId="{FFD8B471-C98F-4DB5-8DE3-2AB7E896ADD5}" srcId="{477D14C5-CED9-4CFC-B338-DFB0C8090B9F}" destId="{C111C18A-FD96-4E63-821A-54D70D8DC65F}" srcOrd="0" destOrd="0" parTransId="{83BE74EF-FAB4-45A2-BBED-7CD5259AB210}" sibTransId="{B4F34DE2-2DAE-4F88-8C78-BD8892EBF4FF}"/>
    <dgm:cxn modelId="{7D461F02-AB37-447A-AC6B-D31C4D2EC6A9}" srcId="{90119837-5B71-4D44-BB01-DB0B084933C8}" destId="{477D14C5-CED9-4CFC-B338-DFB0C8090B9F}" srcOrd="0" destOrd="0" parTransId="{92DFCBC7-BC14-4697-8ECD-BF0D5B1EDA3B}" sibTransId="{87E3C0DB-7BEE-424E-8E11-B838D238D595}"/>
    <dgm:cxn modelId="{32AA6160-4426-4C4D-93AE-E2F474E37AD9}" srcId="{90119837-5B71-4D44-BB01-DB0B084933C8}" destId="{3C67E77D-62FA-499D-B5E6-E79A091C5267}" srcOrd="1" destOrd="0" parTransId="{5337D229-E330-4525-B0FA-14EC5A80604A}" sibTransId="{C056AC5D-B04E-4376-A1CB-3EAB7BE5AF5B}"/>
    <dgm:cxn modelId="{60441FAB-30E5-4A38-9A28-B3B6437E2343}" type="presOf" srcId="{C5939C7F-D706-456C-B407-35FF30A482D7}" destId="{CD5F6E02-AD43-4E7A-935B-DDF5D6C74800}" srcOrd="0" destOrd="1" presId="urn:microsoft.com/office/officeart/2005/8/layout/vList2"/>
    <dgm:cxn modelId="{AB09493F-37CB-481D-BE1C-7A521AC3963B}" type="presOf" srcId="{477D14C5-CED9-4CFC-B338-DFB0C8090B9F}" destId="{A9DD881E-A532-414B-870C-8ADE2076F78C}" srcOrd="0" destOrd="0" presId="urn:microsoft.com/office/officeart/2005/8/layout/vList2"/>
    <dgm:cxn modelId="{A6FB3C49-AB75-4315-BB6B-886AA454F16F}" srcId="{CC6B7442-0B72-4EF2-9F13-1325B51AFF9F}" destId="{FE0A3CAE-D039-42F2-AF12-1E6F6793A633}" srcOrd="0" destOrd="0" parTransId="{7E2ED2D1-AFF4-4DED-BB53-30A310825CE2}" sibTransId="{417BDEF2-191B-4000-BDE8-D3D22A51FCF3}"/>
    <dgm:cxn modelId="{846D5BA1-66E9-4D21-98B5-93E4F46A47C5}" srcId="{CC6B7442-0B72-4EF2-9F13-1325B51AFF9F}" destId="{6C683A06-D0C3-4D32-A27A-6DC5D13AE8F5}" srcOrd="1" destOrd="0" parTransId="{895079B4-AD7A-49C4-A918-0E471CE3736B}" sibTransId="{7BED8A58-F8EB-41B0-9DF6-45D58CF0528F}"/>
    <dgm:cxn modelId="{C6E7222A-5F84-456A-9806-D51868FAF8A9}" srcId="{3C67E77D-62FA-499D-B5E6-E79A091C5267}" destId="{D6510970-8F9C-4B45-A0F3-6ACB9AA76D40}" srcOrd="0" destOrd="0" parTransId="{7A9FC291-2B6A-4475-8B09-917F9F09E3AB}" sibTransId="{4B87F32C-3630-48F2-9114-4262C0BEEA9E}"/>
    <dgm:cxn modelId="{DC6E05B4-83E9-4C3F-9822-9E1D41C41D9E}" type="presOf" srcId="{CC6B7442-0B72-4EF2-9F13-1325B51AFF9F}" destId="{D64CB5D5-837D-47FC-9E42-A26D800BC695}" srcOrd="0" destOrd="0" presId="urn:microsoft.com/office/officeart/2005/8/layout/vList2"/>
    <dgm:cxn modelId="{102D6D4D-90C9-40F4-A001-35DCC329B127}" srcId="{90119837-5B71-4D44-BB01-DB0B084933C8}" destId="{CC6B7442-0B72-4EF2-9F13-1325B51AFF9F}" srcOrd="2" destOrd="0" parTransId="{E3D139E0-5DC2-4F8E-9F8F-B3F0EBCD4689}" sibTransId="{FF80E1BA-0D6F-4EE8-9640-892A5897DBCD}"/>
    <dgm:cxn modelId="{E2EE33AC-3CDB-41AB-99D0-EE89822B0377}" type="presOf" srcId="{90119837-5B71-4D44-BB01-DB0B084933C8}" destId="{ED5DCCC5-BCA8-4491-AA37-BAF153ECA184}" srcOrd="0" destOrd="0" presId="urn:microsoft.com/office/officeart/2005/8/layout/vList2"/>
    <dgm:cxn modelId="{DB65C28C-DBFD-47FB-843A-FB95C668785B}" srcId="{90119837-5B71-4D44-BB01-DB0B084933C8}" destId="{B4C1184D-5A6F-44C9-8171-2B5B23169402}" srcOrd="3" destOrd="0" parTransId="{982318F4-85B8-4F7A-B4EF-5C2B0079C3A3}" sibTransId="{CBAFF09E-DDFF-41AF-998D-BDB366E1CE51}"/>
    <dgm:cxn modelId="{44946EF3-425E-42C8-A6FB-ABA83804B586}" type="presOf" srcId="{D6510970-8F9C-4B45-A0F3-6ACB9AA76D40}" destId="{782956A5-ADC8-4959-B856-589B9D9B9635}" srcOrd="0" destOrd="0" presId="urn:microsoft.com/office/officeart/2005/8/layout/vList2"/>
    <dgm:cxn modelId="{F3770B74-60B7-438A-9C14-87FF95D04624}" type="presOf" srcId="{FE0A3CAE-D039-42F2-AF12-1E6F6793A633}" destId="{08B7B17B-8600-44B0-B235-389E5D71D804}" srcOrd="0" destOrd="0" presId="urn:microsoft.com/office/officeart/2005/8/layout/vList2"/>
    <dgm:cxn modelId="{80D369CF-62F1-4541-AEE2-AB29E5A204FB}" type="presOf" srcId="{3C67E77D-62FA-499D-B5E6-E79A091C5267}" destId="{81203336-F3DE-4B3A-BCF4-0F68C23AC2BB}" srcOrd="0" destOrd="0" presId="urn:microsoft.com/office/officeart/2005/8/layout/vList2"/>
    <dgm:cxn modelId="{8ED8745E-70AE-4940-BBB9-FB6376BDA0D9}" type="presParOf" srcId="{ED5DCCC5-BCA8-4491-AA37-BAF153ECA184}" destId="{A9DD881E-A532-414B-870C-8ADE2076F78C}" srcOrd="0" destOrd="0" presId="urn:microsoft.com/office/officeart/2005/8/layout/vList2"/>
    <dgm:cxn modelId="{31CF7A1A-6E4D-4D10-861C-4FF0D37EB7F8}" type="presParOf" srcId="{ED5DCCC5-BCA8-4491-AA37-BAF153ECA184}" destId="{CD5F6E02-AD43-4E7A-935B-DDF5D6C74800}" srcOrd="1" destOrd="0" presId="urn:microsoft.com/office/officeart/2005/8/layout/vList2"/>
    <dgm:cxn modelId="{9126909B-F016-45D1-8092-6C3135AB4C8A}" type="presParOf" srcId="{ED5DCCC5-BCA8-4491-AA37-BAF153ECA184}" destId="{81203336-F3DE-4B3A-BCF4-0F68C23AC2BB}" srcOrd="2" destOrd="0" presId="urn:microsoft.com/office/officeart/2005/8/layout/vList2"/>
    <dgm:cxn modelId="{730D2F2D-B4CA-4D4B-834E-CF6050C80AD0}" type="presParOf" srcId="{ED5DCCC5-BCA8-4491-AA37-BAF153ECA184}" destId="{782956A5-ADC8-4959-B856-589B9D9B9635}" srcOrd="3" destOrd="0" presId="urn:microsoft.com/office/officeart/2005/8/layout/vList2"/>
    <dgm:cxn modelId="{4902803D-CBF9-4D0B-9ABD-A3F2B1110870}" type="presParOf" srcId="{ED5DCCC5-BCA8-4491-AA37-BAF153ECA184}" destId="{D64CB5D5-837D-47FC-9E42-A26D800BC695}" srcOrd="4" destOrd="0" presId="urn:microsoft.com/office/officeart/2005/8/layout/vList2"/>
    <dgm:cxn modelId="{23FA2328-0584-487D-931D-ED8370AFC6E0}" type="presParOf" srcId="{ED5DCCC5-BCA8-4491-AA37-BAF153ECA184}" destId="{08B7B17B-8600-44B0-B235-389E5D71D804}" srcOrd="5" destOrd="0" presId="urn:microsoft.com/office/officeart/2005/8/layout/vList2"/>
    <dgm:cxn modelId="{158249B1-4143-48AC-849E-90A2CCD0493C}" type="presParOf" srcId="{ED5DCCC5-BCA8-4491-AA37-BAF153ECA184}" destId="{D03C9B32-3113-4F79-ACFF-45508118939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2/27/2024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2/27/2024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6;g1158f2d768a_0_300:notes">
            <a:extLst>
              <a:ext uri="{FF2B5EF4-FFF2-40B4-BE49-F238E27FC236}">
                <a16:creationId xmlns:a16="http://schemas.microsoft.com/office/drawing/2014/main" xmlns="" id="{4771547A-771B-5E23-53D9-F29335F983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Google Shape;307;g1158f2d768a_0_300:notes">
            <a:extLst>
              <a:ext uri="{FF2B5EF4-FFF2-40B4-BE49-F238E27FC236}">
                <a16:creationId xmlns:a16="http://schemas.microsoft.com/office/drawing/2014/main" xmlns="" id="{1F82E06D-FAE2-C5D0-378F-D5C5329B7F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3;g115bc32deb7_0_201:notes">
            <a:extLst>
              <a:ext uri="{FF2B5EF4-FFF2-40B4-BE49-F238E27FC236}">
                <a16:creationId xmlns:a16="http://schemas.microsoft.com/office/drawing/2014/main" xmlns="" id="{B35A8C43-B075-7DE8-5B1D-7F3A6A5BD3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Google Shape;324;g115bc32deb7_0_201:notes">
            <a:extLst>
              <a:ext uri="{FF2B5EF4-FFF2-40B4-BE49-F238E27FC236}">
                <a16:creationId xmlns:a16="http://schemas.microsoft.com/office/drawing/2014/main" xmlns="" id="{72B499A7-C681-C8F6-991E-A88762EF162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6;g1158f2d768a_0_300:notes">
            <a:extLst>
              <a:ext uri="{FF2B5EF4-FFF2-40B4-BE49-F238E27FC236}">
                <a16:creationId xmlns:a16="http://schemas.microsoft.com/office/drawing/2014/main" xmlns="" id="{CE9C4D5D-C05F-0BBB-D44F-DC2D97F53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Google Shape;307;g1158f2d768a_0_300:notes">
            <a:extLst>
              <a:ext uri="{FF2B5EF4-FFF2-40B4-BE49-F238E27FC236}">
                <a16:creationId xmlns:a16="http://schemas.microsoft.com/office/drawing/2014/main" xmlns="" id="{1FEA2421-ECA7-CD20-ECCD-C3C9D04E87F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B32C14BA-A158-7C71-0876-457B826E8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A42F33E-8A3F-30DC-F1B0-6782517E428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0;g1158f2d768a_0_5:notes">
            <a:extLst>
              <a:ext uri="{FF2B5EF4-FFF2-40B4-BE49-F238E27FC236}">
                <a16:creationId xmlns:a16="http://schemas.microsoft.com/office/drawing/2014/main" xmlns="" id="{FA22D9DF-0333-3021-E1C8-3BD0B66CD9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Google Shape;241;g1158f2d768a_0_5:notes">
            <a:extLst>
              <a:ext uri="{FF2B5EF4-FFF2-40B4-BE49-F238E27FC236}">
                <a16:creationId xmlns:a16="http://schemas.microsoft.com/office/drawing/2014/main" xmlns="" id="{980A2F97-0F87-634B-51AD-6C9A3334B2B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2;g1158f2d768a_0_376:notes">
            <a:extLst>
              <a:ext uri="{FF2B5EF4-FFF2-40B4-BE49-F238E27FC236}">
                <a16:creationId xmlns:a16="http://schemas.microsoft.com/office/drawing/2014/main" xmlns="" id="{87C3780B-A76C-962D-2041-B007FA8112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Google Shape;253;g1158f2d768a_0_376:notes">
            <a:extLst>
              <a:ext uri="{FF2B5EF4-FFF2-40B4-BE49-F238E27FC236}">
                <a16:creationId xmlns:a16="http://schemas.microsoft.com/office/drawing/2014/main" xmlns="" id="{F7C0A5C5-B0C3-B03A-51DF-5C0AD9F2458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2/27/2024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2/27/2024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6;p15">
            <a:extLst>
              <a:ext uri="{FF2B5EF4-FFF2-40B4-BE49-F238E27FC236}">
                <a16:creationId xmlns:a16="http://schemas.microsoft.com/office/drawing/2014/main" xmlns="" id="{D894D2A2-D381-13F2-0585-D4D9B11F5B2B}"/>
              </a:ext>
            </a:extLst>
          </p:cNvPr>
          <p:cNvGrpSpPr/>
          <p:nvPr/>
        </p:nvGrpSpPr>
        <p:grpSpPr>
          <a:xfrm>
            <a:off x="1" y="-10840"/>
            <a:ext cx="12188800" cy="6857999"/>
            <a:chOff x="0" y="-8130"/>
            <a:chExt cx="9143981" cy="5143499"/>
          </a:xfrm>
        </p:grpSpPr>
        <p:pic>
          <p:nvPicPr>
            <p:cNvPr id="3" name="Google Shape;87;p15">
              <a:extLst>
                <a:ext uri="{FF2B5EF4-FFF2-40B4-BE49-F238E27FC236}">
                  <a16:creationId xmlns:a16="http://schemas.microsoft.com/office/drawing/2014/main" xmlns="" id="{30FDF4FD-1F31-EC2D-7D70-E63D1C745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rcRect l="15074"/>
            <a:stretch>
              <a:fillRect/>
            </a:stretch>
          </p:blipFill>
          <p:spPr>
            <a:xfrm rot="10799991">
              <a:off x="1378430" y="-8130"/>
              <a:ext cx="7765551" cy="51434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Google Shape;88;p15">
              <a:extLst>
                <a:ext uri="{FF2B5EF4-FFF2-40B4-BE49-F238E27FC236}">
                  <a16:creationId xmlns:a16="http://schemas.microsoft.com/office/drawing/2014/main" xmlns="" id="{18BB878F-DB1B-E543-D840-98E56B246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rcRect l="35831" r="48145"/>
            <a:stretch>
              <a:fillRect/>
            </a:stretch>
          </p:blipFill>
          <p:spPr>
            <a:xfrm rot="10799991" flipH="1">
              <a:off x="0" y="-8130"/>
              <a:ext cx="1465124" cy="514349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5" name="Google Shape;89;p15">
            <a:extLst>
              <a:ext uri="{FF2B5EF4-FFF2-40B4-BE49-F238E27FC236}">
                <a16:creationId xmlns:a16="http://schemas.microsoft.com/office/drawing/2014/main" xmlns="" id="{60C10C3A-1C08-3C23-E34B-17D65146F3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9747" y="719328"/>
            <a:ext cx="10269328" cy="6096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1750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2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1;p16">
            <a:extLst>
              <a:ext uri="{FF2B5EF4-FFF2-40B4-BE49-F238E27FC236}">
                <a16:creationId xmlns:a16="http://schemas.microsoft.com/office/drawing/2014/main" xmlns="" id="{E2C2DE80-FAEF-0F48-8AE9-98FA9F70E2B1}"/>
              </a:ext>
            </a:extLst>
          </p:cNvPr>
          <p:cNvGrpSpPr/>
          <p:nvPr/>
        </p:nvGrpSpPr>
        <p:grpSpPr>
          <a:xfrm>
            <a:off x="1" y="-10838"/>
            <a:ext cx="12188824" cy="6857999"/>
            <a:chOff x="0" y="-8129"/>
            <a:chExt cx="9143999" cy="5143499"/>
          </a:xfrm>
        </p:grpSpPr>
        <p:pic>
          <p:nvPicPr>
            <p:cNvPr id="3" name="Google Shape;92;p16">
              <a:extLst>
                <a:ext uri="{FF2B5EF4-FFF2-40B4-BE49-F238E27FC236}">
                  <a16:creationId xmlns:a16="http://schemas.microsoft.com/office/drawing/2014/main" xmlns="" id="{A4546F90-27BE-9E99-8ADC-CB9889D9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rcRect l="15074"/>
            <a:stretch>
              <a:fillRect/>
            </a:stretch>
          </p:blipFill>
          <p:spPr>
            <a:xfrm>
              <a:off x="0" y="-8129"/>
              <a:ext cx="7765551" cy="51434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Google Shape;93;p16">
              <a:extLst>
                <a:ext uri="{FF2B5EF4-FFF2-40B4-BE49-F238E27FC236}">
                  <a16:creationId xmlns:a16="http://schemas.microsoft.com/office/drawing/2014/main" xmlns="" id="{9DBE9679-4576-D7DD-28C9-A92563C5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rcRect l="35831" r="48145"/>
            <a:stretch>
              <a:fillRect/>
            </a:stretch>
          </p:blipFill>
          <p:spPr>
            <a:xfrm flipH="1">
              <a:off x="7678875" y="-8129"/>
              <a:ext cx="1465124" cy="514349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5" name="Google Shape;94;p16">
            <a:extLst>
              <a:ext uri="{FF2B5EF4-FFF2-40B4-BE49-F238E27FC236}">
                <a16:creationId xmlns:a16="http://schemas.microsoft.com/office/drawing/2014/main" xmlns="" id="{7E1840CA-E421-B7AF-B6B8-9CA0A07F2E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9747" y="719328"/>
            <a:ext cx="10269328" cy="6096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105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0">
            <a:extLst>
              <a:ext uri="{FF2B5EF4-FFF2-40B4-BE49-F238E27FC236}">
                <a16:creationId xmlns:a16="http://schemas.microsoft.com/office/drawing/2014/main" xmlns="" id="{7BD99F3A-5EC3-84F2-24CB-B6D6A6BF78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2297" y="738871"/>
            <a:ext cx="6670662" cy="1416003"/>
          </a:xfrm>
        </p:spPr>
        <p:txBody>
          <a:bodyPr anchorCtr="0"/>
          <a:lstStyle>
            <a:lvl1pPr algn="l">
              <a:defRPr>
                <a:solidFill>
                  <a:srgbClr val="142338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5355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2/27/2024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2/27/2024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2/27/2024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2/27/2024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2/27/2024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2/27/2024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2/27/2024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2/27/2024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webm"/><Relationship Id="rId1" Type="http://schemas.microsoft.com/office/2007/relationships/media" Target="../media/media5.webm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916" y="836712"/>
            <a:ext cx="9144000" cy="2880320"/>
          </a:xfrm>
          <a:solidFill>
            <a:schemeClr val="bg2">
              <a:lumMod val="5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bg-BG" sz="4400" dirty="0"/>
              <a:t/>
            </a:r>
            <a:br>
              <a:rPr lang="bg-BG" sz="4400" dirty="0"/>
            </a:br>
            <a:r>
              <a:rPr lang="bg-BG" sz="4400" dirty="0"/>
              <a:t/>
            </a:r>
            <a:br>
              <a:rPr lang="bg-BG" sz="4400" dirty="0"/>
            </a:br>
            <a:r>
              <a:rPr lang="bg-BG" sz="4400" dirty="0"/>
              <a:t>НОСИТЕЛИ НА ГЕНЕТИЧНАТА ПРОГРАМА В ЖИЗНЕНИЯ ЦИКЪЛ НА КЛЕТКАТА</a:t>
            </a:r>
            <a:br>
              <a:rPr lang="bg-BG" sz="4400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176" y="4941168"/>
            <a:ext cx="9143999" cy="1512168"/>
          </a:xfrm>
          <a:solidFill>
            <a:schemeClr val="bg2">
              <a:lumMod val="75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85000" lnSpcReduction="20000"/>
          </a:bodyPr>
          <a:lstStyle/>
          <a:p>
            <a:pPr algn="ctr"/>
            <a:r>
              <a:rPr lang="bg-BG" sz="2900" dirty="0"/>
              <a:t>ДОНКА НИКОЛОВА</a:t>
            </a:r>
          </a:p>
          <a:p>
            <a:pPr algn="ctr"/>
            <a:endParaRPr lang="bg-BG" sz="2900" dirty="0"/>
          </a:p>
          <a:p>
            <a:pPr algn="ctr"/>
            <a:r>
              <a:rPr lang="bg-BG" sz="2900" cap="all" dirty="0"/>
              <a:t>Старши учител по биология и здравно образование</a:t>
            </a:r>
          </a:p>
          <a:p>
            <a:pPr algn="ctr"/>
            <a:endParaRPr lang="bg-BG" sz="2900" cap="all" dirty="0"/>
          </a:p>
          <a:p>
            <a:pPr algn="ctr"/>
            <a:r>
              <a:rPr lang="bg-BG" sz="2900" dirty="0"/>
              <a:t>9. ФРЕНСКА ЕЗИКОВА ГИМНАЗИЯ „АЛФОНС ДЬО ЛАМАРТИН</a:t>
            </a:r>
            <a:r>
              <a:rPr lang="bg-BG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6B0E3E-30ED-4800-A166-0BB0B54D5EE6}"/>
              </a:ext>
            </a:extLst>
          </p:cNvPr>
          <p:cNvSpPr txBox="1"/>
          <p:nvPr/>
        </p:nvSpPr>
        <p:spPr>
          <a:xfrm>
            <a:off x="5026122" y="544950"/>
            <a:ext cx="6829725" cy="64807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vert="horz" lIns="91416" tIns="45708" rIns="91416" bIns="45708" rtlCol="0" anchor="b">
            <a:normAutofit/>
          </a:bodyPr>
          <a:lstStyle/>
          <a:p>
            <a:pPr defTabSz="457063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500" b="1" i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Задача</a:t>
            </a:r>
            <a:r>
              <a:rPr lang="en-US" sz="1500" b="1" i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1799" b="1" i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Анализирайте</a:t>
            </a:r>
            <a:r>
              <a:rPr lang="en-US" sz="1799" b="1" i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799" b="1" i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информацията</a:t>
            </a:r>
            <a:r>
              <a:rPr lang="en-US" sz="1799" b="1" i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799" b="1" i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от</a:t>
            </a:r>
            <a:r>
              <a:rPr lang="en-US" sz="1799" b="1" i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799" b="1" i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фигура</a:t>
            </a:r>
            <a:r>
              <a:rPr lang="en-US" sz="1799" b="1" i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6 и </a:t>
            </a:r>
            <a:r>
              <a:rPr lang="en-US" sz="1799" b="1" i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текста</a:t>
            </a:r>
            <a:r>
              <a:rPr lang="en-US" sz="1799" b="1" i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1799" b="1" i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учебника</a:t>
            </a:r>
            <a:r>
              <a:rPr lang="en-US" sz="1799" b="1" i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799" b="1" i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1799" b="1" i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799" b="1" i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стр</a:t>
            </a:r>
            <a:r>
              <a:rPr lang="en-US" sz="1799" b="1" i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27 и стр.28.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5590F3-BD8D-4100-AD45-0CFEFF8C69F8}"/>
              </a:ext>
            </a:extLst>
          </p:cNvPr>
          <p:cNvSpPr/>
          <p:nvPr/>
        </p:nvSpPr>
        <p:spPr>
          <a:xfrm>
            <a:off x="591070" y="807532"/>
            <a:ext cx="3559126" cy="5645804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defTabSz="45706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en-US" sz="1999" i="1" dirty="0" err="1">
                <a:solidFill>
                  <a:srgbClr val="FFFFFF"/>
                </a:solidFill>
              </a:rPr>
              <a:t>Научете</a:t>
            </a:r>
            <a:r>
              <a:rPr lang="en-US" sz="1999" i="1" dirty="0">
                <a:solidFill>
                  <a:srgbClr val="FFFFFF"/>
                </a:solidFill>
              </a:rPr>
              <a:t> и </a:t>
            </a:r>
            <a:r>
              <a:rPr lang="en-US" sz="1999" i="1" dirty="0" err="1">
                <a:solidFill>
                  <a:srgbClr val="FFFFFF"/>
                </a:solidFill>
              </a:rPr>
              <a:t>напишете</a:t>
            </a:r>
            <a:r>
              <a:rPr lang="en-US" sz="1999" i="1" dirty="0">
                <a:solidFill>
                  <a:srgbClr val="FFFFFF"/>
                </a:solidFill>
              </a:rPr>
              <a:t> в </a:t>
            </a:r>
            <a:r>
              <a:rPr lang="en-US" sz="1999" i="1" dirty="0" err="1">
                <a:solidFill>
                  <a:srgbClr val="FFFFFF"/>
                </a:solidFill>
              </a:rPr>
              <a:t>тетрадките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  <a:r>
              <a:rPr lang="en-US" sz="1999" i="1" dirty="0" err="1">
                <a:solidFill>
                  <a:srgbClr val="FFFFFF"/>
                </a:solidFill>
              </a:rPr>
              <a:t>информацията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  <a:r>
              <a:rPr lang="en-US" sz="1999" i="1" dirty="0" err="1">
                <a:solidFill>
                  <a:srgbClr val="FFFFFF"/>
                </a:solidFill>
              </a:rPr>
              <a:t>за</a:t>
            </a:r>
            <a:r>
              <a:rPr lang="en-US" sz="1999" i="1" dirty="0">
                <a:solidFill>
                  <a:srgbClr val="FFFFFF"/>
                </a:solidFill>
              </a:rPr>
              <a:t> ДНК в </a:t>
            </a:r>
          </a:p>
          <a:p>
            <a:pPr defTabSz="45706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en-US" sz="1999" i="1" dirty="0" err="1">
                <a:solidFill>
                  <a:srgbClr val="FFFFFF"/>
                </a:solidFill>
              </a:rPr>
              <a:t>следния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  <a:r>
              <a:rPr lang="en-US" sz="1999" i="1" dirty="0" err="1">
                <a:solidFill>
                  <a:srgbClr val="FFFFFF"/>
                </a:solidFill>
              </a:rPr>
              <a:t>алгоритъм</a:t>
            </a:r>
            <a:r>
              <a:rPr lang="en-US" sz="1999" i="1" dirty="0">
                <a:solidFill>
                  <a:srgbClr val="FFFFFF"/>
                </a:solidFill>
              </a:rPr>
              <a:t>:</a:t>
            </a:r>
          </a:p>
          <a:p>
            <a:pPr defTabSz="45706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999" i="1" dirty="0">
                <a:solidFill>
                  <a:srgbClr val="FFFFFF"/>
                </a:solidFill>
              </a:rPr>
              <a:t>1.1. </a:t>
            </a:r>
            <a:r>
              <a:rPr lang="en-US" sz="1999" i="1" dirty="0" err="1">
                <a:solidFill>
                  <a:srgbClr val="FFFFFF"/>
                </a:solidFill>
              </a:rPr>
              <a:t>Мономери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</a:p>
          <a:p>
            <a:pPr defTabSz="45706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999" i="1" dirty="0">
                <a:solidFill>
                  <a:srgbClr val="FFFFFF"/>
                </a:solidFill>
              </a:rPr>
              <a:t>1.2. </a:t>
            </a:r>
            <a:r>
              <a:rPr lang="en-US" sz="1999" i="1" dirty="0" err="1">
                <a:solidFill>
                  <a:srgbClr val="FFFFFF"/>
                </a:solidFill>
              </a:rPr>
              <a:t>Осoбености</a:t>
            </a:r>
            <a:r>
              <a:rPr lang="en-US" sz="1999" i="1" dirty="0">
                <a:solidFill>
                  <a:srgbClr val="FFFFFF"/>
                </a:solidFill>
              </a:rPr>
              <a:t>  </a:t>
            </a:r>
            <a:r>
              <a:rPr lang="en-US" sz="1999" i="1" dirty="0" err="1">
                <a:solidFill>
                  <a:srgbClr val="FFFFFF"/>
                </a:solidFill>
              </a:rPr>
              <a:t>на</a:t>
            </a:r>
            <a:r>
              <a:rPr lang="en-US" sz="1999" i="1" dirty="0">
                <a:solidFill>
                  <a:srgbClr val="FFFFFF"/>
                </a:solidFill>
              </a:rPr>
              <a:t> ДНК </a:t>
            </a:r>
            <a:r>
              <a:rPr lang="en-US" sz="1999" i="1" dirty="0" err="1">
                <a:solidFill>
                  <a:srgbClr val="FFFFFF"/>
                </a:solidFill>
              </a:rPr>
              <a:t>молекулите</a:t>
            </a:r>
            <a:endParaRPr lang="en-US" sz="1999" i="1" dirty="0">
              <a:solidFill>
                <a:srgbClr val="FFFFFF"/>
              </a:solidFill>
            </a:endParaRPr>
          </a:p>
          <a:p>
            <a:pPr defTabSz="45706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999" i="1" dirty="0">
                <a:solidFill>
                  <a:srgbClr val="FFFFFF"/>
                </a:solidFill>
              </a:rPr>
              <a:t>А) </a:t>
            </a:r>
            <a:r>
              <a:rPr lang="en-US" sz="1999" i="1" dirty="0" err="1">
                <a:solidFill>
                  <a:srgbClr val="FFFFFF"/>
                </a:solidFill>
              </a:rPr>
              <a:t>двуверижна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  <a:r>
              <a:rPr lang="en-US" sz="1999" i="1" dirty="0" err="1">
                <a:solidFill>
                  <a:srgbClr val="FFFFFF"/>
                </a:solidFill>
              </a:rPr>
              <a:t>молекула</a:t>
            </a:r>
            <a:endParaRPr lang="en-US" sz="1999" i="1" dirty="0">
              <a:solidFill>
                <a:srgbClr val="FFFFFF"/>
              </a:solidFill>
            </a:endParaRPr>
          </a:p>
          <a:p>
            <a:pPr defTabSz="45706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999" i="1" dirty="0">
                <a:solidFill>
                  <a:srgbClr val="FFFFFF"/>
                </a:solidFill>
              </a:rPr>
              <a:t>Б) </a:t>
            </a:r>
            <a:r>
              <a:rPr lang="en-US" sz="1999" i="1" dirty="0" err="1">
                <a:solidFill>
                  <a:srgbClr val="FFFFFF"/>
                </a:solidFill>
              </a:rPr>
              <a:t>антипаралелен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  <a:r>
              <a:rPr lang="en-US" sz="1999" i="1" dirty="0" err="1">
                <a:solidFill>
                  <a:srgbClr val="FFFFFF"/>
                </a:solidFill>
              </a:rPr>
              <a:t>ход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  <a:r>
              <a:rPr lang="en-US" sz="1999" i="1" dirty="0" err="1">
                <a:solidFill>
                  <a:srgbClr val="FFFFFF"/>
                </a:solidFill>
              </a:rPr>
              <a:t>на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  <a:r>
              <a:rPr lang="en-US" sz="1999" i="1" dirty="0" err="1">
                <a:solidFill>
                  <a:srgbClr val="FFFFFF"/>
                </a:solidFill>
              </a:rPr>
              <a:t>двете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  <a:r>
              <a:rPr lang="en-US" sz="1999" i="1" dirty="0" err="1">
                <a:solidFill>
                  <a:srgbClr val="FFFFFF"/>
                </a:solidFill>
              </a:rPr>
              <a:t>спираловидни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  <a:r>
              <a:rPr lang="en-US" sz="1999" i="1" dirty="0" err="1">
                <a:solidFill>
                  <a:srgbClr val="FFFFFF"/>
                </a:solidFill>
              </a:rPr>
              <a:t>вериги</a:t>
            </a:r>
            <a:endParaRPr lang="en-US" sz="1999" i="1" dirty="0">
              <a:solidFill>
                <a:srgbClr val="FFFFFF"/>
              </a:solidFill>
            </a:endParaRPr>
          </a:p>
          <a:p>
            <a:pPr defTabSz="45706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999" i="1" dirty="0">
                <a:solidFill>
                  <a:srgbClr val="FFFFFF"/>
                </a:solidFill>
              </a:rPr>
              <a:t>В) </a:t>
            </a:r>
            <a:r>
              <a:rPr lang="en-US" sz="1999" i="1" dirty="0" err="1">
                <a:solidFill>
                  <a:srgbClr val="FFFFFF"/>
                </a:solidFill>
              </a:rPr>
              <a:t>комплементарност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  <a:r>
              <a:rPr lang="en-US" sz="1999" i="1" dirty="0" err="1">
                <a:solidFill>
                  <a:srgbClr val="FFFFFF"/>
                </a:solidFill>
              </a:rPr>
              <a:t>между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  <a:r>
              <a:rPr lang="en-US" sz="1999" i="1" dirty="0" err="1">
                <a:solidFill>
                  <a:srgbClr val="FFFFFF"/>
                </a:solidFill>
              </a:rPr>
              <a:t>азотните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  <a:r>
              <a:rPr lang="en-US" sz="1999" i="1" dirty="0" err="1">
                <a:solidFill>
                  <a:srgbClr val="FFFFFF"/>
                </a:solidFill>
              </a:rPr>
              <a:t>бази</a:t>
            </a:r>
            <a:endParaRPr lang="en-US" sz="1999" i="1" dirty="0">
              <a:solidFill>
                <a:srgbClr val="FFFFFF"/>
              </a:solidFill>
            </a:endParaRPr>
          </a:p>
          <a:p>
            <a:pPr defTabSz="45706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999" i="1" dirty="0">
                <a:solidFill>
                  <a:srgbClr val="FFFFFF"/>
                </a:solidFill>
              </a:rPr>
              <a:t>Г) </a:t>
            </a:r>
            <a:r>
              <a:rPr lang="en-US" sz="1999" i="1" dirty="0" err="1">
                <a:solidFill>
                  <a:srgbClr val="FFFFFF"/>
                </a:solidFill>
              </a:rPr>
              <a:t>форма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  <a:r>
              <a:rPr lang="en-US" sz="1999" i="1" dirty="0" err="1">
                <a:solidFill>
                  <a:srgbClr val="FFFFFF"/>
                </a:solidFill>
              </a:rPr>
              <a:t>на</a:t>
            </a:r>
            <a:r>
              <a:rPr lang="en-US" sz="1999" i="1" dirty="0">
                <a:solidFill>
                  <a:srgbClr val="FFFFFF"/>
                </a:solidFill>
              </a:rPr>
              <a:t> ДНК </a:t>
            </a:r>
            <a:r>
              <a:rPr lang="en-US" sz="1999" i="1" dirty="0" err="1">
                <a:solidFill>
                  <a:srgbClr val="FFFFFF"/>
                </a:solidFill>
              </a:rPr>
              <a:t>молекулите</a:t>
            </a:r>
            <a:r>
              <a:rPr lang="en-US" sz="1999" i="1" dirty="0">
                <a:solidFill>
                  <a:srgbClr val="FFFFFF"/>
                </a:solidFill>
              </a:rPr>
              <a:t> в </a:t>
            </a:r>
            <a:r>
              <a:rPr lang="en-US" sz="1999" i="1" dirty="0" err="1">
                <a:solidFill>
                  <a:srgbClr val="FFFFFF"/>
                </a:solidFill>
              </a:rPr>
              <a:t>прокариотни</a:t>
            </a:r>
            <a:r>
              <a:rPr lang="en-US" sz="1999" i="1" dirty="0">
                <a:solidFill>
                  <a:srgbClr val="FFFFFF"/>
                </a:solidFill>
              </a:rPr>
              <a:t> и </a:t>
            </a:r>
            <a:r>
              <a:rPr lang="en-US" sz="1999" i="1" dirty="0" err="1">
                <a:solidFill>
                  <a:srgbClr val="FFFFFF"/>
                </a:solidFill>
              </a:rPr>
              <a:t>еукариотни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  <a:r>
              <a:rPr lang="en-US" sz="1999" i="1" dirty="0" err="1">
                <a:solidFill>
                  <a:srgbClr val="FFFFFF"/>
                </a:solidFill>
              </a:rPr>
              <a:t>клетки</a:t>
            </a:r>
            <a:endParaRPr lang="en-US" sz="1999" i="1" dirty="0">
              <a:solidFill>
                <a:srgbClr val="FFFFFF"/>
              </a:solidFill>
            </a:endParaRPr>
          </a:p>
          <a:p>
            <a:pPr defTabSz="45706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999" i="1" dirty="0">
                <a:solidFill>
                  <a:srgbClr val="FFFFFF"/>
                </a:solidFill>
              </a:rPr>
              <a:t>1.3. </a:t>
            </a:r>
            <a:r>
              <a:rPr lang="en-US" sz="1999" i="1" dirty="0" err="1">
                <a:solidFill>
                  <a:srgbClr val="FFFFFF"/>
                </a:solidFill>
              </a:rPr>
              <a:t>Функции</a:t>
            </a:r>
            <a:r>
              <a:rPr lang="en-US" sz="1999" i="1" dirty="0">
                <a:solidFill>
                  <a:srgbClr val="FFFFFF"/>
                </a:solidFill>
              </a:rPr>
              <a:t> </a:t>
            </a:r>
            <a:r>
              <a:rPr lang="en-US" sz="1999" i="1" dirty="0" err="1">
                <a:solidFill>
                  <a:srgbClr val="FFFFFF"/>
                </a:solidFill>
              </a:rPr>
              <a:t>на</a:t>
            </a:r>
            <a:r>
              <a:rPr lang="en-US" sz="1999" i="1" dirty="0">
                <a:solidFill>
                  <a:srgbClr val="FFFFFF"/>
                </a:solidFill>
              </a:rPr>
              <a:t> ДНК</a:t>
            </a:r>
            <a:endParaRPr lang="en-US" sz="1999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49E7C9-4EB0-4F2C-9019-BE09ECC6B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093" y="1357135"/>
            <a:ext cx="6829724" cy="502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8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8108" y="287055"/>
            <a:ext cx="5354732" cy="645036"/>
          </a:xfr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bg-BG" sz="2799" b="1" dirty="0">
                <a:solidFill>
                  <a:schemeClr val="bg2"/>
                </a:solidFill>
              </a:rPr>
              <a:t>Форми на ДНК молекулата</a:t>
            </a:r>
          </a:p>
        </p:txBody>
      </p:sp>
      <p:pic>
        <p:nvPicPr>
          <p:cNvPr id="4" name="Picture 4" descr="jad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040" y="1718959"/>
            <a:ext cx="3980413" cy="40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Ychrom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188" y="2897041"/>
            <a:ext cx="2626629" cy="254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5_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33"/>
          <a:stretch>
            <a:fillRect/>
          </a:stretch>
        </p:blipFill>
        <p:spPr bwMode="auto">
          <a:xfrm>
            <a:off x="211998" y="2300917"/>
            <a:ext cx="4068348" cy="186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NA"/>
          <p:cNvPicPr>
            <a:picLocks noChangeAspect="1" noChangeArrowheads="1" noCrop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75249" y="1097938"/>
            <a:ext cx="890356" cy="265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DNA"/>
          <p:cNvPicPr>
            <a:picLocks noChangeAspect="1" noChangeArrowheads="1" noCrop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5728" y="1097938"/>
            <a:ext cx="890356" cy="265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1998" y="1681789"/>
            <a:ext cx="1869589" cy="4615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2399" b="1" dirty="0"/>
              <a:t>КРЪГОВА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31040" y="1053557"/>
            <a:ext cx="7048384" cy="461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2399" b="1" dirty="0"/>
              <a:t>ЛИНЕЙНА </a:t>
            </a:r>
            <a:r>
              <a:rPr lang="bg-BG" sz="2399" i="1" dirty="0"/>
              <a:t>в </a:t>
            </a:r>
            <a:r>
              <a:rPr lang="bg-BG" sz="2399" i="1" dirty="0" err="1"/>
              <a:t>еукариотна</a:t>
            </a:r>
            <a:r>
              <a:rPr lang="bg-BG" sz="2399" i="1" dirty="0"/>
              <a:t> клетка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1040" y="5722822"/>
            <a:ext cx="3980413" cy="101527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sz="1999" b="1" dirty="0">
                <a:solidFill>
                  <a:schemeClr val="tx1">
                    <a:lumMod val="95000"/>
                  </a:schemeClr>
                </a:solidFill>
              </a:rPr>
              <a:t>ЯДРО С ХРОМАТИН</a:t>
            </a:r>
          </a:p>
          <a:p>
            <a:pPr algn="ctr"/>
            <a:r>
              <a:rPr lang="bg-BG" sz="1999" b="1" dirty="0">
                <a:solidFill>
                  <a:schemeClr val="tx1">
                    <a:lumMod val="95000"/>
                  </a:schemeClr>
                </a:solidFill>
              </a:rPr>
              <a:t>В ИНТЕРФАЗА ОТ ЖИЗНЕНИЯ ЦИКЪЛ НА КЛЕТКАТА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38905" y="5485403"/>
            <a:ext cx="3164582" cy="132292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sz="1999" b="1" dirty="0">
                <a:solidFill>
                  <a:schemeClr val="tx1">
                    <a:lumMod val="95000"/>
                  </a:schemeClr>
                </a:solidFill>
              </a:rPr>
              <a:t>КОМПАКТНА ХРОМОЗОМА</a:t>
            </a:r>
          </a:p>
          <a:p>
            <a:pPr algn="ctr"/>
            <a:r>
              <a:rPr lang="bg-BG" sz="1999" b="1" dirty="0">
                <a:solidFill>
                  <a:schemeClr val="tx1">
                    <a:lumMod val="95000"/>
                  </a:schemeClr>
                </a:solidFill>
              </a:rPr>
              <a:t>ПРИ ДЕЛЕНЕ НА КЛЕТКАТА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2652A22-20A8-4E9C-A85F-605474B08AC0}"/>
              </a:ext>
            </a:extLst>
          </p:cNvPr>
          <p:cNvSpPr txBox="1"/>
          <p:nvPr/>
        </p:nvSpPr>
        <p:spPr>
          <a:xfrm>
            <a:off x="171310" y="4291971"/>
            <a:ext cx="4032278" cy="15692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2399" i="1" dirty="0"/>
              <a:t>в </a:t>
            </a:r>
            <a:r>
              <a:rPr lang="bg-BG" sz="2399" i="1" dirty="0" err="1"/>
              <a:t>прокариотна</a:t>
            </a:r>
            <a:r>
              <a:rPr lang="bg-BG" sz="2399" i="1" dirty="0"/>
              <a:t> клетка, в </a:t>
            </a:r>
            <a:r>
              <a:rPr lang="bg-BG" sz="2399" i="1" dirty="0" err="1"/>
              <a:t>митохондрии</a:t>
            </a:r>
            <a:r>
              <a:rPr lang="bg-BG" sz="2399" i="1" dirty="0"/>
              <a:t> и </a:t>
            </a:r>
            <a:r>
              <a:rPr lang="bg-BG" sz="2399" i="1" dirty="0" err="1"/>
              <a:t>хлоропласти</a:t>
            </a:r>
            <a:r>
              <a:rPr lang="bg-BG" sz="2399" i="1" dirty="0"/>
              <a:t>  на </a:t>
            </a:r>
            <a:r>
              <a:rPr lang="bg-BG" sz="2399" i="1" dirty="0" err="1"/>
              <a:t>еукариотна</a:t>
            </a:r>
            <a:r>
              <a:rPr lang="bg-BG" sz="2399" i="1" dirty="0"/>
              <a:t> клетка</a:t>
            </a:r>
          </a:p>
        </p:txBody>
      </p:sp>
    </p:spTree>
    <p:extLst>
      <p:ext uri="{BB962C8B-B14F-4D97-AF65-F5344CB8AC3E}">
        <p14:creationId xmlns:p14="http://schemas.microsoft.com/office/powerpoint/2010/main" val="13872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ck-footage-chromosomes-dna-cells-package-the-dna-into-the-nucleus">
            <a:extLst>
              <a:ext uri="{FF2B5EF4-FFF2-40B4-BE49-F238E27FC236}">
                <a16:creationId xmlns:a16="http://schemas.microsoft.com/office/drawing/2014/main" xmlns="" id="{8991B977-2DB5-B949-067C-0CE57D0DA1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4452"/>
            <a:ext cx="12188825" cy="687154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 descr="01-06-liver_cell_1_0">
            <a:extLst>
              <a:ext uri="{FF2B5EF4-FFF2-40B4-BE49-F238E27FC236}">
                <a16:creationId xmlns:a16="http://schemas.microsoft.com/office/drawing/2014/main" xmlns="" id="{43E74F28-A9F6-4F92-BD0B-1A1E777E97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338" r="1" b="10117"/>
          <a:stretch>
            <a:fillRect/>
          </a:stretch>
        </p:blipFill>
        <p:spPr>
          <a:xfrm>
            <a:off x="-1" y="62032"/>
            <a:ext cx="12188825" cy="673394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5A07C3-0B85-BADF-470F-7FCEE0454876}"/>
              </a:ext>
            </a:extLst>
          </p:cNvPr>
          <p:cNvSpPr txBox="1"/>
          <p:nvPr/>
        </p:nvSpPr>
        <p:spPr>
          <a:xfrm>
            <a:off x="549796" y="1124744"/>
            <a:ext cx="11089232" cy="55092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bg-BG" sz="3200" b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Разгледайте снимката </a:t>
            </a:r>
          </a:p>
          <a:p>
            <a:pPr algn="just"/>
            <a:r>
              <a:rPr lang="bg-BG" sz="3200" b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попълнете пропуснатите </a:t>
            </a:r>
          </a:p>
          <a:p>
            <a:pPr algn="just"/>
            <a:r>
              <a:rPr lang="bg-BG" sz="3200" b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понятия в описанието.</a:t>
            </a:r>
          </a:p>
          <a:p>
            <a:pPr algn="just"/>
            <a:endParaRPr lang="bg-BG" sz="3200" b="1" dirty="0"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bg-BG" sz="3200" b="1" dirty="0"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bg-BG" sz="320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Фокусиран е участък от животинска клетка, наблюдавана с трансмисионен електронен микроскоп. Това е ............................................. (1) на клетката. Той има ............................................. (2) форма и е отделен от цитоплазмата с ............................................. ................................ (3) . Тъмното образувание в средата е .................................... (4)</a:t>
            </a:r>
            <a:endParaRPr lang="en-US" sz="3200" dirty="0"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13FF93-EEC4-276C-C949-E4403534C339}"/>
              </a:ext>
            </a:extLst>
          </p:cNvPr>
          <p:cNvSpPr txBox="1"/>
          <p:nvPr/>
        </p:nvSpPr>
        <p:spPr>
          <a:xfrm>
            <a:off x="189755" y="42159"/>
            <a:ext cx="1159328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bg-BG" sz="2800" b="1" dirty="0"/>
              <a:t>Задача 18. стр. 23 Работни листове по Биология и здравно образование 9 клас, издателство Просвета</a:t>
            </a:r>
            <a:endParaRPr lang="en-US" sz="2800" b="1" dirty="0"/>
          </a:p>
        </p:txBody>
      </p:sp>
      <p:pic>
        <p:nvPicPr>
          <p:cNvPr id="5" name="Picture 4" descr="Transmission electron microscope (TEM) micrograph showing the ultrastructure of a nucleus with a very prominent nucleolus and a remarkable nuclear envelope. ">
            <a:extLst>
              <a:ext uri="{FF2B5EF4-FFF2-40B4-BE49-F238E27FC236}">
                <a16:creationId xmlns:a16="http://schemas.microsoft.com/office/drawing/2014/main" xmlns="" id="{765B230C-84B1-2D39-10B7-A376A84655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8668" y="1420490"/>
            <a:ext cx="2702700" cy="201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951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;p33">
            <a:extLst>
              <a:ext uri="{FF2B5EF4-FFF2-40B4-BE49-F238E27FC236}">
                <a16:creationId xmlns:a16="http://schemas.microsoft.com/office/drawing/2014/main" xmlns="" id="{FA1A3B3E-2E60-0E4F-8613-7CB3CAFA4D9E}"/>
              </a:ext>
            </a:extLst>
          </p:cNvPr>
          <p:cNvSpPr/>
          <p:nvPr/>
        </p:nvSpPr>
        <p:spPr>
          <a:xfrm>
            <a:off x="354865" y="336318"/>
            <a:ext cx="805588" cy="8640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121863" tIns="121863" rIns="121863" bIns="121863" anchor="ctr" anchorCtr="0" compatLnSpc="1">
            <a:noAutofit/>
          </a:bodyPr>
          <a:lstStyle/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 dirty="0">
                <a:latin typeface="Inter" pitchFamily="2"/>
                <a:ea typeface="Inter" pitchFamily="2"/>
                <a:cs typeface="Arial"/>
              </a:rPr>
              <a:t>II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Inter" pitchFamily="2"/>
              <a:ea typeface="Inter" pitchFamily="2"/>
              <a:cs typeface="Arial"/>
            </a:endParaRPr>
          </a:p>
        </p:txBody>
      </p:sp>
      <p:sp>
        <p:nvSpPr>
          <p:cNvPr id="3" name="Google Shape;222;p33">
            <a:extLst>
              <a:ext uri="{FF2B5EF4-FFF2-40B4-BE49-F238E27FC236}">
                <a16:creationId xmlns:a16="http://schemas.microsoft.com/office/drawing/2014/main" xmlns="" id="{81E26F73-86DA-D741-44A5-81561FF247F3}"/>
              </a:ext>
            </a:extLst>
          </p:cNvPr>
          <p:cNvSpPr txBox="1">
            <a:spLocks/>
          </p:cNvSpPr>
          <p:nvPr/>
        </p:nvSpPr>
        <p:spPr>
          <a:xfrm>
            <a:off x="1355384" y="229757"/>
            <a:ext cx="9433048" cy="10772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itchFamily="2"/>
                <a:ea typeface="+mj-ea"/>
                <a:cs typeface="+mj-cs"/>
              </a:rPr>
              <a:t>СТРУКТУРНИ И ФУНКЦИОНАЛНИ ПРОМЕНИ В ПЕРИОДИТЕ ОТ ЖИЗНЕНИЯ ЦИКЪЛ НА КЛЕТКТА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592A19-4A5F-6FDE-0722-D9BE05EEB710}"/>
              </a:ext>
            </a:extLst>
          </p:cNvPr>
          <p:cNvSpPr txBox="1"/>
          <p:nvPr/>
        </p:nvSpPr>
        <p:spPr>
          <a:xfrm>
            <a:off x="1385062" y="1335099"/>
            <a:ext cx="554119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bg-BG" sz="2400" i="1" dirty="0"/>
              <a:t>РАЗКРИВАНЕ НА ВЗАИМОВРЪЗКИТЕ: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AB9A3A-240D-37B5-4C77-8B307DB01A3F}"/>
              </a:ext>
            </a:extLst>
          </p:cNvPr>
          <p:cNvSpPr txBox="1"/>
          <p:nvPr/>
        </p:nvSpPr>
        <p:spPr>
          <a:xfrm>
            <a:off x="1355384" y="2050615"/>
            <a:ext cx="9433048" cy="175432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bg-BG" sz="1800" dirty="0"/>
              <a:t> </a:t>
            </a:r>
            <a:r>
              <a:rPr lang="bg-BG" sz="2400" dirty="0"/>
              <a:t>ПРОЦЕСИ – СТРУКТУРИ – ФУНКЦИИ:</a:t>
            </a:r>
          </a:p>
          <a:p>
            <a:pPr>
              <a:lnSpc>
                <a:spcPct val="90000"/>
              </a:lnSpc>
            </a:pPr>
            <a:r>
              <a:rPr lang="bg-BG" sz="2400" dirty="0"/>
              <a:t> 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bg-BG" sz="2400" dirty="0"/>
              <a:t>  КОМПАКТИЗАЦИЯ И ХРОМАТИН</a:t>
            </a:r>
          </a:p>
          <a:p>
            <a:pPr>
              <a:lnSpc>
                <a:spcPct val="90000"/>
              </a:lnSpc>
            </a:pPr>
            <a:endParaRPr lang="bg-BG" sz="2400" dirty="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bg-BG" sz="2400" dirty="0"/>
              <a:t>  РЕПЛИКАЦИЯ, КОМПАКТИЗАЦИЯ И ХРОМОЗОМИ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E840FD-AA22-DA59-DC60-5A80CB10E7F0}"/>
              </a:ext>
            </a:extLst>
          </p:cNvPr>
          <p:cNvSpPr txBox="1"/>
          <p:nvPr/>
        </p:nvSpPr>
        <p:spPr>
          <a:xfrm>
            <a:off x="1355384" y="4095725"/>
            <a:ext cx="9433048" cy="208672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bg-BG" sz="1800" dirty="0"/>
              <a:t> </a:t>
            </a:r>
            <a:r>
              <a:rPr lang="bg-BG" sz="2400" dirty="0"/>
              <a:t>ПЕРИОДИ В ЖИЗНЕНИЯ ЦИКЪЛ НА КЛЕТКАТА</a:t>
            </a:r>
          </a:p>
          <a:p>
            <a:pPr>
              <a:lnSpc>
                <a:spcPct val="90000"/>
              </a:lnSpc>
            </a:pPr>
            <a:endParaRPr lang="bg-BG" sz="2400" dirty="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bg-BG" sz="2400" dirty="0"/>
              <a:t>ГЕНИ  - ДНК - ХРОМАТИН И ИНТЕРФАЗА</a:t>
            </a:r>
          </a:p>
          <a:p>
            <a:pPr>
              <a:lnSpc>
                <a:spcPct val="90000"/>
              </a:lnSpc>
            </a:pPr>
            <a:endParaRPr lang="bg-BG" sz="2400" dirty="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bg-BG" sz="2400" dirty="0"/>
              <a:t>КОМПАКТНИ ХРОМОЗОМИ И ДЕЛЕНЕ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088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ck-footage-cryo-em-structure-of-the-human-ino-complex-bound-to-nucleosome-animated-d-cartoon-and-gaussian">
            <a:extLst>
              <a:ext uri="{FF2B5EF4-FFF2-40B4-BE49-F238E27FC236}">
                <a16:creationId xmlns:a16="http://schemas.microsoft.com/office/drawing/2014/main" xmlns="" id="{D8FC6621-C51D-B1D7-3AC0-12B0ED6B54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4452"/>
            <a:ext cx="12188825" cy="687154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0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NA Replication Process">
            <a:hlinkClick r:id="" action="ppaction://media"/>
            <a:extLst>
              <a:ext uri="{FF2B5EF4-FFF2-40B4-BE49-F238E27FC236}">
                <a16:creationId xmlns:a16="http://schemas.microsoft.com/office/drawing/2014/main" xmlns="" id="{07D398D4-2517-4ACE-9AA8-1CD752AFFF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1420" y="75342"/>
            <a:ext cx="8943088" cy="670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300372-AF20-F157-6EE2-FC7134833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972" y="692696"/>
            <a:ext cx="9289032" cy="5472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180399-95AC-CF38-11C3-E5B0E6D4DC1F}"/>
              </a:ext>
            </a:extLst>
          </p:cNvPr>
          <p:cNvSpPr txBox="1"/>
          <p:nvPr/>
        </p:nvSpPr>
        <p:spPr>
          <a:xfrm>
            <a:off x="765821" y="692696"/>
            <a:ext cx="3528391" cy="541071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bg-BG" sz="3200" dirty="0"/>
              <a:t>Задача:</a:t>
            </a:r>
          </a:p>
          <a:p>
            <a:pPr>
              <a:lnSpc>
                <a:spcPct val="90000"/>
              </a:lnSpc>
            </a:pPr>
            <a:endParaRPr lang="bg-BG" sz="3200" dirty="0"/>
          </a:p>
          <a:p>
            <a:pPr>
              <a:lnSpc>
                <a:spcPct val="90000"/>
              </a:lnSpc>
            </a:pPr>
            <a:r>
              <a:rPr lang="bg-BG" sz="3200" dirty="0"/>
              <a:t> Направете </a:t>
            </a:r>
          </a:p>
          <a:p>
            <a:pPr>
              <a:lnSpc>
                <a:spcPct val="90000"/>
              </a:lnSpc>
            </a:pPr>
            <a:r>
              <a:rPr lang="bg-BG" sz="3200" dirty="0"/>
              <a:t>модел на </a:t>
            </a:r>
            <a:r>
              <a:rPr lang="bg-BG" sz="3200" dirty="0" err="1"/>
              <a:t>репликационна</a:t>
            </a:r>
            <a:r>
              <a:rPr lang="bg-BG" sz="3200" dirty="0"/>
              <a:t> вилка, като </a:t>
            </a:r>
          </a:p>
          <a:p>
            <a:pPr>
              <a:lnSpc>
                <a:spcPct val="90000"/>
              </a:lnSpc>
            </a:pPr>
            <a:r>
              <a:rPr lang="bg-BG" sz="3200" dirty="0"/>
              <a:t>използвате информацията от учебника </a:t>
            </a:r>
          </a:p>
          <a:p>
            <a:pPr>
              <a:lnSpc>
                <a:spcPct val="90000"/>
              </a:lnSpc>
            </a:pPr>
            <a:r>
              <a:rPr lang="bg-BG" sz="3200" dirty="0"/>
              <a:t>стр. 78 и фиг. 3 стр. 79.</a:t>
            </a:r>
          </a:p>
          <a:p>
            <a:pPr>
              <a:lnSpc>
                <a:spcPct val="90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735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ck-footage-animal-cell-anatomy-diagram-structure-animation">
            <a:extLst>
              <a:ext uri="{FF2B5EF4-FFF2-40B4-BE49-F238E27FC236}">
                <a16:creationId xmlns:a16="http://schemas.microsoft.com/office/drawing/2014/main" xmlns="" id="{5883B139-AA65-9C1D-2CFC-73AB5D1386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13162"/>
          <a:stretch>
            <a:fillRect/>
          </a:stretch>
        </p:blipFill>
        <p:spPr>
          <a:xfrm>
            <a:off x="-1" y="445272"/>
            <a:ext cx="12188825" cy="596744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1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3600" dirty="0"/>
              <a:t>ОСНОВНИ АКЦЕНТИ</a:t>
            </a:r>
            <a:endParaRPr lang="en-US" sz="36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D07AFE19-B93F-4FDA-DD52-918F2992CDA6}"/>
              </a:ext>
            </a:extLst>
          </p:cNvPr>
          <p:cNvSpPr txBox="1">
            <a:spLocks/>
          </p:cNvSpPr>
          <p:nvPr/>
        </p:nvSpPr>
        <p:spPr>
          <a:xfrm>
            <a:off x="765820" y="1772816"/>
            <a:ext cx="11089232" cy="446449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ИНТЕГРАТИВНОСТ В ИЗЯСНЯВАНЕТО НА  ПОНЯТИЯ,  ПРОЦЕСИ И ЯВЛЕНИЯ ЗА КЛЕТКАТА </a:t>
            </a:r>
          </a:p>
          <a:p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ФОРМИРАНЕ НА УМЕНИЯ ЗА  ВЗАИМОСВЪРЗАНОСТ И ПРИЛОЖИМОСТ НА </a:t>
            </a:r>
          </a:p>
          <a:p>
            <a:pPr marL="0" indent="0">
              <a:buNone/>
            </a:pPr>
            <a:r>
              <a:rPr lang="ru-RU" dirty="0"/>
              <a:t>ЗНАНИЯ ОТ ЖИВОТА НА КЛЕТКАТА </a:t>
            </a:r>
          </a:p>
          <a:p>
            <a:pPr marL="0" indent="0">
              <a:buNone/>
            </a:pP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ИЗГРАЖДЕНЕ НА ДИГИТАЛНИ, ПРИРОДОМАТЕМАТИЧЕСКИ, ЕЗИКОВИ </a:t>
            </a:r>
          </a:p>
          <a:p>
            <a:pPr marL="0" indent="0">
              <a:buNone/>
            </a:pPr>
            <a:r>
              <a:rPr lang="ru-RU" dirty="0"/>
              <a:t>КОМПЕТЕНТНОСТИ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6">
            <a:extLst>
              <a:ext uri="{FF2B5EF4-FFF2-40B4-BE49-F238E27FC236}">
                <a16:creationId xmlns:a16="http://schemas.microsoft.com/office/drawing/2014/main" xmlns="" id="{B3EB26DA-5F3F-9FEA-4D54-F1D39A5F8A3B}"/>
              </a:ext>
            </a:extLst>
          </p:cNvPr>
          <p:cNvSpPr/>
          <p:nvPr/>
        </p:nvSpPr>
        <p:spPr>
          <a:xfrm>
            <a:off x="716726" y="584322"/>
            <a:ext cx="11065795" cy="1160034"/>
          </a:xfrm>
          <a:custGeom>
            <a:avLst>
              <a:gd name="f1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FFABBD"/>
              </a:gs>
              <a:gs pos="100000">
                <a:srgbClr val="FFE5EA"/>
              </a:gs>
            </a:gsLst>
            <a:path path="circle">
              <a:fillToRect l="50000" t="50000" r="50000" b="50000"/>
            </a:path>
          </a:gradFill>
          <a:ln w="25402" cap="flat">
            <a:solidFill>
              <a:srgbClr val="870D28"/>
            </a:solidFill>
            <a:prstDash val="solid"/>
            <a:miter/>
          </a:ln>
        </p:spPr>
        <p:txBody>
          <a:bodyPr vert="horz" wrap="square" lIns="121888" tIns="60944" rIns="121888" bIns="60944" anchor="ctr" anchorCtr="1" compatLnSpc="1">
            <a:noAutofit/>
          </a:bodyPr>
          <a:lstStyle/>
          <a:p>
            <a:pPr algn="ctr" defTabSz="1218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bg-BG" sz="1866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 : coins arrondis 17">
            <a:extLst>
              <a:ext uri="{FF2B5EF4-FFF2-40B4-BE49-F238E27FC236}">
                <a16:creationId xmlns:a16="http://schemas.microsoft.com/office/drawing/2014/main" xmlns="" id="{B3FC57DD-248E-0081-7A08-5315474B10AD}"/>
              </a:ext>
            </a:extLst>
          </p:cNvPr>
          <p:cNvSpPr/>
          <p:nvPr/>
        </p:nvSpPr>
        <p:spPr>
          <a:xfrm>
            <a:off x="1179110" y="1940891"/>
            <a:ext cx="4852797" cy="879813"/>
          </a:xfrm>
          <a:custGeom>
            <a:avLst>
              <a:gd name="f1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C5A2CE"/>
              </a:gs>
              <a:gs pos="100000">
                <a:srgbClr val="DAC6E0"/>
              </a:gs>
            </a:gsLst>
            <a:path path="circle">
              <a:fillToRect l="50000" t="50000" r="50000" b="50000"/>
            </a:path>
          </a:gradFill>
          <a:ln w="25402" cap="flat">
            <a:solidFill>
              <a:srgbClr val="91589E"/>
            </a:solidFill>
            <a:prstDash val="solid"/>
            <a:miter/>
          </a:ln>
        </p:spPr>
        <p:txBody>
          <a:bodyPr vert="horz" wrap="square" lIns="719810" tIns="60944" rIns="121888" bIns="60944" anchor="ctr" anchorCtr="1" compatLnSpc="1">
            <a:noAutofit/>
          </a:bodyPr>
          <a:lstStyle/>
          <a:p>
            <a:pPr algn="ctr" defTabSz="1218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g-BG" sz="3199" kern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Inter" pitchFamily="2"/>
                <a:ea typeface="Inter" pitchFamily="2"/>
              </a:rPr>
              <a:t>„голи“ ДНК молекули </a:t>
            </a:r>
          </a:p>
        </p:txBody>
      </p:sp>
      <p:sp>
        <p:nvSpPr>
          <p:cNvPr id="4" name="Ellipse 18">
            <a:extLst>
              <a:ext uri="{FF2B5EF4-FFF2-40B4-BE49-F238E27FC236}">
                <a16:creationId xmlns:a16="http://schemas.microsoft.com/office/drawing/2014/main" xmlns="" id="{2F7BD845-531C-B10A-E46D-5B06E7DFBDA3}"/>
              </a:ext>
            </a:extLst>
          </p:cNvPr>
          <p:cNvSpPr/>
          <p:nvPr/>
        </p:nvSpPr>
        <p:spPr>
          <a:xfrm>
            <a:off x="1382712" y="2092873"/>
            <a:ext cx="575849" cy="57584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91589E"/>
          </a:solidFill>
          <a:ln w="25402" cap="flat">
            <a:solidFill>
              <a:srgbClr val="91589E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121888" tIns="60944" rIns="121888" bIns="60944" anchor="ctr" anchorCtr="1" compatLnSpc="1">
            <a:noAutofit/>
          </a:bodyPr>
          <a:lstStyle/>
          <a:p>
            <a:pPr algn="ctr" defTabSz="1218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bg-BG" sz="3199" kern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Montserrat" pitchFamily="2"/>
            </a:endParaRPr>
          </a:p>
        </p:txBody>
      </p:sp>
      <p:sp>
        <p:nvSpPr>
          <p:cNvPr id="5" name="Rectangle : coins arrondis 19">
            <a:extLst>
              <a:ext uri="{FF2B5EF4-FFF2-40B4-BE49-F238E27FC236}">
                <a16:creationId xmlns:a16="http://schemas.microsoft.com/office/drawing/2014/main" xmlns="" id="{22D31E4A-3D6D-22AA-E29D-5B14197C1757}"/>
              </a:ext>
            </a:extLst>
          </p:cNvPr>
          <p:cNvSpPr/>
          <p:nvPr/>
        </p:nvSpPr>
        <p:spPr>
          <a:xfrm>
            <a:off x="1179110" y="3017249"/>
            <a:ext cx="4852797" cy="879813"/>
          </a:xfrm>
          <a:custGeom>
            <a:avLst>
              <a:gd name="f1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C5A2CE"/>
              </a:gs>
              <a:gs pos="100000">
                <a:srgbClr val="DAC6E0"/>
              </a:gs>
            </a:gsLst>
            <a:path path="circle">
              <a:fillToRect l="50000" t="50000" r="50000" b="50000"/>
            </a:path>
          </a:gradFill>
          <a:ln w="25402" cap="flat">
            <a:solidFill>
              <a:srgbClr val="91589E"/>
            </a:solidFill>
            <a:prstDash val="solid"/>
            <a:miter/>
          </a:ln>
        </p:spPr>
        <p:txBody>
          <a:bodyPr vert="horz" wrap="square" lIns="719810" tIns="60944" rIns="121888" bIns="60944" anchor="ctr" anchorCtr="1" compatLnSpc="1">
            <a:noAutofit/>
          </a:bodyPr>
          <a:lstStyle/>
          <a:p>
            <a:pPr algn="ctr" defTabSz="1218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99" kern="0" dirty="0" err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Inter" pitchFamily="2"/>
                <a:ea typeface="Inter" pitchFamily="2"/>
              </a:rPr>
              <a:t>хроматинови</a:t>
            </a:r>
            <a:r>
              <a:rPr lang="ru-RU" sz="3199" kern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Inter" pitchFamily="2"/>
                <a:ea typeface="Inter" pitchFamily="2"/>
              </a:rPr>
              <a:t> </a:t>
            </a:r>
            <a:r>
              <a:rPr lang="ru-RU" sz="3199" kern="0" dirty="0" err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Inter" pitchFamily="2"/>
                <a:ea typeface="Inter" pitchFamily="2"/>
              </a:rPr>
              <a:t>нишки</a:t>
            </a:r>
            <a:endParaRPr lang="ru-RU" sz="3199" kern="0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Inter" pitchFamily="2"/>
              <a:ea typeface="Inter" pitchFamily="2"/>
            </a:endParaRPr>
          </a:p>
        </p:txBody>
      </p:sp>
      <p:sp>
        <p:nvSpPr>
          <p:cNvPr id="6" name="Rectangle : coins arrondis 20">
            <a:extLst>
              <a:ext uri="{FF2B5EF4-FFF2-40B4-BE49-F238E27FC236}">
                <a16:creationId xmlns:a16="http://schemas.microsoft.com/office/drawing/2014/main" xmlns="" id="{836F8C5A-809F-51A8-F981-58A4F29B27D5}"/>
              </a:ext>
            </a:extLst>
          </p:cNvPr>
          <p:cNvSpPr/>
          <p:nvPr/>
        </p:nvSpPr>
        <p:spPr>
          <a:xfrm>
            <a:off x="1179110" y="4093607"/>
            <a:ext cx="4852797" cy="879813"/>
          </a:xfrm>
          <a:custGeom>
            <a:avLst>
              <a:gd name="f1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C5A2CE"/>
              </a:gs>
              <a:gs pos="100000">
                <a:srgbClr val="DAC6E0"/>
              </a:gs>
            </a:gsLst>
            <a:path path="circle">
              <a:fillToRect l="50000" t="50000" r="50000" b="50000"/>
            </a:path>
          </a:gradFill>
          <a:ln w="25402" cap="flat">
            <a:solidFill>
              <a:srgbClr val="91589E"/>
            </a:solidFill>
            <a:prstDash val="solid"/>
            <a:miter/>
          </a:ln>
        </p:spPr>
        <p:txBody>
          <a:bodyPr vert="horz" wrap="square" lIns="719810" tIns="60944" rIns="121888" bIns="60944" anchor="ctr" anchorCtr="1" compatLnSpc="1">
            <a:noAutofit/>
          </a:bodyPr>
          <a:lstStyle/>
          <a:p>
            <a:pPr algn="ctr" defTabSz="1218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99" kern="0" dirty="0" err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Inter" pitchFamily="2"/>
                <a:ea typeface="Inter" pitchFamily="2"/>
              </a:rPr>
              <a:t>хромозоми</a:t>
            </a:r>
            <a:endParaRPr lang="ru-RU" sz="3199" kern="0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Inter" pitchFamily="2"/>
              <a:ea typeface="Inter" pitchFamily="2"/>
            </a:endParaRPr>
          </a:p>
        </p:txBody>
      </p:sp>
      <p:sp>
        <p:nvSpPr>
          <p:cNvPr id="7" name="Rectangle : coins arrondis 21">
            <a:extLst>
              <a:ext uri="{FF2B5EF4-FFF2-40B4-BE49-F238E27FC236}">
                <a16:creationId xmlns:a16="http://schemas.microsoft.com/office/drawing/2014/main" xmlns="" id="{7A6210B7-AC28-6B47-5F54-67E897C4B9EE}"/>
              </a:ext>
            </a:extLst>
          </p:cNvPr>
          <p:cNvSpPr/>
          <p:nvPr/>
        </p:nvSpPr>
        <p:spPr>
          <a:xfrm>
            <a:off x="1179110" y="5169953"/>
            <a:ext cx="4852797" cy="879813"/>
          </a:xfrm>
          <a:custGeom>
            <a:avLst>
              <a:gd name="f1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C5A2CE"/>
              </a:gs>
              <a:gs pos="100000">
                <a:srgbClr val="DAC6E0"/>
              </a:gs>
            </a:gsLst>
            <a:path path="circle">
              <a:fillToRect l="50000" t="50000" r="50000" b="50000"/>
            </a:path>
          </a:gradFill>
          <a:ln w="25402" cap="flat">
            <a:solidFill>
              <a:srgbClr val="91589E"/>
            </a:solidFill>
            <a:prstDash val="solid"/>
            <a:miter/>
          </a:ln>
        </p:spPr>
        <p:txBody>
          <a:bodyPr vert="horz" wrap="square" lIns="719810" tIns="60944" rIns="121888" bIns="60944" anchor="ctr" anchorCtr="1" compatLnSpc="1">
            <a:noAutofit/>
          </a:bodyPr>
          <a:lstStyle/>
          <a:p>
            <a:pPr algn="ctr" defTabSz="1218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g-BG" sz="3199" ker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Inter" pitchFamily="2"/>
                <a:ea typeface="Inter" pitchFamily="2"/>
              </a:rPr>
              <a:t>хроматиди</a:t>
            </a:r>
          </a:p>
        </p:txBody>
      </p:sp>
      <p:sp>
        <p:nvSpPr>
          <p:cNvPr id="8" name="Ellipse 22">
            <a:extLst>
              <a:ext uri="{FF2B5EF4-FFF2-40B4-BE49-F238E27FC236}">
                <a16:creationId xmlns:a16="http://schemas.microsoft.com/office/drawing/2014/main" xmlns="" id="{A2314565-6263-98D8-3069-12C1946CCAC1}"/>
              </a:ext>
            </a:extLst>
          </p:cNvPr>
          <p:cNvSpPr/>
          <p:nvPr/>
        </p:nvSpPr>
        <p:spPr>
          <a:xfrm>
            <a:off x="1526674" y="2236835"/>
            <a:ext cx="287924" cy="28792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25402" cap="flat">
            <a:solidFill>
              <a:srgbClr val="FFFFFF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121888" tIns="60944" rIns="121888" bIns="60944" anchor="ctr" anchorCtr="1" compatLnSpc="1">
            <a:noAutofit/>
          </a:bodyPr>
          <a:lstStyle/>
          <a:p>
            <a:pPr algn="ctr" defTabSz="1218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bg-BG" sz="3199" kern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Montserrat" pitchFamily="2"/>
            </a:endParaRPr>
          </a:p>
        </p:txBody>
      </p:sp>
      <p:sp>
        <p:nvSpPr>
          <p:cNvPr id="10" name="Ellipse 24">
            <a:extLst>
              <a:ext uri="{FF2B5EF4-FFF2-40B4-BE49-F238E27FC236}">
                <a16:creationId xmlns:a16="http://schemas.microsoft.com/office/drawing/2014/main" xmlns="" id="{D80CF918-2A6F-7BA2-3118-3F2365C5BC96}"/>
              </a:ext>
            </a:extLst>
          </p:cNvPr>
          <p:cNvSpPr/>
          <p:nvPr/>
        </p:nvSpPr>
        <p:spPr>
          <a:xfrm>
            <a:off x="1355043" y="3167988"/>
            <a:ext cx="575849" cy="57584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91589E"/>
          </a:solidFill>
          <a:ln w="25402" cap="flat">
            <a:solidFill>
              <a:srgbClr val="91589E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121888" tIns="60944" rIns="121888" bIns="60944" anchor="ctr" anchorCtr="1" compatLnSpc="1">
            <a:noAutofit/>
          </a:bodyPr>
          <a:lstStyle/>
          <a:p>
            <a:pPr algn="ctr" defTabSz="1218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bg-BG" sz="3199" kern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Montserrat" pitchFamily="2"/>
            </a:endParaRPr>
          </a:p>
        </p:txBody>
      </p:sp>
      <p:sp>
        <p:nvSpPr>
          <p:cNvPr id="11" name="Ellipse 25">
            <a:extLst>
              <a:ext uri="{FF2B5EF4-FFF2-40B4-BE49-F238E27FC236}">
                <a16:creationId xmlns:a16="http://schemas.microsoft.com/office/drawing/2014/main" xmlns="" id="{970A1EEC-5BC6-250C-91F1-F03B6E931157}"/>
              </a:ext>
            </a:extLst>
          </p:cNvPr>
          <p:cNvSpPr/>
          <p:nvPr/>
        </p:nvSpPr>
        <p:spPr>
          <a:xfrm>
            <a:off x="1499006" y="3311951"/>
            <a:ext cx="287924" cy="28792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25402" cap="flat">
            <a:solidFill>
              <a:srgbClr val="FFFFFF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121888" tIns="60944" rIns="121888" bIns="60944" anchor="ctr" anchorCtr="1" compatLnSpc="1">
            <a:noAutofit/>
          </a:bodyPr>
          <a:lstStyle/>
          <a:p>
            <a:pPr algn="ctr" defTabSz="1218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bg-BG" sz="3199" kern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Montserrat" pitchFamily="2"/>
            </a:endParaRPr>
          </a:p>
        </p:txBody>
      </p:sp>
      <p:sp>
        <p:nvSpPr>
          <p:cNvPr id="12" name="Ellipse 26">
            <a:extLst>
              <a:ext uri="{FF2B5EF4-FFF2-40B4-BE49-F238E27FC236}">
                <a16:creationId xmlns:a16="http://schemas.microsoft.com/office/drawing/2014/main" xmlns="" id="{E6AAE351-AED7-1C41-E02C-EECC4465064C}"/>
              </a:ext>
            </a:extLst>
          </p:cNvPr>
          <p:cNvSpPr/>
          <p:nvPr/>
        </p:nvSpPr>
        <p:spPr>
          <a:xfrm>
            <a:off x="1382712" y="4233755"/>
            <a:ext cx="575849" cy="57584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91589E"/>
          </a:solidFill>
          <a:ln w="25402" cap="flat">
            <a:solidFill>
              <a:srgbClr val="91589E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121888" tIns="60944" rIns="121888" bIns="60944" anchor="ctr" anchorCtr="1" compatLnSpc="1">
            <a:noAutofit/>
          </a:bodyPr>
          <a:lstStyle/>
          <a:p>
            <a:pPr algn="ctr" defTabSz="1218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bg-BG" sz="3199" kern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Montserrat" pitchFamily="2"/>
            </a:endParaRPr>
          </a:p>
        </p:txBody>
      </p:sp>
      <p:sp>
        <p:nvSpPr>
          <p:cNvPr id="13" name="Ellipse 27">
            <a:extLst>
              <a:ext uri="{FF2B5EF4-FFF2-40B4-BE49-F238E27FC236}">
                <a16:creationId xmlns:a16="http://schemas.microsoft.com/office/drawing/2014/main" xmlns="" id="{5043EACD-F940-D3A0-390B-A02F54682F26}"/>
              </a:ext>
            </a:extLst>
          </p:cNvPr>
          <p:cNvSpPr/>
          <p:nvPr/>
        </p:nvSpPr>
        <p:spPr>
          <a:xfrm>
            <a:off x="1526674" y="4377717"/>
            <a:ext cx="287924" cy="28792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25402" cap="flat">
            <a:solidFill>
              <a:srgbClr val="FFFFFF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121888" tIns="60944" rIns="121888" bIns="60944" anchor="ctr" anchorCtr="1" compatLnSpc="1">
            <a:noAutofit/>
          </a:bodyPr>
          <a:lstStyle/>
          <a:p>
            <a:pPr algn="ctr" defTabSz="1218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bg-BG" sz="3199" kern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Montserrat" pitchFamily="2"/>
            </a:endParaRPr>
          </a:p>
        </p:txBody>
      </p:sp>
      <p:sp>
        <p:nvSpPr>
          <p:cNvPr id="14" name="Ellipse 28">
            <a:extLst>
              <a:ext uri="{FF2B5EF4-FFF2-40B4-BE49-F238E27FC236}">
                <a16:creationId xmlns:a16="http://schemas.microsoft.com/office/drawing/2014/main" xmlns="" id="{D105FB6A-7477-E6B6-AA25-247CFE881FE6}"/>
              </a:ext>
            </a:extLst>
          </p:cNvPr>
          <p:cNvSpPr/>
          <p:nvPr/>
        </p:nvSpPr>
        <p:spPr>
          <a:xfrm>
            <a:off x="1383297" y="5343073"/>
            <a:ext cx="575849" cy="57584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91589E"/>
          </a:solidFill>
          <a:ln w="25402" cap="flat">
            <a:solidFill>
              <a:srgbClr val="91589E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121888" tIns="60944" rIns="121888" bIns="60944" anchor="ctr" anchorCtr="1" compatLnSpc="1">
            <a:noAutofit/>
          </a:bodyPr>
          <a:lstStyle/>
          <a:p>
            <a:pPr algn="ctr" defTabSz="1218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bg-BG" sz="3199" kern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Montserrat" pitchFamily="2"/>
            </a:endParaRPr>
          </a:p>
        </p:txBody>
      </p:sp>
      <p:sp>
        <p:nvSpPr>
          <p:cNvPr id="15" name="Ellipse 29">
            <a:extLst>
              <a:ext uri="{FF2B5EF4-FFF2-40B4-BE49-F238E27FC236}">
                <a16:creationId xmlns:a16="http://schemas.microsoft.com/office/drawing/2014/main" xmlns="" id="{D1194312-EEEC-70C3-2272-2D06B42A611C}"/>
              </a:ext>
            </a:extLst>
          </p:cNvPr>
          <p:cNvSpPr/>
          <p:nvPr/>
        </p:nvSpPr>
        <p:spPr>
          <a:xfrm>
            <a:off x="1527260" y="5487034"/>
            <a:ext cx="287924" cy="28792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25402" cap="flat">
            <a:solidFill>
              <a:srgbClr val="FFFFFF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121888" tIns="60944" rIns="121888" bIns="60944" anchor="ctr" anchorCtr="1" compatLnSpc="1">
            <a:noAutofit/>
          </a:bodyPr>
          <a:lstStyle/>
          <a:p>
            <a:pPr algn="ctr" defTabSz="1218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bg-BG" sz="3199" kern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Montserrat" pitchFamily="2"/>
            </a:endParaRPr>
          </a:p>
        </p:txBody>
      </p:sp>
      <p:sp>
        <p:nvSpPr>
          <p:cNvPr id="16" name="ZoneTexte 30">
            <a:extLst>
              <a:ext uri="{FF2B5EF4-FFF2-40B4-BE49-F238E27FC236}">
                <a16:creationId xmlns:a16="http://schemas.microsoft.com/office/drawing/2014/main" xmlns="" id="{0C58AEE9-5AD2-30E1-CE90-603613E567B4}"/>
              </a:ext>
            </a:extLst>
          </p:cNvPr>
          <p:cNvSpPr txBox="1"/>
          <p:nvPr/>
        </p:nvSpPr>
        <p:spPr>
          <a:xfrm>
            <a:off x="1814598" y="818739"/>
            <a:ext cx="9657486" cy="6974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888" tIns="60944" rIns="121888" bIns="60944" anchor="t" anchorCtr="1" compatLnSpc="1">
            <a:spAutoFit/>
          </a:bodyPr>
          <a:lstStyle/>
          <a:p>
            <a:pPr algn="ctr" defTabSz="1218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g-BG" sz="3732" b="1" kern="0">
                <a:solidFill>
                  <a:srgbClr val="EC3C63"/>
                </a:solidFill>
                <a:latin typeface="Inter Black" pitchFamily="2"/>
                <a:ea typeface="Inter Black" pitchFamily="2"/>
                <a:cs typeface="Arial"/>
              </a:rPr>
              <a:t>Изображението представя две:</a:t>
            </a:r>
          </a:p>
        </p:txBody>
      </p:sp>
      <p:pic>
        <p:nvPicPr>
          <p:cNvPr id="17" name="Picture 1" descr="Human chromosome, SEM - Stock Image - C013/4998 - Science Photo Library">
            <a:extLst>
              <a:ext uri="{FF2B5EF4-FFF2-40B4-BE49-F238E27FC236}">
                <a16:creationId xmlns:a16="http://schemas.microsoft.com/office/drawing/2014/main" xmlns="" id="{58A73658-3D19-BD3D-AD9E-AAA4FA8E1D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99" r="12113"/>
          <a:stretch>
            <a:fillRect/>
          </a:stretch>
        </p:blipFill>
        <p:spPr>
          <a:xfrm>
            <a:off x="6357044" y="1864588"/>
            <a:ext cx="4852797" cy="451823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5;p37">
            <a:extLst>
              <a:ext uri="{FF2B5EF4-FFF2-40B4-BE49-F238E27FC236}">
                <a16:creationId xmlns:a16="http://schemas.microsoft.com/office/drawing/2014/main" xmlns="" id="{DD259518-EDEB-8559-121F-D3D7AC0D84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60" y="576365"/>
            <a:ext cx="5542852" cy="1008112"/>
          </a:xfrm>
        </p:spPr>
        <p:txBody>
          <a:bodyPr anchorCtr="1">
            <a:normAutofit fontScale="90000"/>
          </a:bodyPr>
          <a:lstStyle/>
          <a:p>
            <a:pPr lvl="0"/>
            <a:r>
              <a:rPr lang="bg-BG" sz="3732" dirty="0">
                <a:solidFill>
                  <a:srgbClr val="FFFFFF"/>
                </a:solidFill>
                <a:latin typeface="Inter" pitchFamily="2"/>
              </a:rPr>
              <a:t>Морфология на хромозомите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95CFF081-3667-38DB-22B4-C12529079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96" y="2132856"/>
            <a:ext cx="5542852" cy="25922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3" descr="Calendar&#10;&#10;Description automatically generated">
            <a:extLst>
              <a:ext uri="{FF2B5EF4-FFF2-40B4-BE49-F238E27FC236}">
                <a16:creationId xmlns:a16="http://schemas.microsoft.com/office/drawing/2014/main" xmlns="" id="{C612C9B2-9C69-99FA-0409-3FA2A6E1D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477" y="2118888"/>
            <a:ext cx="4824536" cy="27044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Google Shape;255;p37">
            <a:extLst>
              <a:ext uri="{FF2B5EF4-FFF2-40B4-BE49-F238E27FC236}">
                <a16:creationId xmlns:a16="http://schemas.microsoft.com/office/drawing/2014/main" xmlns="" id="{EC9FC965-210F-9D75-F372-D008DCEDF894}"/>
              </a:ext>
            </a:extLst>
          </p:cNvPr>
          <p:cNvSpPr txBox="1">
            <a:spLocks/>
          </p:cNvSpPr>
          <p:nvPr/>
        </p:nvSpPr>
        <p:spPr>
          <a:xfrm>
            <a:off x="6670477" y="576364"/>
            <a:ext cx="4824536" cy="836411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4233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3732" dirty="0" err="1">
                <a:solidFill>
                  <a:srgbClr val="FFFFFF"/>
                </a:solidFill>
                <a:latin typeface="Inter" pitchFamily="2"/>
              </a:rPr>
              <a:t>Кариотип</a:t>
            </a:r>
            <a:endParaRPr lang="bg-BG" sz="3732" dirty="0">
              <a:solidFill>
                <a:srgbClr val="FFFFFF"/>
              </a:solidFill>
              <a:latin typeface="Inter" pitchFamily="2"/>
            </a:endParaRPr>
          </a:p>
        </p:txBody>
      </p:sp>
      <p:sp>
        <p:nvSpPr>
          <p:cNvPr id="7" name="Google Shape;255;p37">
            <a:extLst>
              <a:ext uri="{FF2B5EF4-FFF2-40B4-BE49-F238E27FC236}">
                <a16:creationId xmlns:a16="http://schemas.microsoft.com/office/drawing/2014/main" xmlns="" id="{2EAE01A7-DCEF-BBC4-8162-CEA20A878B01}"/>
              </a:ext>
            </a:extLst>
          </p:cNvPr>
          <p:cNvSpPr txBox="1">
            <a:spLocks/>
          </p:cNvSpPr>
          <p:nvPr/>
        </p:nvSpPr>
        <p:spPr>
          <a:xfrm>
            <a:off x="765820" y="5253924"/>
            <a:ext cx="10369152" cy="1008112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4233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732" i="1" dirty="0">
                <a:solidFill>
                  <a:srgbClr val="FFFFFF"/>
                </a:solidFill>
                <a:latin typeface="Inter" pitchFamily="2"/>
              </a:rPr>
              <a:t>Задачи от учебника и работните листове за 9. клас издателство Просвета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ck-footage-stages-of-mitosis-biology-background-the-mother-cell-reproduce-by-duplicating-its-contents-and">
            <a:extLst>
              <a:ext uri="{FF2B5EF4-FFF2-40B4-BE49-F238E27FC236}">
                <a16:creationId xmlns:a16="http://schemas.microsoft.com/office/drawing/2014/main" xmlns="" id="{C28D647C-8E6E-2EAE-5BFC-ADF553E7F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4452"/>
            <a:ext cx="12188825" cy="687154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0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3CF151-BD52-4207-A615-D188E5ED9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08" y="834422"/>
            <a:ext cx="8602589" cy="51891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1D71A5D-9F16-4D2C-8B55-CB8042A61651}"/>
              </a:ext>
            </a:extLst>
          </p:cNvPr>
          <p:cNvSpPr/>
          <p:nvPr/>
        </p:nvSpPr>
        <p:spPr>
          <a:xfrm>
            <a:off x="144634" y="1459896"/>
            <a:ext cx="2619104" cy="431358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bg-BG" sz="2399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Задача: </a:t>
            </a:r>
            <a:r>
              <a:rPr lang="bg-BG" sz="2399" i="1" dirty="0">
                <a:ea typeface="Calibri" panose="020F0502020204030204" pitchFamily="34" charset="0"/>
                <a:cs typeface="Times New Roman" panose="02020603050405020304" pitchFamily="18" charset="0"/>
              </a:rPr>
              <a:t>Анализирайте представената фигура и определете посоката на пренос на информация на молекулно равнище.</a:t>
            </a:r>
          </a:p>
        </p:txBody>
      </p:sp>
    </p:spTree>
    <p:extLst>
      <p:ext uri="{BB962C8B-B14F-4D97-AF65-F5344CB8AC3E}">
        <p14:creationId xmlns:p14="http://schemas.microsoft.com/office/powerpoint/2010/main" val="19107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A4B24A-FB3E-E5A6-3E49-BB2B41D18214}"/>
              </a:ext>
            </a:extLst>
          </p:cNvPr>
          <p:cNvSpPr txBox="1"/>
          <p:nvPr/>
        </p:nvSpPr>
        <p:spPr>
          <a:xfrm>
            <a:off x="2962064" y="2838069"/>
            <a:ext cx="6696744" cy="5909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bg-BG" sz="3600" dirty="0"/>
              <a:t>БЛАГОДАРЯ ЗА ВНИМАНИЕТО!</a:t>
            </a:r>
            <a:endParaRPr lang="en-US" sz="3600" dirty="0"/>
          </a:p>
        </p:txBody>
      </p:sp>
      <p:pic>
        <p:nvPicPr>
          <p:cNvPr id="4" name="Graphic 3" descr="Basic Shapes outline">
            <a:extLst>
              <a:ext uri="{FF2B5EF4-FFF2-40B4-BE49-F238E27FC236}">
                <a16:creationId xmlns:a16="http://schemas.microsoft.com/office/drawing/2014/main" xmlns="" id="{AEE95AD4-5663-D701-86C0-6B5B77AF5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7788" y="404664"/>
            <a:ext cx="2642592" cy="2642592"/>
          </a:xfrm>
          <a:prstGeom prst="rect">
            <a:avLst/>
          </a:prstGeom>
        </p:spPr>
      </p:pic>
      <p:pic>
        <p:nvPicPr>
          <p:cNvPr id="6" name="Graphic 5" descr="Microscope outline">
            <a:extLst>
              <a:ext uri="{FF2B5EF4-FFF2-40B4-BE49-F238E27FC236}">
                <a16:creationId xmlns:a16="http://schemas.microsoft.com/office/drawing/2014/main" xmlns="" id="{6C0CA410-0B2A-1833-1946-34BFF5BEC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58708" y="4343967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3600" dirty="0"/>
              <a:t>СЪДЪРЖАНИЕ</a:t>
            </a:r>
            <a:endParaRPr lang="en-US" sz="3600" dirty="0"/>
          </a:p>
        </p:txBody>
      </p:sp>
      <p:sp>
        <p:nvSpPr>
          <p:cNvPr id="2" name="Google Shape;217;p33">
            <a:extLst>
              <a:ext uri="{FF2B5EF4-FFF2-40B4-BE49-F238E27FC236}">
                <a16:creationId xmlns:a16="http://schemas.microsoft.com/office/drawing/2014/main" xmlns="" id="{AFCE831C-A5C8-DA6D-1330-5FF5423E9679}"/>
              </a:ext>
            </a:extLst>
          </p:cNvPr>
          <p:cNvSpPr/>
          <p:nvPr/>
        </p:nvSpPr>
        <p:spPr>
          <a:xfrm>
            <a:off x="477788" y="2058695"/>
            <a:ext cx="805588" cy="8640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121863" tIns="121863" rIns="121863" bIns="121863" anchor="ctr" anchorCtr="0" compatLnSpc="1">
            <a:noAutofit/>
          </a:bodyPr>
          <a:lstStyle/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itchFamily="2"/>
                <a:ea typeface="Inter" pitchFamily="2"/>
                <a:cs typeface="Arial"/>
              </a:rPr>
              <a:t>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B794E2-FE2D-3EF2-3B4A-B0261BA7C705}"/>
              </a:ext>
            </a:extLst>
          </p:cNvPr>
          <p:cNvSpPr txBox="1"/>
          <p:nvPr/>
        </p:nvSpPr>
        <p:spPr>
          <a:xfrm>
            <a:off x="1377888" y="1952134"/>
            <a:ext cx="94330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РАВНИЩА НА ОРГАНИЗАЦИЯ НА НОСИТЕЛИТЕ НА НАСЛЕДСТВЕНАТА ПРОГРАМА</a:t>
            </a:r>
          </a:p>
        </p:txBody>
      </p:sp>
      <p:sp>
        <p:nvSpPr>
          <p:cNvPr id="7" name="Google Shape;217;p33">
            <a:extLst>
              <a:ext uri="{FF2B5EF4-FFF2-40B4-BE49-F238E27FC236}">
                <a16:creationId xmlns:a16="http://schemas.microsoft.com/office/drawing/2014/main" xmlns="" id="{02BAA575-FF95-70B5-6272-D34567613F2F}"/>
              </a:ext>
            </a:extLst>
          </p:cNvPr>
          <p:cNvSpPr/>
          <p:nvPr/>
        </p:nvSpPr>
        <p:spPr>
          <a:xfrm>
            <a:off x="477788" y="4221088"/>
            <a:ext cx="805588" cy="8640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121863" tIns="121863" rIns="121863" bIns="121863" anchor="ctr" anchorCtr="0" compatLnSpc="1">
            <a:noAutofit/>
          </a:bodyPr>
          <a:lstStyle/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 dirty="0">
                <a:latin typeface="Inter" pitchFamily="2"/>
                <a:ea typeface="Inter" pitchFamily="2"/>
                <a:cs typeface="Arial"/>
              </a:rPr>
              <a:t>II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Inter" pitchFamily="2"/>
              <a:ea typeface="Inter" pitchFamily="2"/>
              <a:cs typeface="Arial"/>
            </a:endParaRPr>
          </a:p>
        </p:txBody>
      </p:sp>
      <p:sp>
        <p:nvSpPr>
          <p:cNvPr id="8" name="Google Shape;222;p33">
            <a:extLst>
              <a:ext uri="{FF2B5EF4-FFF2-40B4-BE49-F238E27FC236}">
                <a16:creationId xmlns:a16="http://schemas.microsoft.com/office/drawing/2014/main" xmlns="" id="{E1B1AE0A-3BA4-EB05-B641-667196A408C2}"/>
              </a:ext>
            </a:extLst>
          </p:cNvPr>
          <p:cNvSpPr txBox="1">
            <a:spLocks/>
          </p:cNvSpPr>
          <p:nvPr/>
        </p:nvSpPr>
        <p:spPr>
          <a:xfrm>
            <a:off x="1437260" y="4235936"/>
            <a:ext cx="9433048" cy="10772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itchFamily="2"/>
                <a:ea typeface="+mj-ea"/>
                <a:cs typeface="+mj-cs"/>
              </a:rPr>
              <a:t>СТРУКТУРНИ И ФУНКЦИОНАЛНИ ПРОМЕНИ В ПЕРИОДИТЕ ОТ ЖИЗНЕНИЯ ЦИКЪЛ НА КЛЕТКТА</a:t>
            </a:r>
          </a:p>
        </p:txBody>
      </p:sp>
    </p:spTree>
    <p:extLst>
      <p:ext uri="{BB962C8B-B14F-4D97-AF65-F5344CB8AC3E}">
        <p14:creationId xmlns:p14="http://schemas.microsoft.com/office/powerpoint/2010/main" val="32134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109" y="260648"/>
            <a:ext cx="11233248" cy="1377596"/>
          </a:xfrm>
        </p:spPr>
        <p:txBody>
          <a:bodyPr>
            <a:noAutofit/>
          </a:bodyPr>
          <a:lstStyle/>
          <a:p>
            <a:pPr algn="ctr"/>
            <a:r>
              <a:rPr lang="bg-BG" dirty="0"/>
              <a:t>РАВНИЩА НА ОРГАНИЗАЦИЯ НА НОСИТЕЛИТЕ НА НАСЛЕДСТВЕНА ПРОГРАМА В ЖИЗНЕНИЯ ЦИКЪЛ НА КЛЕТКАТА</a:t>
            </a:r>
            <a:endParaRPr lang="en-US" dirty="0"/>
          </a:p>
        </p:txBody>
      </p:sp>
      <p:graphicFrame>
        <p:nvGraphicFramePr>
          <p:cNvPr id="4" name="Content Placeholder 3" descr="Vertical bullet list showing 3 groups arranged one below the other and bullet points are present under each group.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77942138"/>
              </p:ext>
            </p:extLst>
          </p:nvPr>
        </p:nvGraphicFramePr>
        <p:xfrm>
          <a:off x="1269876" y="1834416"/>
          <a:ext cx="10332639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C4B0D65-8F43-D925-280F-1DCAB78DA537}"/>
              </a:ext>
            </a:extLst>
          </p:cNvPr>
          <p:cNvGrpSpPr/>
          <p:nvPr/>
        </p:nvGrpSpPr>
        <p:grpSpPr>
          <a:xfrm>
            <a:off x="928092" y="6101616"/>
            <a:ext cx="10770884" cy="685687"/>
            <a:chOff x="0" y="2917289"/>
            <a:chExt cx="10770884" cy="68568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C9E6F77-E15F-9274-BB6D-5BE3F80AB984}"/>
                </a:ext>
              </a:extLst>
            </p:cNvPr>
            <p:cNvSpPr/>
            <p:nvPr/>
          </p:nvSpPr>
          <p:spPr>
            <a:xfrm>
              <a:off x="0" y="2917289"/>
              <a:ext cx="10332638" cy="6856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0113B23-D82C-300B-2C2D-74D2C637F9B1}"/>
                </a:ext>
              </a:extLst>
            </p:cNvPr>
            <p:cNvSpPr txBox="1"/>
            <p:nvPr/>
          </p:nvSpPr>
          <p:spPr>
            <a:xfrm>
              <a:off x="438246" y="2917289"/>
              <a:ext cx="10332638" cy="6856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8061" tIns="31750" rIns="177800" bIns="3175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bg-BG" sz="2000" kern="1200" dirty="0"/>
                <a:t>ЯДРО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bg-BG" sz="2000" dirty="0"/>
                <a:t>ХРОМОЗОМИ</a:t>
              </a:r>
              <a:endParaRPr lang="bg-BG" sz="2000" kern="1200" dirty="0"/>
            </a:p>
          </p:txBody>
        </p:sp>
      </p:grpSp>
      <p:sp>
        <p:nvSpPr>
          <p:cNvPr id="13" name="Google Shape;217;p33">
            <a:extLst>
              <a:ext uri="{FF2B5EF4-FFF2-40B4-BE49-F238E27FC236}">
                <a16:creationId xmlns:a16="http://schemas.microsoft.com/office/drawing/2014/main" xmlns="" id="{AED93750-4680-2F0C-92D1-A219162EB3F7}"/>
              </a:ext>
            </a:extLst>
          </p:cNvPr>
          <p:cNvSpPr/>
          <p:nvPr/>
        </p:nvSpPr>
        <p:spPr>
          <a:xfrm>
            <a:off x="261764" y="431304"/>
            <a:ext cx="805588" cy="8640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</a:ln>
          <a:effectLst>
            <a:reflection blurRad="6350" stA="52000" endA="300" endPos="35000" dir="5400000" sy="-100000" algn="bl" rotWithShape="0"/>
            <a:softEdge rad="12700"/>
          </a:effectLst>
        </p:spPr>
        <p:txBody>
          <a:bodyPr vert="horz" wrap="square" lIns="121863" tIns="121863" rIns="121863" bIns="121863" anchor="ctr" anchorCtr="0" compatLnSpc="1">
            <a:noAutofit/>
          </a:bodyPr>
          <a:lstStyle/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itchFamily="2"/>
                <a:ea typeface="Inter" pitchFamily="2"/>
                <a:cs typeface="Arial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A474E0-3D5F-4F3E-96E7-F4AFF7525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52" y="1690841"/>
            <a:ext cx="6507704" cy="4520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CD4BD6-A129-49B9-8373-48F82D948470}"/>
              </a:ext>
            </a:extLst>
          </p:cNvPr>
          <p:cNvSpPr txBox="1"/>
          <p:nvPr/>
        </p:nvSpPr>
        <p:spPr>
          <a:xfrm>
            <a:off x="332239" y="2060077"/>
            <a:ext cx="4426696" cy="32153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bg-BG" sz="2799" b="1" i="1" dirty="0">
                <a:latin typeface="+mj-lt"/>
                <a:ea typeface="+mj-ea"/>
                <a:cs typeface="+mj-cs"/>
              </a:rPr>
              <a:t>Задача 1:</a:t>
            </a:r>
            <a:r>
              <a:rPr lang="bg-BG" sz="2799" i="1" dirty="0">
                <a:latin typeface="+mj-lt"/>
                <a:ea typeface="+mj-ea"/>
                <a:cs typeface="+mj-cs"/>
              </a:rPr>
              <a:t> Анализирайте анимацията и напишете: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bg-BG" sz="2799" i="1" dirty="0">
                <a:latin typeface="+mj-lt"/>
                <a:ea typeface="+mj-ea"/>
                <a:cs typeface="+mj-cs"/>
              </a:rPr>
              <a:t>А. коя структура на ППВ  илюстрира тя;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bg-BG" sz="2799" i="1" dirty="0">
                <a:latin typeface="+mj-lt"/>
                <a:ea typeface="+mj-ea"/>
                <a:cs typeface="+mj-cs"/>
              </a:rPr>
              <a:t>Б. кои макромолекули осигуряват информацията за тази пространствена структура?</a:t>
            </a:r>
            <a:endParaRPr lang="en-US" sz="2799" i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BAF207-B221-4A2A-A481-AFD3BC77845C}"/>
              </a:ext>
            </a:extLst>
          </p:cNvPr>
          <p:cNvSpPr txBox="1"/>
          <p:nvPr/>
        </p:nvSpPr>
        <p:spPr>
          <a:xfrm>
            <a:off x="8607185" y="1690841"/>
            <a:ext cx="704206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799" b="1" dirty="0"/>
              <a:t>АК</a:t>
            </a:r>
            <a:r>
              <a:rPr lang="en-US" sz="1799" b="1" dirty="0"/>
              <a:t>n</a:t>
            </a:r>
            <a:endParaRPr lang="bg-BG" sz="1799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A242B9-54E9-44B0-AA6B-B2D4123EA2F9}"/>
              </a:ext>
            </a:extLst>
          </p:cNvPr>
          <p:cNvSpPr txBox="1"/>
          <p:nvPr/>
        </p:nvSpPr>
        <p:spPr>
          <a:xfrm>
            <a:off x="9190756" y="2276872"/>
            <a:ext cx="101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chemeClr val="bg2"/>
                </a:solidFill>
              </a:rPr>
              <a:t>АК</a:t>
            </a:r>
            <a:r>
              <a:rPr lang="en-US" sz="2800" b="1" baseline="-25000" dirty="0">
                <a:solidFill>
                  <a:schemeClr val="bg2"/>
                </a:solidFill>
              </a:rPr>
              <a:t>n</a:t>
            </a:r>
            <a:endParaRPr lang="bg-BG" sz="2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8CC5757-E2A8-4FE9-9282-8098DA65AD3C}"/>
              </a:ext>
            </a:extLst>
          </p:cNvPr>
          <p:cNvSpPr/>
          <p:nvPr/>
        </p:nvSpPr>
        <p:spPr>
          <a:xfrm>
            <a:off x="7750595" y="1628800"/>
            <a:ext cx="3912586" cy="50353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17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6F8063-E44E-4086-BA92-551493DB2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159820"/>
            <a:ext cx="11026744" cy="503013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bg-BG" sz="2800" dirty="0"/>
              <a:t>Структурни особености на нуклеиновите киселини (НК)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D8B119-E1C4-4400-9F61-4901B562CC47}"/>
              </a:ext>
            </a:extLst>
          </p:cNvPr>
          <p:cNvSpPr txBox="1"/>
          <p:nvPr/>
        </p:nvSpPr>
        <p:spPr>
          <a:xfrm flipH="1">
            <a:off x="8637281" y="1742546"/>
            <a:ext cx="2030747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399" b="1" dirty="0">
                <a:solidFill>
                  <a:schemeClr val="bg2"/>
                </a:solidFill>
              </a:rPr>
              <a:t>1. </a:t>
            </a:r>
            <a:r>
              <a:rPr lang="bg-BG" sz="2399" b="1" dirty="0" err="1">
                <a:solidFill>
                  <a:schemeClr val="bg2"/>
                </a:solidFill>
              </a:rPr>
              <a:t>Мономери</a:t>
            </a:r>
            <a:r>
              <a:rPr lang="bg-BG" sz="2399" b="1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9307DE-6911-4870-AC36-1EDD0BBA4B5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96" y="2603257"/>
            <a:ext cx="3912586" cy="24207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5B2DC1-A2E5-4CD1-8D3A-20E9BD483D9E}"/>
              </a:ext>
            </a:extLst>
          </p:cNvPr>
          <p:cNvSpPr txBox="1"/>
          <p:nvPr/>
        </p:nvSpPr>
        <p:spPr>
          <a:xfrm>
            <a:off x="581040" y="2060848"/>
            <a:ext cx="6013983" cy="427388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99" b="1" i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99" b="1" i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99" b="1" i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99" b="1" i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99" b="1" i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99" b="1" i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99" b="1" i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99" b="1" i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99" b="1" i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bg-BG" sz="2399" i="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bg-BG" sz="2399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Научете и </a:t>
            </a:r>
            <a:r>
              <a:rPr lang="bg-BG" sz="2399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напишете в тетрадката: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bg-BG" sz="2399" b="1" i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bg-BG" sz="2399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1.1. Обща опростена схема на </a:t>
            </a:r>
            <a:r>
              <a:rPr lang="bg-BG" sz="2399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нуклеотид</a:t>
            </a:r>
            <a:endParaRPr lang="bg-BG" sz="2399" i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bg-BG" sz="2399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1.2. Структурни особености и роля на съставните части на </a:t>
            </a:r>
            <a:r>
              <a:rPr lang="bg-BG" sz="2399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нуклеотид</a:t>
            </a:r>
            <a:endParaRPr lang="bg-BG" sz="2399" i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bg-BG" sz="2399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А) монозахарид с 5 </a:t>
            </a:r>
            <a:r>
              <a:rPr lang="en-US" sz="2399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C</a:t>
            </a:r>
            <a:r>
              <a:rPr lang="bg-BG" sz="2399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атома (</a:t>
            </a:r>
            <a:r>
              <a:rPr lang="bg-BG" sz="2399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пентоза</a:t>
            </a:r>
            <a:r>
              <a:rPr lang="bg-BG" sz="2399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bg-BG" sz="2399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Б) азотни бази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bg-BG" sz="2399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В) фосфорна киселина (фосфатен остатък</a:t>
            </a:r>
            <a:r>
              <a:rPr lang="en-US" sz="2399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=</a:t>
            </a:r>
            <a:r>
              <a:rPr lang="bg-BG" sz="2399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Ф)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831A12-F085-4525-AD1B-24678971EF3B}"/>
              </a:ext>
            </a:extLst>
          </p:cNvPr>
          <p:cNvSpPr txBox="1"/>
          <p:nvPr/>
        </p:nvSpPr>
        <p:spPr>
          <a:xfrm>
            <a:off x="7969594" y="5644071"/>
            <a:ext cx="3638190" cy="40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999" dirty="0">
                <a:solidFill>
                  <a:schemeClr val="bg2"/>
                </a:solidFill>
              </a:rPr>
              <a:t>Опростена схема на </a:t>
            </a:r>
            <a:r>
              <a:rPr lang="bg-BG" sz="1999" dirty="0" err="1">
                <a:solidFill>
                  <a:schemeClr val="bg2"/>
                </a:solidFill>
              </a:rPr>
              <a:t>нуклеотид</a:t>
            </a:r>
            <a:endParaRPr lang="bg-BG" sz="1999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E4868E-1C73-E637-BE67-E2D5737C85FD}"/>
              </a:ext>
            </a:extLst>
          </p:cNvPr>
          <p:cNvSpPr txBox="1"/>
          <p:nvPr/>
        </p:nvSpPr>
        <p:spPr>
          <a:xfrm>
            <a:off x="1654595" y="963029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bg-BG" sz="1800" b="1" i="1" dirty="0">
                <a:latin typeface="+mj-lt"/>
                <a:ea typeface="+mj-ea"/>
                <a:cs typeface="+mj-cs"/>
              </a:rPr>
              <a:t>Задача:</a:t>
            </a:r>
            <a:r>
              <a:rPr lang="bg-BG" sz="1800" i="1" dirty="0">
                <a:latin typeface="+mj-lt"/>
                <a:ea typeface="+mj-ea"/>
                <a:cs typeface="+mj-cs"/>
              </a:rPr>
              <a:t> Разгледайте фиг. 1 и</a:t>
            </a:r>
            <a:r>
              <a:rPr lang="en-US" sz="1800" i="1" dirty="0">
                <a:latin typeface="+mj-lt"/>
                <a:ea typeface="+mj-ea"/>
                <a:cs typeface="+mj-cs"/>
              </a:rPr>
              <a:t> </a:t>
            </a:r>
            <a:r>
              <a:rPr lang="bg-BG" sz="1800" i="1" dirty="0">
                <a:latin typeface="+mj-lt"/>
                <a:ea typeface="+mj-ea"/>
                <a:cs typeface="+mj-cs"/>
              </a:rPr>
              <a:t>прочетете информацията </a:t>
            </a:r>
            <a:r>
              <a:rPr lang="bg-BG" sz="1800" i="1" dirty="0"/>
              <a:t>на стр. 26 от учебника. </a:t>
            </a:r>
          </a:p>
        </p:txBody>
      </p:sp>
    </p:spTree>
    <p:extLst>
      <p:ext uri="{BB962C8B-B14F-4D97-AF65-F5344CB8AC3E}">
        <p14:creationId xmlns:p14="http://schemas.microsoft.com/office/powerpoint/2010/main" val="394974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03127D3-5B64-49C3-941D-FCF33B019AB3}"/>
              </a:ext>
            </a:extLst>
          </p:cNvPr>
          <p:cNvSpPr txBox="1"/>
          <p:nvPr/>
        </p:nvSpPr>
        <p:spPr>
          <a:xfrm>
            <a:off x="267575" y="682323"/>
            <a:ext cx="7506767" cy="953859"/>
          </a:xfrm>
          <a:prstGeom prst="rect">
            <a:avLst/>
          </a:prstGeom>
          <a:solidFill>
            <a:srgbClr val="99CCFF"/>
          </a:solidFill>
          <a:effectLst>
            <a:softEdge rad="317500"/>
          </a:effectLst>
        </p:spPr>
        <p:txBody>
          <a:bodyPr wrap="none" rtlCol="0">
            <a:spAutoFit/>
          </a:bodyPr>
          <a:lstStyle/>
          <a:p>
            <a:r>
              <a:rPr lang="bg-BG" sz="2799" dirty="0"/>
              <a:t>2. Свързване на </a:t>
            </a:r>
            <a:r>
              <a:rPr lang="bg-BG" sz="2799" dirty="0" err="1"/>
              <a:t>нуклеотидите</a:t>
            </a:r>
            <a:r>
              <a:rPr lang="bg-BG" sz="2799" dirty="0"/>
              <a:t> и образуване на </a:t>
            </a:r>
          </a:p>
          <a:p>
            <a:r>
              <a:rPr lang="bg-BG" sz="2799" dirty="0" err="1"/>
              <a:t>полинуклеотидни</a:t>
            </a:r>
            <a:r>
              <a:rPr lang="bg-BG" sz="2799" dirty="0"/>
              <a:t> вериги (ПНВ)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97656C-1EE5-4F45-BA02-61EDD8BF1D42}"/>
              </a:ext>
            </a:extLst>
          </p:cNvPr>
          <p:cNvSpPr txBox="1"/>
          <p:nvPr/>
        </p:nvSpPr>
        <p:spPr>
          <a:xfrm>
            <a:off x="267575" y="1789070"/>
            <a:ext cx="6618925" cy="7691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bg-BG" sz="2399" b="1" i="1" dirty="0"/>
              <a:t>Задача</a:t>
            </a:r>
            <a:r>
              <a:rPr lang="bg-BG" sz="2399" i="1" dirty="0"/>
              <a:t>: </a:t>
            </a:r>
            <a:r>
              <a:rPr lang="bg-BG" sz="1999" i="1" dirty="0"/>
              <a:t>Анализирайте информацията от представената фигура и текста в учебника на стр. 26.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014C591A-FA3B-4C7A-B21C-BD38D9B06AE9}"/>
              </a:ext>
            </a:extLst>
          </p:cNvPr>
          <p:cNvCxnSpPr/>
          <p:nvPr/>
        </p:nvCxnSpPr>
        <p:spPr>
          <a:xfrm>
            <a:off x="1945860" y="4140740"/>
            <a:ext cx="7182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C350B-A07D-42B7-8E5F-9A47A9CA28CD}"/>
              </a:ext>
            </a:extLst>
          </p:cNvPr>
          <p:cNvSpPr/>
          <p:nvPr/>
        </p:nvSpPr>
        <p:spPr>
          <a:xfrm>
            <a:off x="285937" y="3171787"/>
            <a:ext cx="6094413" cy="34769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bg-BG" sz="1999" i="1" dirty="0">
                <a:solidFill>
                  <a:schemeClr val="bg2"/>
                </a:solidFill>
              </a:rPr>
              <a:t>Научете и напишете в тетрадките: </a:t>
            </a:r>
          </a:p>
          <a:p>
            <a:r>
              <a:rPr lang="bg-BG" sz="1999" i="1" dirty="0">
                <a:solidFill>
                  <a:schemeClr val="bg2"/>
                </a:solidFill>
              </a:rPr>
              <a:t>2.1. наименованието на химичните връзки, поддържащи стабилност на първичната структура на ПНВ</a:t>
            </a:r>
          </a:p>
          <a:p>
            <a:r>
              <a:rPr lang="bg-BG" sz="1999" i="1" dirty="0">
                <a:solidFill>
                  <a:schemeClr val="bg2"/>
                </a:solidFill>
              </a:rPr>
              <a:t>2.2. Особеностите на ПНВ:</a:t>
            </a:r>
          </a:p>
          <a:p>
            <a:r>
              <a:rPr lang="bg-BG" sz="1999" i="1" dirty="0">
                <a:solidFill>
                  <a:schemeClr val="bg2"/>
                </a:solidFill>
              </a:rPr>
              <a:t>а) </a:t>
            </a:r>
            <a:r>
              <a:rPr lang="bg-BG" sz="1999" i="1" dirty="0" err="1">
                <a:solidFill>
                  <a:schemeClr val="bg2"/>
                </a:solidFill>
              </a:rPr>
              <a:t>захарофосфатен</a:t>
            </a:r>
            <a:r>
              <a:rPr lang="bg-BG" sz="1999" i="1" dirty="0">
                <a:solidFill>
                  <a:schemeClr val="bg2"/>
                </a:solidFill>
              </a:rPr>
              <a:t> скелет</a:t>
            </a:r>
          </a:p>
          <a:p>
            <a:r>
              <a:rPr lang="bg-BG" sz="1999" i="1" dirty="0">
                <a:solidFill>
                  <a:schemeClr val="bg2"/>
                </a:solidFill>
              </a:rPr>
              <a:t>б) посока :  Ф-край               ОН-край</a:t>
            </a:r>
          </a:p>
          <a:p>
            <a:r>
              <a:rPr lang="bg-BG" sz="1999" i="1" dirty="0">
                <a:solidFill>
                  <a:schemeClr val="bg2"/>
                </a:solidFill>
              </a:rPr>
              <a:t>в) значение на посоката за правилното прочитане на наследствената информация</a:t>
            </a:r>
          </a:p>
          <a:p>
            <a:r>
              <a:rPr lang="bg-BG" sz="1999" i="1" dirty="0">
                <a:solidFill>
                  <a:schemeClr val="bg2"/>
                </a:solidFill>
              </a:rPr>
              <a:t>г) значението на подреждането на АБ (видовете </a:t>
            </a:r>
            <a:r>
              <a:rPr lang="bg-BG" sz="1999" i="1" dirty="0" err="1">
                <a:solidFill>
                  <a:schemeClr val="bg2"/>
                </a:solidFill>
              </a:rPr>
              <a:t>нуклеотиди</a:t>
            </a:r>
            <a:r>
              <a:rPr lang="bg-BG" sz="1999" i="1" dirty="0">
                <a:solidFill>
                  <a:schemeClr val="bg2"/>
                </a:solidFill>
              </a:rPr>
              <a:t>) за разнообразието на НК</a:t>
            </a:r>
            <a:endParaRPr lang="bg-BG" sz="1999" dirty="0">
              <a:solidFill>
                <a:schemeClr val="bg2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71E0C40-06BD-4435-B8C6-88DB1DA4D811}"/>
              </a:ext>
            </a:extLst>
          </p:cNvPr>
          <p:cNvCxnSpPr/>
          <p:nvPr/>
        </p:nvCxnSpPr>
        <p:spPr>
          <a:xfrm>
            <a:off x="2350702" y="5197830"/>
            <a:ext cx="6268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8D1D6B-C441-4AB3-BE88-A98E350E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829" y="685998"/>
            <a:ext cx="3255207" cy="61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5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8F7DB5-907D-4C78-BAD1-76AC12299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898" y="908720"/>
            <a:ext cx="9045179" cy="5467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A640E8-7BB0-4BD3-8844-98CFEE7AFFEE}"/>
              </a:ext>
            </a:extLst>
          </p:cNvPr>
          <p:cNvSpPr txBox="1"/>
          <p:nvPr/>
        </p:nvSpPr>
        <p:spPr>
          <a:xfrm>
            <a:off x="117748" y="1167431"/>
            <a:ext cx="2808312" cy="45231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2399" b="1" i="1" dirty="0">
                <a:solidFill>
                  <a:schemeClr val="bg1"/>
                </a:solidFill>
              </a:rPr>
              <a:t>Задача</a:t>
            </a:r>
            <a:r>
              <a:rPr lang="bg-BG" sz="2399" i="1" dirty="0">
                <a:solidFill>
                  <a:schemeClr val="bg1"/>
                </a:solidFill>
              </a:rPr>
              <a:t>: Разгледайте обобщената схема за НК.</a:t>
            </a:r>
          </a:p>
          <a:p>
            <a:r>
              <a:rPr lang="bg-BG" sz="2399" i="1" dirty="0">
                <a:solidFill>
                  <a:schemeClr val="bg1"/>
                </a:solidFill>
              </a:rPr>
              <a:t>Запомнете:</a:t>
            </a:r>
          </a:p>
          <a:p>
            <a:pPr marL="342797" indent="-342797">
              <a:buFont typeface="Wingdings" panose="05000000000000000000" pitchFamily="2" charset="2"/>
              <a:buChar char="ü"/>
            </a:pPr>
            <a:r>
              <a:rPr lang="bg-BG" sz="2399" i="1" dirty="0">
                <a:solidFill>
                  <a:schemeClr val="bg1"/>
                </a:solidFill>
              </a:rPr>
              <a:t>структурните компоненти на НК</a:t>
            </a:r>
          </a:p>
          <a:p>
            <a:pPr marL="342797" indent="-342797">
              <a:buFont typeface="Wingdings" panose="05000000000000000000" pitchFamily="2" charset="2"/>
              <a:buChar char="ü"/>
            </a:pPr>
            <a:r>
              <a:rPr lang="bg-BG" sz="2399" i="1" dirty="0">
                <a:solidFill>
                  <a:schemeClr val="bg1"/>
                </a:solidFill>
              </a:rPr>
              <a:t>взаимовръзката между тях</a:t>
            </a:r>
          </a:p>
          <a:p>
            <a:pPr marL="342797" indent="-342797">
              <a:buFont typeface="Wingdings" panose="05000000000000000000" pitchFamily="2" charset="2"/>
              <a:buChar char="ü"/>
            </a:pPr>
            <a:r>
              <a:rPr lang="bg-BG" sz="2399" i="1" dirty="0">
                <a:solidFill>
                  <a:schemeClr val="bg1"/>
                </a:solidFill>
              </a:rPr>
              <a:t>биохимичната им роля</a:t>
            </a:r>
          </a:p>
        </p:txBody>
      </p:sp>
    </p:spTree>
    <p:extLst>
      <p:ext uri="{BB962C8B-B14F-4D97-AF65-F5344CB8AC3E}">
        <p14:creationId xmlns:p14="http://schemas.microsoft.com/office/powerpoint/2010/main" val="54242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86B11-A9CF-4CA1-8D96-576E2234F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027" y="332656"/>
            <a:ext cx="8136904" cy="1050803"/>
          </a:xfrm>
        </p:spPr>
        <p:txBody>
          <a:bodyPr vert="horz" lIns="91416" tIns="45708" rIns="91416" bIns="45708" rtlCol="0" anchor="b">
            <a:normAutofit fontScale="90000"/>
          </a:bodyPr>
          <a:lstStyle/>
          <a:p>
            <a:pPr algn="ctr"/>
            <a:r>
              <a:rPr lang="bg-BG" sz="3599" dirty="0">
                <a:solidFill>
                  <a:srgbClr val="FFFFFF"/>
                </a:solidFill>
              </a:rPr>
              <a:t>ОСНОВНИ ВИДОВЕ НУКЛЕИНОВИ КИСЕЛИНИ</a:t>
            </a:r>
            <a:endParaRPr lang="en-US" sz="3599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8C21C4-79F9-4623-5810-AAFA00DCF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24" y="2040557"/>
            <a:ext cx="3786459" cy="4176464"/>
          </a:xfrm>
          <a:prstGeom prst="rect">
            <a:avLst/>
          </a:prstGeom>
        </p:spPr>
      </p:pic>
      <p:pic>
        <p:nvPicPr>
          <p:cNvPr id="5" name="Picture 2" descr="What does DNA stand for? Structure, function, types, replication">
            <a:extLst>
              <a:ext uri="{FF2B5EF4-FFF2-40B4-BE49-F238E27FC236}">
                <a16:creationId xmlns:a16="http://schemas.microsoft.com/office/drawing/2014/main" xmlns="" id="{6E7CACA3-B139-1754-BF5C-06DE585C2E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rcRect/>
          <a:stretch>
            <a:fillRect/>
          </a:stretch>
        </p:blipFill>
        <p:spPr>
          <a:xfrm rot="5400000">
            <a:off x="6003095" y="2508421"/>
            <a:ext cx="4863530" cy="324073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591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295</TotalTime>
  <Words>643</Words>
  <Application>Microsoft Office PowerPoint</Application>
  <PresentationFormat>Custom</PresentationFormat>
  <Paragraphs>128</Paragraphs>
  <Slides>24</Slides>
  <Notes>6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Chalkboard 16x9</vt:lpstr>
      <vt:lpstr>  НОСИТЕЛИ НА ГЕНЕТИЧНАТА ПРОГРАМА В ЖИЗНЕНИЯ ЦИКЪЛ НА КЛЕТКАТА </vt:lpstr>
      <vt:lpstr>ОСНОВНИ АКЦЕНТИ</vt:lpstr>
      <vt:lpstr>СЪДЪРЖАНИЕ</vt:lpstr>
      <vt:lpstr>РАВНИЩА НА ОРГАНИЗАЦИЯ НА НОСИТЕЛИТЕ НА НАСЛЕДСТВЕНА ПРОГРАМА В ЖИЗНЕНИЯ ЦИКЪЛ НА КЛЕТКАТА</vt:lpstr>
      <vt:lpstr>PowerPoint Presentation</vt:lpstr>
      <vt:lpstr>Структурни особености на нуклеиновите киселини (НК)</vt:lpstr>
      <vt:lpstr>PowerPoint Presentation</vt:lpstr>
      <vt:lpstr>PowerPoint Presentation</vt:lpstr>
      <vt:lpstr>ОСНОВНИ ВИДОВЕ НУКЛЕИНОВИ КИСЕЛИНИ</vt:lpstr>
      <vt:lpstr>PowerPoint Presentation</vt:lpstr>
      <vt:lpstr>Форми на ДНК молекулата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Морфология на хромозомите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НОСИТЕЛИ НА ГЕНЕТИЧНАТА ПРОГРАМА В ЖИЗНЕНИЯ ЦИКЪЛ НА КЛЕТКАТА</dc:title>
  <dc:creator>Донка Николова</dc:creator>
  <cp:lastModifiedBy>ProsvetaLibri</cp:lastModifiedBy>
  <cp:revision>14</cp:revision>
  <dcterms:created xsi:type="dcterms:W3CDTF">2024-02-22T16:58:02Z</dcterms:created>
  <dcterms:modified xsi:type="dcterms:W3CDTF">2024-02-27T10:33:40Z</dcterms:modified>
</cp:coreProperties>
</file>