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aXJOcZnlFpF7beOCVqybCUsZe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1294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g.e-prosveta.bg/book/446?page=37" TargetMode="External"/><Relationship Id="rId3" Type="http://schemas.openxmlformats.org/officeDocument/2006/relationships/hyperlink" Target="https://bg.e-prosveta.bg/book/446?page=32" TargetMode="External"/><Relationship Id="rId7" Type="http://schemas.openxmlformats.org/officeDocument/2006/relationships/hyperlink" Target="https://bg.e-prosveta.bg/book/446?page=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g.e-prosveta.bg/book/446?page=35" TargetMode="External"/><Relationship Id="rId5" Type="http://schemas.openxmlformats.org/officeDocument/2006/relationships/hyperlink" Target="https://bg.e-prosveta.bg/book/446?page=34" TargetMode="External"/><Relationship Id="rId4" Type="http://schemas.openxmlformats.org/officeDocument/2006/relationships/hyperlink" Target="https://bg.e-prosveta.bg/book/446?page=33" TargetMode="External"/><Relationship Id="rId9" Type="http://schemas.openxmlformats.org/officeDocument/2006/relationships/hyperlink" Target="https://bg.e-prosveta.bg/book/446?page=3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>
            <a:spLocks noGrp="1"/>
          </p:cNvSpPr>
          <p:nvPr>
            <p:ph type="ctrTitle"/>
          </p:nvPr>
        </p:nvSpPr>
        <p:spPr>
          <a:xfrm>
            <a:off x="1560945" y="836036"/>
            <a:ext cx="9144000" cy="238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ИНОВАТИВНИ СТРАТЕГИИ И ПОДХОДИ ЗА УСПЕШНО ПРИЛАГАНЕ НА НОВИТЕ УЧЕБНИ ПРОГРАМИ ПО БИОЛОГИЯ И ЗДРАВНО ОБРАЗОВАНИЕ</a:t>
            </a:r>
            <a:endParaRPr sz="360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813649" y="4605662"/>
            <a:ext cx="4147127" cy="72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None/>
            </a:pPr>
            <a:r>
              <a:rPr lang="bg-BG">
                <a:solidFill>
                  <a:srgbClr val="7F7F7F"/>
                </a:solidFill>
              </a:rPr>
              <a:t>С акцент на Биология и здравно образование – 10. клас.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7F7F7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None/>
            </a:pPr>
            <a:r>
              <a:rPr lang="bg-BG">
                <a:solidFill>
                  <a:srgbClr val="7F7F7F"/>
                </a:solidFill>
              </a:rPr>
              <a:t>Лоц. д-р Златка Ваклева</a:t>
            </a:r>
            <a:endParaRPr>
              <a:solidFill>
                <a:srgbClr val="7F7F7F"/>
              </a:solidFill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575" y="3559223"/>
            <a:ext cx="2219036" cy="2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2161" y="3546569"/>
            <a:ext cx="2035245" cy="278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l="19512" r="20781"/>
          <a:stretch/>
        </p:blipFill>
        <p:spPr>
          <a:xfrm>
            <a:off x="7450611" y="3584530"/>
            <a:ext cx="1907759" cy="27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>
            <a:spLocks noGrp="1"/>
          </p:cNvSpPr>
          <p:nvPr>
            <p:ph type="title"/>
          </p:nvPr>
        </p:nvSpPr>
        <p:spPr>
          <a:xfrm>
            <a:off x="847437" y="448253"/>
            <a:ext cx="10515600" cy="15528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bg-BG" sz="2800">
                <a:solidFill>
                  <a:schemeClr val="dk1"/>
                </a:solidFill>
              </a:rPr>
              <a:t>Актуални тенденции в методическите изисквания за преподаване на учебното съдържание, дидактическите средства и методите на обучение по биология и здравно образование</a:t>
            </a:r>
            <a:endParaRPr sz="2800"/>
          </a:p>
        </p:txBody>
      </p:sp>
      <p:sp>
        <p:nvSpPr>
          <p:cNvPr id="202" name="Google Shape;202;p10"/>
          <p:cNvSpPr/>
          <p:nvPr/>
        </p:nvSpPr>
        <p:spPr>
          <a:xfrm>
            <a:off x="847437" y="2296931"/>
            <a:ext cx="10515600" cy="39315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bg-BG" sz="24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Практико-приложни аспекти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Разширяване на възможностите за интеракция чрез използването на електронните учебници.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Съдържат разнообразни задачи, допълнителна информация, видеоклипове, презентации, които са тематично подбрани;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Осигуряват възможност за синхронизиране на работата с учебника по текст, фигури, допълнителни електронни ресурси;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Кореспондират добре с всички останали дигитални ресурси и традиционни такива;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Осигуряват мобилност на учителя – да планира и подготвя работата си, а на ученика – да учи на всяко време и място.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089" y="1298714"/>
            <a:ext cx="7315822" cy="481612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93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bg-BG" sz="3200"/>
              <a:t>Примерни ресурси към електронен учебник 10. клас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5860" y="106018"/>
            <a:ext cx="9895657" cy="675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0505" y="252742"/>
            <a:ext cx="8893220" cy="621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757" y="354564"/>
            <a:ext cx="8975254" cy="632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262" y="240463"/>
            <a:ext cx="8873746" cy="627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6521" y="230956"/>
            <a:ext cx="9006403" cy="648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009" y="205143"/>
            <a:ext cx="8833273" cy="63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252" y="328642"/>
            <a:ext cx="8892419" cy="635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2783" y="392044"/>
            <a:ext cx="8538110" cy="592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>
            <a:spLocks noGrp="1"/>
          </p:cNvSpPr>
          <p:nvPr>
            <p:ph type="title"/>
          </p:nvPr>
        </p:nvSpPr>
        <p:spPr>
          <a:xfrm>
            <a:off x="856672" y="439018"/>
            <a:ext cx="10515600" cy="15837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bg-BG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на ключови компетентности у учениците с акцент върху опазване на здравето и околната среда и устойчиво развитие</a:t>
            </a:r>
            <a:endParaRPr sz="3200" b="1"/>
          </a:p>
        </p:txBody>
      </p:sp>
      <p:grpSp>
        <p:nvGrpSpPr>
          <p:cNvPr id="99" name="Google Shape;99;p2"/>
          <p:cNvGrpSpPr/>
          <p:nvPr/>
        </p:nvGrpSpPr>
        <p:grpSpPr>
          <a:xfrm>
            <a:off x="856674" y="2221546"/>
            <a:ext cx="9784634" cy="3794940"/>
            <a:chOff x="127804" y="0"/>
            <a:chExt cx="9784634" cy="3794940"/>
          </a:xfrm>
        </p:grpSpPr>
        <p:sp>
          <p:nvSpPr>
            <p:cNvPr id="100" name="Google Shape;100;p2"/>
            <p:cNvSpPr/>
            <p:nvPr/>
          </p:nvSpPr>
          <p:spPr>
            <a:xfrm>
              <a:off x="2547467" y="148002"/>
              <a:ext cx="4887005" cy="3248469"/>
            </a:xfrm>
            <a:prstGeom prst="ellipse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3263152" y="623729"/>
              <a:ext cx="3455635" cy="2297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3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ЗДРАВЕТО</a:t>
              </a:r>
              <a:r>
                <a:rPr lang="bg-BG" sz="3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/>
              </a:r>
              <a:br>
                <a:rPr lang="bg-BG" sz="3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bg-BG" sz="3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като многокомпонетна система</a:t>
              </a: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20246" y="0"/>
              <a:ext cx="361284" cy="361278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364763" y="3155113"/>
              <a:ext cx="261598" cy="261850"/>
            </a:xfrm>
            <a:prstGeom prst="ellipse">
              <a:avLst/>
            </a:prstGeom>
            <a:gradFill>
              <a:gsLst>
                <a:gs pos="0">
                  <a:srgbClr val="A6BEDC"/>
                </a:gs>
                <a:gs pos="50000">
                  <a:srgbClr val="97B4D6"/>
                </a:gs>
                <a:gs pos="100000">
                  <a:srgbClr val="85A9D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24276" y="1466365"/>
              <a:ext cx="261598" cy="261850"/>
            </a:xfrm>
            <a:prstGeom prst="ellipse">
              <a:avLst/>
            </a:prstGeom>
            <a:gradFill>
              <a:gsLst>
                <a:gs pos="0">
                  <a:srgbClr val="A6C8DB"/>
                </a:gs>
                <a:gs pos="50000">
                  <a:srgbClr val="97BFD5"/>
                </a:gs>
                <a:gs pos="100000">
                  <a:srgbClr val="85B7D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572468" y="3433662"/>
              <a:ext cx="361284" cy="361278"/>
            </a:xfrm>
            <a:prstGeom prst="ellipse">
              <a:avLst/>
            </a:prstGeom>
            <a:gradFill>
              <a:gsLst>
                <a:gs pos="0">
                  <a:srgbClr val="A5D3DA"/>
                </a:gs>
                <a:gs pos="50000">
                  <a:srgbClr val="97CBD4"/>
                </a:gs>
                <a:gs pos="100000">
                  <a:srgbClr val="85C6D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439074" y="513455"/>
              <a:ext cx="261598" cy="261850"/>
            </a:xfrm>
            <a:prstGeom prst="ellipse">
              <a:avLst/>
            </a:prstGeom>
            <a:gradFill>
              <a:gsLst>
                <a:gs pos="0">
                  <a:srgbClr val="A5DAD8"/>
                </a:gs>
                <a:gs pos="50000">
                  <a:srgbClr val="97D3D1"/>
                </a:gs>
                <a:gs pos="100000">
                  <a:srgbClr val="85D1C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48143" y="2302866"/>
              <a:ext cx="261598" cy="261850"/>
            </a:xfrm>
            <a:prstGeom prst="ellipse">
              <a:avLst/>
            </a:prstGeom>
            <a:gradFill>
              <a:gsLst>
                <a:gs pos="0">
                  <a:srgbClr val="A5D9CB"/>
                </a:gs>
                <a:gs pos="50000">
                  <a:srgbClr val="97D3C4"/>
                </a:gs>
                <a:gs pos="100000">
                  <a:srgbClr val="84D0B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7804" y="681312"/>
              <a:ext cx="3426337" cy="1320259"/>
            </a:xfrm>
            <a:prstGeom prst="ellipse">
              <a:avLst/>
            </a:prstGeom>
            <a:gradFill>
              <a:gsLst>
                <a:gs pos="0">
                  <a:srgbClr val="A5D8C1"/>
                </a:gs>
                <a:gs pos="50000">
                  <a:srgbClr val="97D1B7"/>
                </a:gs>
                <a:gs pos="100000">
                  <a:srgbClr val="84CF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629579" y="874659"/>
              <a:ext cx="2422787" cy="933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Генетични основи на здравето</a:t>
              </a:r>
              <a:endPara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854732" y="524840"/>
              <a:ext cx="361284" cy="361278"/>
            </a:xfrm>
            <a:prstGeom prst="ellipse">
              <a:avLst/>
            </a:prstGeom>
            <a:gradFill>
              <a:gsLst>
                <a:gs pos="0">
                  <a:srgbClr val="A5D7B7"/>
                </a:gs>
                <a:gs pos="50000">
                  <a:srgbClr val="97D1AC"/>
                </a:gs>
                <a:gs pos="100000">
                  <a:srgbClr val="84CE9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75572" y="2441665"/>
              <a:ext cx="653091" cy="653109"/>
            </a:xfrm>
            <a:prstGeom prst="ellipse">
              <a:avLst/>
            </a:prstGeom>
            <a:gradFill>
              <a:gsLst>
                <a:gs pos="0">
                  <a:srgbClr val="A5D7AF"/>
                </a:gs>
                <a:gs pos="50000">
                  <a:srgbClr val="97CFA3"/>
                </a:gs>
                <a:gs pos="100000">
                  <a:srgbClr val="84CC9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82711" y="285356"/>
              <a:ext cx="3229727" cy="1320259"/>
            </a:xfrm>
            <a:prstGeom prst="ellipse">
              <a:avLst/>
            </a:prstGeom>
            <a:gradFill>
              <a:gsLst>
                <a:gs pos="0">
                  <a:srgbClr val="A4D6A8"/>
                </a:gs>
                <a:gs pos="50000">
                  <a:srgbClr val="97CF9A"/>
                </a:gs>
                <a:gs pos="100000">
                  <a:srgbClr val="84CB8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7155694" y="478703"/>
              <a:ext cx="2283761" cy="933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Влияние на околната среда върху здравето на човека </a:t>
              </a:r>
              <a:endPara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359077" y="1024634"/>
              <a:ext cx="361284" cy="361278"/>
            </a:xfrm>
            <a:prstGeom prst="ellipse">
              <a:avLst/>
            </a:prstGeom>
            <a:gradFill>
              <a:gsLst>
                <a:gs pos="0">
                  <a:srgbClr val="A6D5A5"/>
                </a:gs>
                <a:gs pos="50000">
                  <a:srgbClr val="99CD97"/>
                </a:gs>
                <a:gs pos="100000">
                  <a:srgbClr val="87C98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227264" y="3218868"/>
              <a:ext cx="261598" cy="261850"/>
            </a:xfrm>
            <a:prstGeom prst="ellipse">
              <a:avLst/>
            </a:prstGeom>
            <a:gradFill>
              <a:gsLst>
                <a:gs pos="0">
                  <a:srgbClr val="ACD4A4"/>
                </a:gs>
                <a:gs pos="50000">
                  <a:srgbClr val="A0CC97"/>
                </a:gs>
                <a:gs pos="100000">
                  <a:srgbClr val="8FC88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836004" y="2846205"/>
              <a:ext cx="261598" cy="261850"/>
            </a:xfrm>
            <a:prstGeom prst="ellipse">
              <a:avLst/>
            </a:prstGeom>
            <a:gradFill>
              <a:gsLst>
                <a:gs pos="0">
                  <a:srgbClr val="B3D3A4"/>
                </a:gs>
                <a:gs pos="50000">
                  <a:srgbClr val="A7CB97"/>
                </a:gs>
                <a:gs pos="100000">
                  <a:srgbClr val="9AC68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2"/>
          <p:cNvSpPr txBox="1"/>
          <p:nvPr/>
        </p:nvSpPr>
        <p:spPr>
          <a:xfrm>
            <a:off x="1815548" y="6030603"/>
            <a:ext cx="93303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Фигура: Здравето в контекстта на обучението по „Биология и дравно образование 10. клас</a:t>
            </a:r>
            <a:endParaRPr sz="18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9860" y="1690690"/>
            <a:ext cx="8162251" cy="464114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/>
              <a:t>Презентация – Миграции – ВИА ПОНТИКА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898" y="530087"/>
            <a:ext cx="8828370" cy="592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320" y="437322"/>
            <a:ext cx="9012181" cy="612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bg-BG"/>
              <a:t>Презентация – Галапагос – природна лаборатория</a:t>
            </a:r>
            <a:endParaRPr/>
          </a:p>
        </p:txBody>
      </p:sp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0592" y="1847611"/>
            <a:ext cx="8516247" cy="477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bg-BG"/>
              <a:t>Игра:</a:t>
            </a:r>
            <a:endParaRPr/>
          </a:p>
        </p:txBody>
      </p:sp>
      <p:pic>
        <p:nvPicPr>
          <p:cNvPr id="281" name="Google Shape;2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8241" y="553881"/>
            <a:ext cx="9221501" cy="630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043" y="509174"/>
            <a:ext cx="8631935" cy="5851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94859">
            <a:off x="5750649" y="1890310"/>
            <a:ext cx="5726150" cy="385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1008" y="1248760"/>
            <a:ext cx="6361043" cy="427780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6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878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Възможности, които осигуряват работните листове</a:t>
            </a:r>
            <a:endParaRPr sz="3600"/>
          </a:p>
        </p:txBody>
      </p:sp>
      <p:pic>
        <p:nvPicPr>
          <p:cNvPr id="296" name="Google Shape;29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60020">
            <a:off x="721699" y="1880851"/>
            <a:ext cx="2863352" cy="385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/>
              <a:t>Таблици за систематизиране на информацията</a:t>
            </a:r>
            <a:endParaRPr sz="3600"/>
          </a:p>
        </p:txBody>
      </p:sp>
      <p:pic>
        <p:nvPicPr>
          <p:cNvPr id="302" name="Google Shape;3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3417" y="1690690"/>
            <a:ext cx="7582557" cy="4625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/>
              <a:t>Генетични задачи</a:t>
            </a:r>
            <a:endParaRPr sz="3600"/>
          </a:p>
        </p:txBody>
      </p:sp>
      <p:pic>
        <p:nvPicPr>
          <p:cNvPr id="308" name="Google Shape;30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223" y="1690690"/>
            <a:ext cx="8687553" cy="446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/>
              <a:t>Генетични задачи</a:t>
            </a:r>
            <a:endParaRPr sz="3600"/>
          </a:p>
        </p:txBody>
      </p:sp>
      <p:pic>
        <p:nvPicPr>
          <p:cNvPr id="314" name="Google Shape;31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6084" y="1524000"/>
            <a:ext cx="8485889" cy="494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bg-BG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на ключови компетентности </a:t>
            </a:r>
            <a:br>
              <a:rPr lang="bg-BG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опазване на здравето</a:t>
            </a:r>
            <a:endParaRPr sz="3200" b="1"/>
          </a:p>
        </p:txBody>
      </p:sp>
      <p:sp>
        <p:nvSpPr>
          <p:cNvPr id="124" name="Google Shape;124;p3"/>
          <p:cNvSpPr>
            <a:spLocks noGrp="1"/>
          </p:cNvSpPr>
          <p:nvPr>
            <p:ph type="body" idx="1"/>
          </p:nvPr>
        </p:nvSpPr>
        <p:spPr>
          <a:xfrm>
            <a:off x="838200" y="1895062"/>
            <a:ext cx="10515600" cy="43732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 основни акцента: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bg-BG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Генетични основи на здравето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Теми: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Генетични аномалии и болести при човека. Хромозомни аномалии и болести;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Моногенни аномалии, болести и предразположения при човека;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Закономерности при онаследяването на генетични аномалии и болести (практикум)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(стр. 32-35 от учебника</a:t>
            </a:r>
            <a:r>
              <a:rPr lang="bg-B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bg-BG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https://bg.e-prosveta.bg/book/446?page=32</a:t>
            </a: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bg-BG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https://bg.e-prosveta.bg/book/446?page=33</a:t>
            </a: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bg-BG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https://bg.e-prosveta.bg/book/446?page=34</a:t>
            </a: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bg-BG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https://bg.e-prosveta.bg/book/446?page=35</a:t>
            </a: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bg-BG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https://bg.e-prosveta.bg/book/446?page=36</a:t>
            </a: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bg-BG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https://bg.e-prosveta.bg/book/446?page=37</a:t>
            </a: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bg-BG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https://bg.e-prosveta.bg/book/446?page=38</a:t>
            </a:r>
            <a:r>
              <a:rPr lang="bg-BG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bg-BG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Състоянието на глобалната екосистема – Биосфера, която определя качеството на живот на хората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/>
              <a:t>Генетични задачи</a:t>
            </a:r>
            <a:endParaRPr sz="3600"/>
          </a:p>
        </p:txBody>
      </p:sp>
      <p:pic>
        <p:nvPicPr>
          <p:cNvPr id="320" name="Google Shape;3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3012" y="1498931"/>
            <a:ext cx="8093141" cy="5105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/>
              <a:t>Може да функционира и като тетрадка – отделено е място за плана на урока</a:t>
            </a:r>
            <a:endParaRPr sz="3600"/>
          </a:p>
        </p:txBody>
      </p:sp>
      <p:pic>
        <p:nvPicPr>
          <p:cNvPr id="326" name="Google Shape;32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225" y="2023465"/>
            <a:ext cx="8489549" cy="3820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/>
              <a:t>Може да функционира и като портфолио по учебния предмет</a:t>
            </a:r>
            <a:endParaRPr sz="3600"/>
          </a:p>
        </p:txBody>
      </p:sp>
      <p:pic>
        <p:nvPicPr>
          <p:cNvPr id="333" name="Google Shape;33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501" y="1239183"/>
            <a:ext cx="7148179" cy="52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"/>
          <p:cNvSpPr txBox="1">
            <a:spLocks noGrp="1"/>
          </p:cNvSpPr>
          <p:nvPr>
            <p:ph type="title"/>
          </p:nvPr>
        </p:nvSpPr>
        <p:spPr>
          <a:xfrm>
            <a:off x="732183" y="17566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bg-BG"/>
              <a:t>Благодаря за вниманието!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/>
              <a:t>Казусът като метод на обучение - възможности за интеракция в образователния процес</a:t>
            </a:r>
            <a:endParaRPr sz="3600"/>
          </a:p>
        </p:txBody>
      </p:sp>
      <p:sp>
        <p:nvSpPr>
          <p:cNvPr id="131" name="Google Shape;131;p4"/>
          <p:cNvSpPr>
            <a:spLocks noGrp="1"/>
          </p:cNvSpPr>
          <p:nvPr>
            <p:ph type="body" idx="1"/>
          </p:nvPr>
        </p:nvSpPr>
        <p:spPr>
          <a:xfrm>
            <a:off x="715617" y="1812372"/>
            <a:ext cx="7288696" cy="47342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bg-BG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Примерен казус: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bg-BG" sz="2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Млада двойка е в очакване на своето дете в първите месеци на бременността. Консултация в кабинет по семейно планиране, разкрива на двойката висок процент вероятност за генетична аномалия при плода. Медиците препоръчват аборт по медицинко предписание.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bg-BG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Какво решение ще вземе двойката?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bg-BG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Анализирайте казуса като приложите знанията си по генетика.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bg-BG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Приведете аргументи „за“ и „против“.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bg-BG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Предложете оптимален вариант за решение.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bg-BG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Работете по групи.</a:t>
            </a:r>
            <a:endParaRPr sz="2200"/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921" y="2079348"/>
            <a:ext cx="3526321" cy="35263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3600"/>
              <a:t>Приложение на казуса в контекста на решаване на генетични задачи</a:t>
            </a:r>
            <a:endParaRPr sz="3600"/>
          </a:p>
        </p:txBody>
      </p:sp>
      <p:grpSp>
        <p:nvGrpSpPr>
          <p:cNvPr id="139" name="Google Shape;139;p5"/>
          <p:cNvGrpSpPr/>
          <p:nvPr/>
        </p:nvGrpSpPr>
        <p:grpSpPr>
          <a:xfrm>
            <a:off x="946988" y="1935499"/>
            <a:ext cx="10377535" cy="4288981"/>
            <a:chOff x="562675" y="683"/>
            <a:chExt cx="10377535" cy="4288981"/>
          </a:xfrm>
        </p:grpSpPr>
        <p:sp>
          <p:nvSpPr>
            <p:cNvPr id="140" name="Google Shape;140;p5"/>
            <p:cNvSpPr/>
            <p:nvPr/>
          </p:nvSpPr>
          <p:spPr>
            <a:xfrm>
              <a:off x="3560163" y="854750"/>
              <a:ext cx="6592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3872535" y="897020"/>
              <a:ext cx="34491" cy="6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62675" y="683"/>
              <a:ext cx="2999287" cy="1799572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562675" y="683"/>
              <a:ext cx="2999287" cy="1799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Подбор на генетична задача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7249287" y="854750"/>
              <a:ext cx="6592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43AEBD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7561659" y="897020"/>
              <a:ext cx="34491" cy="6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4251799" y="683"/>
              <a:ext cx="2999287" cy="1799572"/>
            </a:xfrm>
            <a:prstGeom prst="rect">
              <a:avLst/>
            </a:prstGeom>
            <a:gradFill>
              <a:gsLst>
                <a:gs pos="0">
                  <a:srgbClr val="A6CCDB"/>
                </a:gs>
                <a:gs pos="50000">
                  <a:srgbClr val="97C3D5"/>
                </a:gs>
                <a:gs pos="100000">
                  <a:srgbClr val="85BCD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4251799" y="683"/>
              <a:ext cx="2999287" cy="1799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Избор на хипотетична (житейска) ситуация и нейното описание. 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062319" y="1798456"/>
              <a:ext cx="7378248" cy="659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113"/>
                  </a:lnTo>
                  <a:lnTo>
                    <a:pt x="0" y="63113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44B78C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5566182" y="2124625"/>
              <a:ext cx="370521" cy="6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40923" y="683"/>
              <a:ext cx="2999287" cy="1799572"/>
            </a:xfrm>
            <a:prstGeom prst="rect">
              <a:avLst/>
            </a:prstGeom>
            <a:gradFill>
              <a:gsLst>
                <a:gs pos="0">
                  <a:srgbClr val="A5D9CE"/>
                </a:gs>
                <a:gs pos="50000">
                  <a:srgbClr val="97D3C6"/>
                </a:gs>
                <a:gs pos="100000">
                  <a:srgbClr val="84D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7940923" y="683"/>
              <a:ext cx="2999287" cy="1799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Представяне на ситуацията на обучаваните в избран от учителя, но може и от учениците формат. 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560163" y="3344158"/>
              <a:ext cx="6592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45B150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3872535" y="3386429"/>
              <a:ext cx="34491" cy="6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562675" y="2490092"/>
              <a:ext cx="2999287" cy="1799572"/>
            </a:xfrm>
            <a:prstGeom prst="rect">
              <a:avLst/>
            </a:prstGeom>
            <a:gradFill>
              <a:gsLst>
                <a:gs pos="0">
                  <a:srgbClr val="A5D7B5"/>
                </a:gs>
                <a:gs pos="50000">
                  <a:srgbClr val="97D1AA"/>
                </a:gs>
                <a:gs pos="100000">
                  <a:srgbClr val="84CE9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562675" y="2490092"/>
              <a:ext cx="2999287" cy="1799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Поставяне на обучавания в контекста на ситуацията – поемане на роля. </a:t>
              </a:r>
              <a:br>
                <a:rPr lang="bg-BG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endParaRPr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7249287" y="3344158"/>
              <a:ext cx="6592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6FAA47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7561659" y="3386429"/>
              <a:ext cx="34491" cy="6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251799" y="2490092"/>
              <a:ext cx="2999287" cy="1799572"/>
            </a:xfrm>
            <a:prstGeom prst="rect">
              <a:avLst/>
            </a:prstGeom>
            <a:gradFill>
              <a:gsLst>
                <a:gs pos="0">
                  <a:srgbClr val="A5D5A5"/>
                </a:gs>
                <a:gs pos="50000">
                  <a:srgbClr val="97CD97"/>
                </a:gs>
                <a:gs pos="100000">
                  <a:srgbClr val="84C98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4251799" y="2490092"/>
              <a:ext cx="2999287" cy="1799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Организиране на групова работа по анализ на ситуацията и привеждане на аргументи.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7940923" y="2490092"/>
              <a:ext cx="2999287" cy="1799572"/>
            </a:xfrm>
            <a:prstGeom prst="rect">
              <a:avLst/>
            </a:prstGeom>
            <a:gradFill>
              <a:gsLst>
                <a:gs pos="0">
                  <a:srgbClr val="B3D3A4"/>
                </a:gs>
                <a:gs pos="50000">
                  <a:srgbClr val="A7CB97"/>
                </a:gs>
                <a:gs pos="100000">
                  <a:srgbClr val="9AC68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7940923" y="2490092"/>
              <a:ext cx="2999287" cy="1799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Избор на решение и презентиране от говорител на групата пред целия клас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>
            <a:spLocks noGrp="1"/>
          </p:cNvSpPr>
          <p:nvPr>
            <p:ph type="title"/>
          </p:nvPr>
        </p:nvSpPr>
        <p:spPr>
          <a:xfrm>
            <a:off x="847437" y="448253"/>
            <a:ext cx="10515600" cy="20178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bg-BG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Състоянието на глобалната екосистема – Биосфера, която определя качеството на живот на хората.</a:t>
            </a:r>
            <a:br>
              <a:rPr lang="bg-BG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Контекст – формиране на компетентности за устойчиво развитие</a:t>
            </a:r>
            <a:endParaRPr sz="3200" i="1"/>
          </a:p>
        </p:txBody>
      </p:sp>
      <p:sp>
        <p:nvSpPr>
          <p:cNvPr id="168" name="Google Shape;168;p6"/>
          <p:cNvSpPr/>
          <p:nvPr/>
        </p:nvSpPr>
        <p:spPr>
          <a:xfrm>
            <a:off x="847437" y="2955236"/>
            <a:ext cx="10515600" cy="29552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Възможности за реализиране: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bg-BG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Контекстуално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Интегриране концепцията за устойчиво развитие във всички степени на обучение и в контекста на изучаваната тематика.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bg-BG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Локално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теми интерпретиращи акценти на устойчивото развитие и такива с екологично учебно съдържание.</a:t>
            </a:r>
            <a:endParaRPr/>
          </a:p>
          <a:p>
            <a:pPr marL="342900" marR="0" lvl="0" indent="-203200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838200" y="556591"/>
            <a:ext cx="10515600" cy="562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bg-BG"/>
              <a:t>ДА ПРЕОБРАЗИМ НАШИЯ СВЯТ: ПРОГРАМА ЗА УСТОЙЧИВО РАЗВИТИЕ ДО 2030 ГОДИНА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bg-BG"/>
              <a:t>Програмата е план за действие в полза на хората, планетата и благоденствието.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>
            <a:spLocks noGrp="1"/>
          </p:cNvSpPr>
          <p:nvPr>
            <p:ph type="title"/>
          </p:nvPr>
        </p:nvSpPr>
        <p:spPr>
          <a:xfrm>
            <a:off x="2040132" y="448254"/>
            <a:ext cx="7713467" cy="14865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bg-BG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за устойчиво развитие и здравословен начин на живот</a:t>
            </a:r>
            <a:endParaRPr sz="3200"/>
          </a:p>
        </p:txBody>
      </p:sp>
      <p:sp>
        <p:nvSpPr>
          <p:cNvPr id="181" name="Google Shape;181;p8"/>
          <p:cNvSpPr/>
          <p:nvPr/>
        </p:nvSpPr>
        <p:spPr>
          <a:xfrm>
            <a:off x="812801" y="2185809"/>
            <a:ext cx="6096000" cy="42224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urier New"/>
              <a:buChar char="o"/>
            </a:pPr>
            <a:r>
              <a:rPr lang="bg-BG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Образованието за устойчиво развитие (ОУР) е приоритетно в училищната практика.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urier New"/>
              <a:buChar char="o"/>
            </a:pPr>
            <a:r>
              <a:rPr lang="bg-BG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е инструмент за постигане на устойчивост и има за цел да подготви младите хора за балансиран, хармоничен и устойчив свят за настоящите и бъдещите поколения.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urier New"/>
              <a:buChar char="o"/>
            </a:pPr>
            <a:r>
              <a:rPr lang="bg-BG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ОУР се базира на трикомпонентна система: околна среда, общество и икономика. </a:t>
            </a:r>
            <a:endParaRPr/>
          </a:p>
        </p:txBody>
      </p:sp>
      <p:grpSp>
        <p:nvGrpSpPr>
          <p:cNvPr id="182" name="Google Shape;182;p8"/>
          <p:cNvGrpSpPr/>
          <p:nvPr/>
        </p:nvGrpSpPr>
        <p:grpSpPr>
          <a:xfrm>
            <a:off x="7126050" y="2377829"/>
            <a:ext cx="4252352" cy="3493838"/>
            <a:chOff x="548554" y="0"/>
            <a:chExt cx="4252352" cy="3493838"/>
          </a:xfrm>
        </p:grpSpPr>
        <p:sp>
          <p:nvSpPr>
            <p:cNvPr id="183" name="Google Shape;183;p8"/>
            <p:cNvSpPr/>
            <p:nvPr/>
          </p:nvSpPr>
          <p:spPr>
            <a:xfrm>
              <a:off x="548554" y="0"/>
              <a:ext cx="2095984" cy="2095954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855504" y="306945"/>
              <a:ext cx="1482084" cy="1482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i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ОКОЛНА СРЕДА</a:t>
              </a:r>
              <a:endParaRPr sz="1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627376" y="1397884"/>
              <a:ext cx="2095984" cy="2095954"/>
            </a:xfrm>
            <a:prstGeom prst="ellipse">
              <a:avLst/>
            </a:prstGeom>
            <a:solidFill>
              <a:srgbClr val="21E146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1934326" y="1704829"/>
              <a:ext cx="1482084" cy="1482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i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ОБЩЕСТВО</a:t>
              </a:r>
              <a:endParaRPr sz="1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2704922" y="0"/>
              <a:ext cx="2095984" cy="2095954"/>
            </a:xfrm>
            <a:prstGeom prst="ellipse">
              <a:avLst/>
            </a:prstGeom>
            <a:solidFill>
              <a:srgbClr val="4371C3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3011872" y="306945"/>
              <a:ext cx="1482084" cy="1482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 b="1" i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ИКОНОМИКА</a:t>
              </a:r>
              <a:endParaRPr sz="1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3228945" y="5550213"/>
            <a:ext cx="57606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Съдържателно-тематичен модел на ОУР</a:t>
            </a:r>
            <a:endParaRPr/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774" y="845313"/>
            <a:ext cx="10828958" cy="40541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Custom</PresentationFormat>
  <Paragraphs>87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ИНОВАТИВНИ СТРАТЕГИИ И ПОДХОДИ ЗА УСПЕШНО ПРИЛАГАНЕ НА НОВИТЕ УЧЕБНИ ПРОГРАМИ ПО БИОЛОГИЯ И ЗДРАВНО ОБРАЗОВАНИЕ</vt:lpstr>
      <vt:lpstr>Развитие на ключови компетентности у учениците с акцент върху опазване на здравето и околната среда и устойчиво развитие</vt:lpstr>
      <vt:lpstr>Развитие на ключови компетентности  за опазване на здравето</vt:lpstr>
      <vt:lpstr>Казусът като метод на обучение - възможности за интеракция в образователния процес</vt:lpstr>
      <vt:lpstr>Приложение на казуса в контекста на решаване на генетични задачи</vt:lpstr>
      <vt:lpstr>Състоянието на глобалната екосистема – Биосфера, която определя качеството на живот на хората. Контекст – формиране на компетентности за устойчиво развитие</vt:lpstr>
      <vt:lpstr>PowerPoint Presentation</vt:lpstr>
      <vt:lpstr>Образование за устойчиво развитие и здравословен начин на живот</vt:lpstr>
      <vt:lpstr>PowerPoint Presentation</vt:lpstr>
      <vt:lpstr>Актуални тенденции в методическите изисквания за преподаване на учебното съдържание, дидактическите средства и методите на обучение по биология и здравно образование</vt:lpstr>
      <vt:lpstr>Примерни ресурси към електронен учебник 10. клас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Презентация – Миграции – ВИА ПОНТИКА</vt:lpstr>
      <vt:lpstr>PowerPoint Presentation</vt:lpstr>
      <vt:lpstr>PowerPoint Presentation</vt:lpstr>
      <vt:lpstr>Презентация – Галапагос – природна лаборатория</vt:lpstr>
      <vt:lpstr>Игра:</vt:lpstr>
      <vt:lpstr>PowerPoint Presentation</vt:lpstr>
      <vt:lpstr>Възможности, които осигуряват работните листове</vt:lpstr>
      <vt:lpstr>Таблици за систематизиране на информацията</vt:lpstr>
      <vt:lpstr>Генетични задачи</vt:lpstr>
      <vt:lpstr>Генетични задачи</vt:lpstr>
      <vt:lpstr>Генетични задачи</vt:lpstr>
      <vt:lpstr>Може да функционира и като тетрадка – отделено е място за плана на урока</vt:lpstr>
      <vt:lpstr>Може да функционира и като портфолио по учебния предмет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ИНОВАТИВНИ СТРАТЕГИИ И ПОДХОДИ ЗА УСПЕШНО ПРИЛАГАНЕ НА НОВИТЕ УЧЕБНИ ПРОГРАМИ ПО БИОЛОГИЯ И ЗДРАВНО ОБРАЗОВАНИЕ</dc:title>
  <dc:creator>USER</dc:creator>
  <cp:lastModifiedBy>ProsvetaLibri</cp:lastModifiedBy>
  <cp:revision>1</cp:revision>
  <dcterms:created xsi:type="dcterms:W3CDTF">2024-01-28T06:48:40Z</dcterms:created>
  <dcterms:modified xsi:type="dcterms:W3CDTF">2024-02-27T10:33:55Z</dcterms:modified>
</cp:coreProperties>
</file>