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48" r:id="rId1"/>
  </p:sldMasterIdLst>
  <p:notesMasterIdLst>
    <p:notesMasterId r:id="rId23"/>
  </p:notesMasterIdLst>
  <p:sldIdLst>
    <p:sldId id="256" r:id="rId2"/>
    <p:sldId id="257" r:id="rId3"/>
    <p:sldId id="259" r:id="rId4"/>
    <p:sldId id="265" r:id="rId5"/>
    <p:sldId id="272" r:id="rId6"/>
    <p:sldId id="276" r:id="rId7"/>
    <p:sldId id="273" r:id="rId8"/>
    <p:sldId id="274" r:id="rId9"/>
    <p:sldId id="264" r:id="rId10"/>
    <p:sldId id="275" r:id="rId11"/>
    <p:sldId id="260" r:id="rId12"/>
    <p:sldId id="279" r:id="rId13"/>
    <p:sldId id="278" r:id="rId14"/>
    <p:sldId id="261" r:id="rId15"/>
    <p:sldId id="277" r:id="rId16"/>
    <p:sldId id="262" r:id="rId17"/>
    <p:sldId id="270" r:id="rId18"/>
    <p:sldId id="281" r:id="rId19"/>
    <p:sldId id="268" r:id="rId20"/>
    <p:sldId id="280" r:id="rId21"/>
    <p:sldId id="269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hQUQeZfADCYcUVAJU21F6c/nrZ1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70" autoAdjust="0"/>
    <p:restoredTop sz="81121" autoAdjust="0"/>
  </p:normalViewPr>
  <p:slideViewPr>
    <p:cSldViewPr snapToGrid="0">
      <p:cViewPr>
        <p:scale>
          <a:sx n="100" d="100"/>
          <a:sy n="100" d="100"/>
        </p:scale>
        <p:origin x="-1290" y="-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2" y="1119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97286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sz="1800" b="0" i="0" noProof="0" dirty="0">
                <a:solidFill>
                  <a:srgbClr val="000000"/>
                </a:solidFill>
                <a:effectLst/>
                <a:latin typeface="ArialMT"/>
              </a:rPr>
              <a:t>Предвид новите изисквания, които се поставят пред българското образование и в частност пред учителя, напоследък все по-често се акцентира на необходимостта от иновативни форми за организация на обучението. </a:t>
            </a:r>
          </a:p>
          <a:p>
            <a:r>
              <a:rPr lang="bg-BG" sz="1800" b="0" i="0" noProof="0" dirty="0">
                <a:solidFill>
                  <a:srgbClr val="000000"/>
                </a:solidFill>
                <a:effectLst/>
                <a:latin typeface="ArialMT"/>
              </a:rPr>
              <a:t>Това не може да се постигне чрез опростено учебно съдържание, а като се изгради </a:t>
            </a:r>
            <a:r>
              <a:rPr lang="bg-BG" sz="1800" b="1" i="0" noProof="0" dirty="0">
                <a:solidFill>
                  <a:srgbClr val="000000"/>
                </a:solidFill>
                <a:effectLst/>
                <a:latin typeface="ArialMT"/>
              </a:rPr>
              <a:t>комплексна учебна среда</a:t>
            </a:r>
            <a:r>
              <a:rPr lang="bg-BG" sz="1800" b="0" i="0" noProof="0" dirty="0">
                <a:solidFill>
                  <a:srgbClr val="000000"/>
                </a:solidFill>
                <a:effectLst/>
                <a:latin typeface="ArialMT"/>
              </a:rPr>
              <a:t>, изградена върху реалните ситуации, чрез която ученика да придобие нов социален опит. Учениците </a:t>
            </a:r>
            <a:r>
              <a:rPr lang="bg-BG" sz="1800" b="1" i="0" noProof="0" dirty="0">
                <a:solidFill>
                  <a:srgbClr val="000000"/>
                </a:solidFill>
                <a:effectLst/>
                <a:latin typeface="ArialMT"/>
              </a:rPr>
              <a:t>трябва да имат възможност да търсят решения на познавателни задачи в ситуации</a:t>
            </a:r>
            <a:r>
              <a:rPr lang="bg-BG" sz="1800" b="0" i="0" noProof="0" dirty="0">
                <a:solidFill>
                  <a:srgbClr val="000000"/>
                </a:solidFill>
                <a:effectLst/>
                <a:latin typeface="ArialMT"/>
              </a:rPr>
              <a:t>, максимално близки до реалния живота, използвайки разнообразни начини на работа. </a:t>
            </a:r>
            <a:r>
              <a:rPr lang="ru-RU" dirty="0"/>
              <a:t/>
            </a:r>
            <a:br>
              <a:rPr lang="ru-RU" dirty="0"/>
            </a:br>
            <a:r>
              <a:rPr lang="bg-BG" noProof="0" dirty="0"/>
              <a:t/>
            </a:r>
            <a:br>
              <a:rPr lang="bg-BG" noProof="0" dirty="0"/>
            </a:br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801340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828003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  <a:tabLst>
                <a:tab pos="630555" algn="l"/>
              </a:tabLst>
            </a:pPr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Придобиване на пряк, конкретен опит, опит от лични преживявания - всеки учещ вече има известен опит в областта, за която иска да научи повече.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  <a:tabLst>
                <a:tab pos="630555" algn="l"/>
              </a:tabLst>
            </a:pPr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Наблюдение и размисъл, „умствено“ наблюдение - този етап включва обмисляне и анализиране на опита и знанията, които човек придобива.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  <a:tabLst>
                <a:tab pos="630555" algn="l"/>
              </a:tabLst>
            </a:pPr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Формиране на абстрактни понятия и модели, абстрактна концептуализация - на този етап се изгражда определен модел, който описва получената информация или опит. Генерират се идеи, изграждат се връзки и взаимоотношения, добавя се нова информация относно това как всичко е устроено и работи.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  <a:tabLst>
                <a:tab pos="630555" algn="l"/>
              </a:tabLst>
            </a:pPr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Активно експериментиране, тестване в нови ситуации - последният етап включва експериментиране и тестване на приложимостта на създадения модел или концепция. Резултатът от тази стъпка е незабавно ново преживяване. След това кръгът се затваря.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787129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Известно е, че чифтните органи като бъбрек, бял дроб могат да бъдат трансплантирани. Кое прави възможна чернодробната трансплантация, при положение, че черният дроб е нечифтен орган?</a:t>
            </a:r>
          </a:p>
        </p:txBody>
      </p:sp>
    </p:spTree>
    <p:extLst>
      <p:ext uri="{BB962C8B-B14F-4D97-AF65-F5344CB8AC3E}">
        <p14:creationId xmlns:p14="http://schemas.microsoft.com/office/powerpoint/2010/main" val="3748736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7200" algn="just">
              <a:lnSpc>
                <a:spcPct val="115000"/>
              </a:lnSpc>
              <a:spcAft>
                <a:spcPts val="800"/>
              </a:spcAft>
            </a:pPr>
            <a:r>
              <a:rPr lang="bg-BG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Казус в 9. клас </a:t>
            </a:r>
            <a:r>
              <a:rPr lang="bg-BG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Вие сте общопрактикуващ лекар в голям и икономически и индустриално развит областен град. Напоследък немалка час от пациентите ви се оплакват от дихателни затруднения, страдат от ринит и/или различни форми на алергия. </a:t>
            </a:r>
            <a:endParaRPr lang="bg-BG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Какви са предполагаемите причини за оплакванията на вашите пациенти?</a:t>
            </a:r>
            <a:endParaRPr lang="bg-BG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Какво бихте ги посъветвате?</a:t>
            </a:r>
            <a:endParaRPr lang="bg-BG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214167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21153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50023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лавие и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94579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43964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18996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39170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и с карти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56915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407856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810966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5989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38152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70983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34160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14160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85892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92883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50341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50570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889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  <p:sldLayoutId id="2147483766" r:id="rId18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bg.e-prosveta.bg/book/406?page=85" TargetMode="External"/><Relationship Id="rId3" Type="http://schemas.openxmlformats.org/officeDocument/2006/relationships/hyperlink" Target="https://bg.e-prosveta.bg/book/406?page=25" TargetMode="External"/><Relationship Id="rId7" Type="http://schemas.openxmlformats.org/officeDocument/2006/relationships/hyperlink" Target="https://bg.e-prosveta.bg/book/406?page=81" TargetMode="External"/><Relationship Id="rId2" Type="http://schemas.openxmlformats.org/officeDocument/2006/relationships/hyperlink" Target="https://bg.e-prosveta.bg/book/406?page=1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g.e-prosveta.bg/book/406?page=71" TargetMode="External"/><Relationship Id="rId5" Type="http://schemas.openxmlformats.org/officeDocument/2006/relationships/hyperlink" Target="https://bg.e-prosveta.bg/book/406?page=49" TargetMode="External"/><Relationship Id="rId10" Type="http://schemas.openxmlformats.org/officeDocument/2006/relationships/hyperlink" Target="https://bg.e-prosveta.bg/book/406?page=105" TargetMode="External"/><Relationship Id="rId4" Type="http://schemas.openxmlformats.org/officeDocument/2006/relationships/hyperlink" Target="https://bg.e-prosveta.bg/book/406?page=45" TargetMode="External"/><Relationship Id="rId9" Type="http://schemas.openxmlformats.org/officeDocument/2006/relationships/hyperlink" Target="https://bg.e-prosveta.bg/book/406?page=89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bg.e-prosveta.bg/book/224?page=30" TargetMode="External"/><Relationship Id="rId2" Type="http://schemas.openxmlformats.org/officeDocument/2006/relationships/hyperlink" Target="https://bg.e-prosveta.bg/book/224?page=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g.e-prosveta.bg/book/224?page=82" TargetMode="External"/><Relationship Id="rId5" Type="http://schemas.openxmlformats.org/officeDocument/2006/relationships/hyperlink" Target="https://bg.e-prosveta.bg/book/224?page=80" TargetMode="External"/><Relationship Id="rId4" Type="http://schemas.openxmlformats.org/officeDocument/2006/relationships/hyperlink" Target="https://bg.e-prosveta.bg/book/224?page=36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bg.e-prosveta.bg/book/406?page=32" TargetMode="External"/><Relationship Id="rId2" Type="http://schemas.openxmlformats.org/officeDocument/2006/relationships/hyperlink" Target="https://bg.e-prosveta.bg/book/406?page=16" TargetMode="Externa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bg.e-prosveta.bg/book/406?page=58" TargetMode="External"/><Relationship Id="rId4" Type="http://schemas.openxmlformats.org/officeDocument/2006/relationships/hyperlink" Target="https://bg.e-prosveta.bg/book/406?page=22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g.e-prosveta.bg/book/406?page=18" TargetMode="External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hyperlink" Target="https://bg.e-prosveta.bg/book/224?page=16" TargetMode="External"/><Relationship Id="rId4" Type="http://schemas.openxmlformats.org/officeDocument/2006/relationships/hyperlink" Target="https://bg.e-prosveta.bg/book/224?page=1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g.e-prosveta.bg/book/224?page=42" TargetMode="External"/><Relationship Id="rId2" Type="http://schemas.openxmlformats.org/officeDocument/2006/relationships/hyperlink" Target="https://bg.e-prosveta.bg/book/406?page=26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g.e-prosveta.bg/book/406?page=38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hyperlink" Target="https://bg.e-prosveta.bg/book/224?page=68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751012" y="211015"/>
            <a:ext cx="8689976" cy="27607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bg-BG" sz="4000" dirty="0">
                <a:latin typeface="Bahnschrift SemiBold Condensed" panose="020B0502040204020203" pitchFamily="34" charset="0"/>
              </a:rPr>
              <a:t>ИНОВАТИВНИ СТРАТЕГИИ И ПОДХОДИ ЗА УСПЕШНО ПРИЛАГАНЕ НА НОВИТЕ УЧЕБНИ ПРОГРАМИ ПО БИОЛОГИЯ И ЗДРАВНО ОБРАЗОВАНИЕ</a:t>
            </a:r>
            <a:br>
              <a:rPr lang="bg-BG" sz="4000" dirty="0">
                <a:latin typeface="Bahnschrift SemiBold Condensed" panose="020B0502040204020203" pitchFamily="34" charset="0"/>
              </a:rPr>
            </a:br>
            <a:r>
              <a:rPr lang="bg-BG" sz="4000" dirty="0">
                <a:latin typeface="Bahnschrift SemiBold Condensed" panose="020B0502040204020203" pitchFamily="34" charset="0"/>
              </a:rPr>
              <a:t/>
            </a:r>
            <a:br>
              <a:rPr lang="bg-BG" sz="4000" dirty="0">
                <a:latin typeface="Bahnschrift SemiBold Condensed" panose="020B0502040204020203" pitchFamily="34" charset="0"/>
              </a:rPr>
            </a:br>
            <a:r>
              <a:rPr lang="bg-BG" sz="2400" dirty="0">
                <a:latin typeface="Bahnschrift SemiBold Condensed" panose="020B0502040204020203" pitchFamily="34" charset="0"/>
              </a:rPr>
              <a:t>доц. Д-р Маргарита Панайотова</a:t>
            </a:r>
          </a:p>
        </p:txBody>
      </p:sp>
      <p:pic>
        <p:nvPicPr>
          <p:cNvPr id="5" name="Картина 4">
            <a:extLst>
              <a:ext uri="{FF2B5EF4-FFF2-40B4-BE49-F238E27FC236}">
                <a16:creationId xmlns="" xmlns:a16="http://schemas.microsoft.com/office/drawing/2014/main" id="{98FA9A29-849A-1A42-4277-DEEFFB2C7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415" y="3333859"/>
            <a:ext cx="2377991" cy="32076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7" name="Картина 6">
            <a:extLst>
              <a:ext uri="{FF2B5EF4-FFF2-40B4-BE49-F238E27FC236}">
                <a16:creationId xmlns="" xmlns:a16="http://schemas.microsoft.com/office/drawing/2014/main" id="{4A9078EA-F13D-1382-5402-F9EFF4BB0D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3506" y="3439821"/>
            <a:ext cx="2331232" cy="31016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Картина 8">
            <a:extLst>
              <a:ext uri="{FF2B5EF4-FFF2-40B4-BE49-F238E27FC236}">
                <a16:creationId xmlns="" xmlns:a16="http://schemas.microsoft.com/office/drawing/2014/main" id="{BEC5AB01-499E-0B95-57C7-74A3265BAD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8408" y="3387067"/>
            <a:ext cx="2238956" cy="3154409"/>
          </a:xfrm>
          <a:prstGeom prst="rect">
            <a:avLst/>
          </a:prstGeom>
        </p:spPr>
      </p:pic>
      <p:pic>
        <p:nvPicPr>
          <p:cNvPr id="11" name="Картина 10">
            <a:extLst>
              <a:ext uri="{FF2B5EF4-FFF2-40B4-BE49-F238E27FC236}">
                <a16:creationId xmlns="" xmlns:a16="http://schemas.microsoft.com/office/drawing/2014/main" id="{F5DE8AC5-8870-3BA1-B6BB-4F592C0FD2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0703" y="3492575"/>
            <a:ext cx="2147882" cy="304890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="" xmlns:a16="http://schemas.microsoft.com/office/drawing/2014/main" id="{8026C539-2D0F-232B-5DE6-8F53EFD53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05508"/>
            <a:ext cx="10364451" cy="539261"/>
          </a:xfrm>
        </p:spPr>
        <p:txBody>
          <a:bodyPr>
            <a:normAutofit/>
          </a:bodyPr>
          <a:lstStyle/>
          <a:p>
            <a:r>
              <a:rPr lang="bg-BG" sz="2000" b="1" dirty="0">
                <a:latin typeface="TimesNewRomanPS-BoldMT"/>
              </a:rPr>
              <a:t>Проектно-базирано обучение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="" xmlns:a16="http://schemas.microsoft.com/office/drawing/2014/main" id="{A370E92D-F2B7-F32F-2197-1260FC93C76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8892" y="644769"/>
            <a:ext cx="10644554" cy="6107723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bg-BG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 момент е обвързването му с реализацията на образователните стандарти и очакваните резултати по учебните програми и включването му като неразделна част от системата за оценяване на резултатите от обучението на учениците. Целта е </a:t>
            </a:r>
            <a:r>
              <a:rPr lang="bg-BG" sz="2400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се интегрира образователното съдържание с проблемите от реалния живот.</a:t>
            </a:r>
            <a:r>
              <a:rPr lang="bg-BG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Знанието се конструира от учениците в процеса на самостоятелно търсене, подбор, обработка, структуриране и представяне на информацията.</a:t>
            </a:r>
          </a:p>
          <a:p>
            <a:pPr marL="0" indent="0" algn="ctr">
              <a:buNone/>
            </a:pPr>
            <a:r>
              <a:rPr lang="bg-BG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Примерни теми за проекти</a:t>
            </a:r>
          </a:p>
          <a:p>
            <a:pPr marL="0" indent="0" algn="ctr">
              <a:buNone/>
            </a:pPr>
            <a:r>
              <a:rPr lang="bg-BG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клас  </a:t>
            </a:r>
          </a:p>
          <a:p>
            <a:pPr algn="just">
              <a:spcBef>
                <a:spcPts val="0"/>
              </a:spcBef>
            </a:pPr>
            <a:r>
              <a:rPr lang="bg-B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Донорството на органи – медицински, социални, морално-етични и правни аспекти.</a:t>
            </a:r>
          </a:p>
          <a:p>
            <a:pPr algn="just">
              <a:spcBef>
                <a:spcPts val="0"/>
              </a:spcBef>
            </a:pPr>
            <a:r>
              <a:rPr lang="bg-B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Сексуалното насилие – същност, проблеми и последици.</a:t>
            </a:r>
          </a:p>
          <a:p>
            <a:pPr algn="just">
              <a:spcBef>
                <a:spcPts val="0"/>
              </a:spcBef>
            </a:pPr>
            <a:r>
              <a:rPr lang="bg-B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Наркотици, алкохол и рисково сексуално поведение.</a:t>
            </a:r>
          </a:p>
          <a:p>
            <a:pPr algn="just">
              <a:spcBef>
                <a:spcPts val="0"/>
              </a:spcBef>
            </a:pPr>
            <a:r>
              <a:rPr lang="bg-B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и методи за контрацепция подходящи за млади сексуални партньори.</a:t>
            </a:r>
          </a:p>
          <a:p>
            <a:pPr algn="just">
              <a:spcBef>
                <a:spcPts val="0"/>
              </a:spcBef>
            </a:pPr>
            <a:r>
              <a:rPr lang="bg-B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Видове хранителни диети – предимства и недостатъци.</a:t>
            </a:r>
          </a:p>
          <a:p>
            <a:pPr algn="just">
              <a:spcBef>
                <a:spcPts val="0"/>
              </a:spcBef>
            </a:pPr>
            <a:r>
              <a:rPr lang="bg-B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Социално значими болести – причини, признаци, превенция.</a:t>
            </a:r>
          </a:p>
          <a:p>
            <a:pPr marL="0" indent="0" algn="ctr">
              <a:buNone/>
            </a:pPr>
            <a:r>
              <a:rPr lang="bg-BG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клас</a:t>
            </a:r>
            <a:endParaRPr lang="bg-BG" b="1" cap="none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bg-B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Най-важните открития в развитието на учението за клетката</a:t>
            </a:r>
          </a:p>
          <a:p>
            <a:pPr algn="just">
              <a:spcBef>
                <a:spcPts val="0"/>
              </a:spcBef>
            </a:pPr>
            <a:r>
              <a:rPr lang="bg-B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Ролята на бактериите за човека</a:t>
            </a:r>
          </a:p>
          <a:p>
            <a:pPr algn="just">
              <a:spcBef>
                <a:spcPts val="0"/>
              </a:spcBef>
            </a:pPr>
            <a:r>
              <a:rPr lang="bg-B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Социални проблеми при масови инфекциозни заболявания (епидемии)</a:t>
            </a:r>
          </a:p>
          <a:p>
            <a:pPr algn="just">
              <a:spcBef>
                <a:spcPts val="0"/>
              </a:spcBef>
            </a:pPr>
            <a:r>
              <a:rPr lang="bg-B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Планетарно значение на дишането и фотосинтезата</a:t>
            </a:r>
          </a:p>
          <a:p>
            <a:pPr algn="just">
              <a:spcBef>
                <a:spcPts val="0"/>
              </a:spcBef>
            </a:pPr>
            <a:r>
              <a:rPr lang="bg-B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Проучете професии, свързани със знанията за клетката. Какви професионални компетентности изискват тези професии и къде е възможна тяхната реализация?</a:t>
            </a:r>
          </a:p>
          <a:p>
            <a:pPr algn="just"/>
            <a:endParaRPr lang="bg-BG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181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"/>
          <p:cNvSpPr txBox="1">
            <a:spLocks noGrp="1"/>
          </p:cNvSpPr>
          <p:nvPr>
            <p:ph type="title"/>
          </p:nvPr>
        </p:nvSpPr>
        <p:spPr>
          <a:xfrm>
            <a:off x="913775" y="0"/>
            <a:ext cx="10364451" cy="773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bg-BG" sz="2000" b="1" dirty="0" err="1">
                <a:solidFill>
                  <a:srgbClr val="FF0000"/>
                </a:solidFill>
                <a:latin typeface="TimesNewRomanPS-BoldMT"/>
              </a:rPr>
              <a:t>СТЕМ</a:t>
            </a:r>
            <a:r>
              <a:rPr lang="bg-BG" sz="2000" b="1" dirty="0">
                <a:latin typeface="TimesNewRomanPS-BoldMT"/>
              </a:rPr>
              <a:t>-подхода в обучението</a:t>
            </a:r>
            <a:endParaRPr sz="2000" b="1" dirty="0">
              <a:latin typeface="TimesNewRomanPS-BoldMT"/>
            </a:endParaRPr>
          </a:p>
        </p:txBody>
      </p:sp>
      <p:pic>
        <p:nvPicPr>
          <p:cNvPr id="2" name="Контейнер за съдържание 1">
            <a:extLst>
              <a:ext uri="{FF2B5EF4-FFF2-40B4-BE49-F238E27FC236}">
                <a16:creationId xmlns="" xmlns:a16="http://schemas.microsoft.com/office/drawing/2014/main" id="{226C176A-7407-158C-43B9-D8ACCBCAE8F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3"/>
          <a:srcRect t="4158" b="5545"/>
          <a:stretch/>
        </p:blipFill>
        <p:spPr>
          <a:xfrm>
            <a:off x="172244" y="902677"/>
            <a:ext cx="5923756" cy="5717598"/>
          </a:xfrm>
          <a:prstGeom prst="rect">
            <a:avLst/>
          </a:prstGeom>
        </p:spPr>
      </p:pic>
      <p:sp>
        <p:nvSpPr>
          <p:cNvPr id="3" name="Контейнер за съдържание 2">
            <a:extLst>
              <a:ext uri="{FF2B5EF4-FFF2-40B4-BE49-F238E27FC236}">
                <a16:creationId xmlns="" xmlns:a16="http://schemas.microsoft.com/office/drawing/2014/main" id="{78449A9D-C6B6-E3D5-062D-E2B2E18489F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83569" y="1643449"/>
            <a:ext cx="5533293" cy="4757351"/>
          </a:xfrm>
        </p:spPr>
        <p:txBody>
          <a:bodyPr/>
          <a:lstStyle/>
          <a:p>
            <a:pPr marL="0" indent="0" algn="just">
              <a:buNone/>
            </a:pPr>
            <a:r>
              <a:rPr lang="bg-BG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STEM</a:t>
            </a:r>
            <a:r>
              <a:rPr lang="bg-B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моделът предполага, че освен теоретични знания и практически умения, свързани с конкретен учебен предмет, ученикът трябва успешно да развие качества и умения като </a:t>
            </a:r>
            <a:r>
              <a:rPr lang="bg-BG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комуникативност, креативност, критично мислене, емоционална интелигентност, сътрудничество и други. </a:t>
            </a:r>
            <a:r>
              <a:rPr lang="bg-B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Тези умения успешно могат да се развият чрез поставянето на различни типове задачи за </a:t>
            </a:r>
            <a:r>
              <a:rPr lang="bg-BG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групи</a:t>
            </a:r>
            <a:r>
              <a:rPr lang="bg-B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които да бъдат изпълнявани в класната стая или под формата на проектни задания.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="" xmlns:a16="http://schemas.microsoft.com/office/drawing/2014/main" id="{6E977A2A-D9F9-8632-0174-ED3985005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10066"/>
            <a:ext cx="10364451" cy="856736"/>
          </a:xfrm>
        </p:spPr>
        <p:txBody>
          <a:bodyPr/>
          <a:lstStyle/>
          <a:p>
            <a:r>
              <a:rPr kumimoji="0" lang="bg-BG" sz="20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Задача в 8. клас с приложение на </a:t>
            </a:r>
            <a:r>
              <a:rPr kumimoji="0" lang="bg-BG" sz="2000" b="1" i="0" u="none" strike="noStrike" kern="120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стем</a:t>
            </a:r>
            <a:r>
              <a:rPr kumimoji="0" lang="bg-BG" sz="20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подход</a:t>
            </a:r>
            <a:endParaRPr lang="bg-BG" dirty="0"/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="" xmlns:a16="http://schemas.microsoft.com/office/drawing/2014/main" id="{CE188AFD-9110-F0E6-1D75-8939EBD9C8D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066802"/>
            <a:ext cx="10363826" cy="543285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bg-BG" sz="32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Езикът </a:t>
            </a:r>
            <a:r>
              <a:rPr lang="ru-RU" sz="32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 </a:t>
            </a:r>
            <a:r>
              <a:rPr lang="bg-BG" sz="32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мускулест орган, който е силно подвижен и участва в размесването на храната, оформянето на хапката и придвижването й към хранопровода, поемането на течности и гълтането. </a:t>
            </a:r>
          </a:p>
          <a:p>
            <a:pPr marL="0" indent="0">
              <a:buNone/>
            </a:pPr>
            <a:r>
              <a:rPr lang="bg-BG" sz="3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Моделирайте езика като вкусов орган и означете по подходящ начин основните вкусови зони. Оцветете ги с различен цвят. Може да използвате стиропор и твърда основа за основния модел. </a:t>
            </a:r>
          </a:p>
          <a:p>
            <a:pPr marL="0" indent="0">
              <a:buNone/>
            </a:pPr>
            <a:r>
              <a:rPr lang="bg-BG" sz="3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Попълнете липсващите термини в текста:</a:t>
            </a:r>
          </a:p>
          <a:p>
            <a:pPr marL="0" indent="0">
              <a:buNone/>
            </a:pPr>
            <a:r>
              <a:rPr lang="bg-BG" sz="3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Основните вкусови възприятия са за горчиво, ………, ……….. и ………..</a:t>
            </a:r>
          </a:p>
          <a:p>
            <a:pPr marL="0" indent="0">
              <a:buNone/>
            </a:pPr>
            <a:r>
              <a:rPr lang="bg-BG" sz="3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Помислете и отговорете: </a:t>
            </a:r>
            <a:r>
              <a:rPr lang="bg-BG" sz="3200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лютото</a:t>
            </a:r>
            <a:r>
              <a:rPr lang="bg-BG" sz="3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вкус ли е или усещане? </a:t>
            </a:r>
          </a:p>
          <a:p>
            <a:pPr marL="0" indent="0">
              <a:buNone/>
            </a:pPr>
            <a:r>
              <a:rPr lang="bg-BG" sz="3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Довършете мисълта:</a:t>
            </a:r>
          </a:p>
          <a:p>
            <a:pPr marL="0" indent="0">
              <a:buNone/>
            </a:pPr>
            <a:r>
              <a:rPr lang="bg-BG" sz="3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Вкусът и обонянието са приятели, защото……………………….. </a:t>
            </a:r>
          </a:p>
          <a:p>
            <a:pPr marL="0" indent="0">
              <a:buNone/>
            </a:pPr>
            <a:endParaRPr lang="ru-RU" sz="32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438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="" xmlns:a16="http://schemas.microsoft.com/office/drawing/2014/main" id="{6136416D-4AC6-EA03-09B1-0F708F6D1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84205"/>
            <a:ext cx="10364451" cy="642553"/>
          </a:xfrm>
        </p:spPr>
        <p:txBody>
          <a:bodyPr>
            <a:normAutofit/>
          </a:bodyPr>
          <a:lstStyle/>
          <a:p>
            <a:r>
              <a:rPr lang="bg-BG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в 9. клас с приложение на </a:t>
            </a:r>
            <a:r>
              <a:rPr lang="bg-BG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стем</a:t>
            </a:r>
            <a:r>
              <a:rPr lang="bg-BG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="" xmlns:a16="http://schemas.microsoft.com/office/drawing/2014/main" id="{6D7FE343-EE40-E4CD-C1B1-8EFDA238193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96563" y="1037968"/>
            <a:ext cx="11738918" cy="5820032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Тема: Екологични фактори на средата</a:t>
            </a:r>
            <a:endParaRPr lang="bg-BG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24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Задача:</a:t>
            </a:r>
            <a:r>
              <a:rPr lang="bg-BG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2400" i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Заснемете видеоматериал, с който да засегнете актуален екологичен проблем на избрано от вас място ( може да бъде в близост или във вашето населено място, избрано от вас място и др.)</a:t>
            </a:r>
            <a:endParaRPr lang="bg-BG" sz="2400" cap="non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Тема: Светлината, температурата и въздухът като екологичен фактор</a:t>
            </a:r>
            <a:endParaRPr lang="bg-BG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24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Задача:</a:t>
            </a:r>
            <a:r>
              <a:rPr lang="bg-BG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2400" i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Потърсете в интернет интересни факти за екологичните групи растения според интензивността на светлината. Подгответе и представете мултимедийна презентация.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24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Задача:</a:t>
            </a:r>
            <a:r>
              <a:rPr lang="bg-BG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bg-BG" sz="2400" i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Има ли живот на другите планети от слънчевата система? Потърсете в интернет данни за състава на атмосферата на планетите Венера и Марс. Сравнете състава на тези атмосфери със състава на въздуха. Защо не е възможен живот на тези планети?</a:t>
            </a:r>
            <a:r>
              <a:rPr lang="bg-BG" sz="24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bg-BG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Тема: Почвата като екологичен фактор и среда на живот</a:t>
            </a:r>
            <a:endParaRPr lang="bg-BG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24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Задача:</a:t>
            </a:r>
            <a:r>
              <a:rPr lang="bg-BG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2400" i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Потърсете в интернет интересни факти за пясъчната лилия, ветрогонът, родопски </a:t>
            </a:r>
            <a:r>
              <a:rPr lang="bg-BG" sz="2400" i="1" cap="none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силивряк</a:t>
            </a:r>
            <a:r>
              <a:rPr lang="bg-BG" sz="2400" i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еделвайс и коприва. Към кои екологични групи в зависимост от приспособленията им към почвата като екологичен фактор ще ги отнесете? Обосновете се.</a:t>
            </a:r>
            <a:endParaRPr lang="bg-BG" sz="2400" cap="non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31100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"/>
          <p:cNvSpPr txBox="1">
            <a:spLocks noGrp="1"/>
          </p:cNvSpPr>
          <p:nvPr>
            <p:ph type="title"/>
          </p:nvPr>
        </p:nvSpPr>
        <p:spPr>
          <a:xfrm>
            <a:off x="831851" y="1000664"/>
            <a:ext cx="10515600" cy="3561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mes New Roman"/>
              <a:buNone/>
            </a:pPr>
            <a:r>
              <a:rPr lang="bg-BG" sz="3600" dirty="0">
                <a:latin typeface="TimesNewRomanPS-BoldMT"/>
              </a:rPr>
              <a:t>Промените в учебните програми и необходимостта от развитие на ключови компетентности у учениците с акцент върху опазване на здравето, на околната среда и устойчиво развитие</a:t>
            </a:r>
          </a:p>
        </p:txBody>
      </p:sp>
      <p:sp>
        <p:nvSpPr>
          <p:cNvPr id="115" name="Google Shape;115;p6"/>
          <p:cNvSpPr txBox="1">
            <a:spLocks noGrp="1"/>
          </p:cNvSpPr>
          <p:nvPr>
            <p:ph type="body" idx="1"/>
          </p:nvPr>
        </p:nvSpPr>
        <p:spPr>
          <a:xfrm>
            <a:off x="831851" y="4911969"/>
            <a:ext cx="10515600" cy="11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rPr lang="ru-RU" i="1" dirty="0"/>
              <a:t>ВТОРА </a:t>
            </a:r>
            <a:r>
              <a:rPr lang="ru-RU" i="1" dirty="0" err="1"/>
              <a:t>СЕСИЯ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>
            <a:extLst>
              <a:ext uri="{FF2B5EF4-FFF2-40B4-BE49-F238E27FC236}">
                <a16:creationId xmlns="" xmlns:a16="http://schemas.microsoft.com/office/drawing/2014/main" id="{F646FB52-3EC8-6E24-9B10-06ED360C8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703655"/>
          </a:xfrm>
        </p:spPr>
        <p:txBody>
          <a:bodyPr>
            <a:normAutofit/>
          </a:bodyPr>
          <a:lstStyle/>
          <a:p>
            <a:r>
              <a:rPr lang="bg-BG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Промени в учебните програми</a:t>
            </a:r>
          </a:p>
        </p:txBody>
      </p:sp>
      <p:sp>
        <p:nvSpPr>
          <p:cNvPr id="5" name="Контейнер за съдържание 4">
            <a:extLst>
              <a:ext uri="{FF2B5EF4-FFF2-40B4-BE49-F238E27FC236}">
                <a16:creationId xmlns="" xmlns:a16="http://schemas.microsoft.com/office/drawing/2014/main" id="{D4270D7A-18F6-6561-EB8D-90B35EA167F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1978" y="1445742"/>
            <a:ext cx="10923373" cy="47937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– 10. клас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g-BG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Към „Дейности за придобиване на ключовите компетентности, както и междупредметни връзки“ </a:t>
            </a:r>
            <a:r>
              <a:rPr lang="bg-BG" b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 добавя текстът </a:t>
            </a:r>
            <a:r>
              <a:rPr lang="bg-BG" i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„разбира, използва, съпоставя, оценява и осмисля различни по формат текстове (непрекъснат – писмена реч, организирана в изречения, структурирани в абзаци; прекъснат – таблица, графика, диаграма, списък, изображение и др.; смесен – комбинация от прекъснат и непрекъснат текст), включително и дигитални, за изпълнение на определени задачи.“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cap="non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bg-BG" cap="non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частта от учебната програма „Учебно съдържание“ в колона “Нови понятия“</a:t>
            </a:r>
          </a:p>
          <a:p>
            <a:pPr marL="1371600" lvl="3" indent="0">
              <a:buNone/>
            </a:pPr>
            <a:r>
              <a:rPr lang="bg-BG" sz="2000" b="1" cap="non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8. клас</a:t>
            </a:r>
            <a:r>
              <a:rPr lang="bg-BG" sz="2000" i="1" cap="non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bg-BG" sz="2000" cap="non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отпада понятието </a:t>
            </a:r>
            <a:r>
              <a:rPr lang="bg-BG" sz="2000" i="1" cap="non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„висша нервна дейност</a:t>
            </a:r>
            <a:r>
              <a:rPr lang="ru-RU" sz="2000" i="1" cap="non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“;</a:t>
            </a:r>
          </a:p>
          <a:p>
            <a:pPr marL="1371600" lvl="3" indent="0">
              <a:buNone/>
            </a:pPr>
            <a:r>
              <a:rPr lang="ru-RU" sz="2000" b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9. </a:t>
            </a:r>
            <a:r>
              <a:rPr lang="bg-BG" sz="2000" b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</a:t>
            </a:r>
            <a:r>
              <a:rPr lang="ru-RU" sz="2000" b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bg-BG" sz="2000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отпада  понятието  </a:t>
            </a:r>
            <a:r>
              <a:rPr lang="ru-RU" sz="2000" i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амитоза;</a:t>
            </a:r>
          </a:p>
          <a:p>
            <a:pPr marL="1371600" lvl="3" indent="0">
              <a:buNone/>
            </a:pPr>
            <a:r>
              <a:rPr lang="ru-RU" sz="2000" b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10. </a:t>
            </a:r>
            <a:r>
              <a:rPr lang="bg-BG" sz="2000" b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 </a:t>
            </a:r>
            <a:r>
              <a:rPr lang="bg-BG" sz="2000" i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човешки раси.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1800" i="1" cap="non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1800" i="1" cap="none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g-BG" sz="1800" i="1" cap="non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g-BG" i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418249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1329"/>
              <a:buFont typeface="Arial"/>
              <a:buNone/>
            </a:pPr>
            <a:r>
              <a:rPr lang="ru-RU" sz="3511" dirty="0"/>
              <a:t>УЧЕБНО-МЕТОДИЧЕСКИ КОМПЛЕКТ (УМК)</a:t>
            </a:r>
            <a:endParaRPr sz="3511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1329"/>
              <a:buFont typeface="Arial"/>
              <a:buNone/>
            </a:pPr>
            <a:r>
              <a:rPr lang="ru-RU" sz="3511" dirty="0"/>
              <a:t>ПО БИОЛОГИЯ И </a:t>
            </a:r>
            <a:r>
              <a:rPr lang="bg-BG" sz="3511" dirty="0"/>
              <a:t>ЗДРАВНО</a:t>
            </a:r>
            <a:r>
              <a:rPr lang="ru-RU" sz="3511" dirty="0"/>
              <a:t> ОБРАЗОВАНИЕ </a:t>
            </a:r>
            <a:endParaRPr dirty="0"/>
          </a:p>
        </p:txBody>
      </p:sp>
      <p:sp>
        <p:nvSpPr>
          <p:cNvPr id="121" name="Google Shape;121;p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594" lvl="0" indent="-5079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22" name="Google Shape;122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270" y="2214695"/>
            <a:ext cx="10911016" cy="4495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="" xmlns:a16="http://schemas.microsoft.com/office/drawing/2014/main" id="{4DC26E55-F868-9504-EDC9-F22721670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90153"/>
          </a:xfrm>
        </p:spPr>
        <p:txBody>
          <a:bodyPr>
            <a:normAutofit/>
          </a:bodyPr>
          <a:lstStyle/>
          <a:p>
            <a:r>
              <a:rPr lang="bg-BG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Ключови компетенции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="" xmlns:a16="http://schemas.microsoft.com/office/drawing/2014/main" id="{06B2A2E8-F3BF-A63D-1097-42412D71E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1408671"/>
            <a:ext cx="10364452" cy="4337222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bg-B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Компетентностите се определят като </a:t>
            </a:r>
            <a:r>
              <a:rPr lang="bg-BG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динамична съвкупност от знания, умения, нагласи и отношения,</a:t>
            </a:r>
            <a:r>
              <a:rPr lang="bg-B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които се придобиват в процеса на обучение.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bg-B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Свързват се основно с поведението на личността – не сами по себе си знания или умения, а подходящи поведения, демонстрирани в конкретни учебни ситуации и необходими за постигането на резултати в конкретна дейност или при определена професионална роля.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bg-BG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Знанията</a:t>
            </a:r>
            <a:r>
              <a:rPr lang="bg-B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 свързани с отговори на въпроси – какво, кога, къде, колко и т.н.,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bg-BG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уменията</a:t>
            </a:r>
            <a:r>
              <a:rPr lang="bg-B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изискват прилагането на знанията на практика,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bg-B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под </a:t>
            </a:r>
            <a:r>
              <a:rPr lang="bg-BG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отношенията</a:t>
            </a:r>
            <a:r>
              <a:rPr lang="bg-B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 нагласите към знанието и се отразяват в </a:t>
            </a:r>
            <a:r>
              <a:rPr lang="bg-BG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поведението</a:t>
            </a:r>
            <a:r>
              <a:rPr lang="bg-B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учениците.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bg-B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Компетентността най-често се свързва със способност, разбирана като можене да се направи нещо, </a:t>
            </a:r>
            <a:r>
              <a:rPr lang="bg-BG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т.е. умеене, основано на знание</a:t>
            </a: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ово поле 4">
            <a:extLst>
              <a:ext uri="{FF2B5EF4-FFF2-40B4-BE49-F238E27FC236}">
                <a16:creationId xmlns="" xmlns:a16="http://schemas.microsoft.com/office/drawing/2014/main" id="{0D082219-AE2A-D511-0A9C-102E923976C0}"/>
              </a:ext>
            </a:extLst>
          </p:cNvPr>
          <p:cNvSpPr txBox="1"/>
          <p:nvPr/>
        </p:nvSpPr>
        <p:spPr>
          <a:xfrm>
            <a:off x="2208053" y="5881816"/>
            <a:ext cx="777589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g-BG" sz="28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Компетентност = знание + способност + действие</a:t>
            </a: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3723003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>
            <a:extLst>
              <a:ext uri="{FF2B5EF4-FFF2-40B4-BE49-F238E27FC236}">
                <a16:creationId xmlns="" xmlns:a16="http://schemas.microsoft.com/office/drawing/2014/main" id="{D9D011C2-6A9F-8E6E-70D0-160079F35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930" y="141160"/>
            <a:ext cx="7930706" cy="668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8447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="" xmlns:a16="http://schemas.microsoft.com/office/drawing/2014/main" id="{ED2CF3E6-33D2-E3CD-4F9E-D163522CD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60639"/>
            <a:ext cx="10364451" cy="1099750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на </a:t>
            </a:r>
            <a:r>
              <a:rPr lang="bg-BG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ключови компетентности </a:t>
            </a:r>
            <a:br>
              <a:rPr lang="bg-BG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опазване на здравето</a:t>
            </a:r>
            <a:endParaRPr lang="bg-B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="" xmlns:a16="http://schemas.microsoft.com/office/drawing/2014/main" id="{D5B2046A-73C9-C001-0B15-514479920DA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71848" y="1260389"/>
            <a:ext cx="11751275" cy="54369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Клас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bg-B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Уроците за Хигиена и болести на съответната система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bg-B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Рационално хранене – дебат           			         </a:t>
            </a:r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https://bg.e-prosveta.bg/book/406?page=17</a:t>
            </a:r>
            <a:endParaRPr lang="bg-BG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 на </a:t>
            </a:r>
            <a:r>
              <a:rPr lang="bg-B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тютюневия дим върху </a:t>
            </a: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организма – упражнение       </a:t>
            </a:r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https://bg.e-prosveta.bg/book/406?page=25</a:t>
            </a:r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bg-BG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Изследване на биологични течности. Кръвни групи – </a:t>
            </a:r>
            <a:r>
              <a:rPr lang="bg-BG" cap="none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лаб</a:t>
            </a:r>
            <a:r>
              <a:rPr lang="bg-BG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урок</a:t>
            </a:r>
            <a:r>
              <a:rPr lang="bg-B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https://bg.e-prosveta.bg/book/406?page=45</a:t>
            </a:r>
            <a:endParaRPr lang="bg-BG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bg-B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Сърдечно-съдова система – упражнение			         </a:t>
            </a:r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https://bg.e-prosveta.bg/book/406?page=49</a:t>
            </a:r>
            <a:endParaRPr lang="bg-BG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bg-B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Първа </a:t>
            </a:r>
            <a:r>
              <a:rPr lang="bg-BG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долекарска</a:t>
            </a:r>
            <a:r>
              <a:rPr lang="bg-B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помощ при нарушения на дишането и сърдечната дейност </a:t>
            </a: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практикум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bg-B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Социално значими болести на Сърдечно-съдова </a:t>
            </a: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– семинар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bg-B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Първа </a:t>
            </a:r>
            <a:r>
              <a:rPr lang="bg-BG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долекарска</a:t>
            </a:r>
            <a:r>
              <a:rPr lang="bg-B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помощ при травми </a:t>
            </a: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ОДС – практикум	        </a:t>
            </a:r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https://bg.e-prosveta.bg/book/406?page=71</a:t>
            </a:r>
            <a:endParaRPr lang="bg-BG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bg-B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Сексуално и репродуктивно здраве</a:t>
            </a: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      </a:t>
            </a:r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https://bg.e-prosveta.bg/book/406?page=81</a:t>
            </a:r>
            <a:endParaRPr lang="bg-BG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Контрацепция – семинар					        </a:t>
            </a:r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https://bg.e-prosveta.bg/book/406?page=85</a:t>
            </a:r>
            <a:endParaRPr lang="bg-BG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Превенция на </a:t>
            </a:r>
            <a:r>
              <a:rPr lang="bg-B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рисковото сексуално </a:t>
            </a: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поведение – дискусия</a:t>
            </a:r>
            <a:r>
              <a:rPr lang="bg-B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https://bg.e-prosveta.bg/book/406?page=89</a:t>
            </a:r>
            <a:endParaRPr lang="bg-BG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bg-B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Хигиена на умствения труд и болести на НС		        </a:t>
            </a:r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https://bg.e-prosveta.bg/book/406?page=105</a:t>
            </a:r>
            <a:endParaRPr lang="bg-BG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301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bg-BG" b="1" dirty="0"/>
              <a:t>Програма на уебинара</a:t>
            </a:r>
          </a:p>
        </p:txBody>
      </p:sp>
      <p:sp>
        <p:nvSpPr>
          <p:cNvPr id="91" name="Google Shape;91;p2"/>
          <p:cNvSpPr txBox="1">
            <a:spLocks noGrp="1"/>
          </p:cNvSpPr>
          <p:nvPr>
            <p:ph idx="1"/>
          </p:nvPr>
        </p:nvSpPr>
        <p:spPr>
          <a:xfrm>
            <a:off x="838200" y="2450123"/>
            <a:ext cx="10515600" cy="3226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594" lvl="0" indent="-228594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 b="1" dirty="0"/>
              <a:t>Първа </a:t>
            </a:r>
            <a:r>
              <a:rPr lang="bg-BG" sz="2400" b="1" dirty="0"/>
              <a:t>сесия</a:t>
            </a:r>
            <a:r>
              <a:rPr lang="ru-RU" sz="2400" b="1" dirty="0"/>
              <a:t>: </a:t>
            </a:r>
            <a:r>
              <a:rPr lang="bg-BG" sz="2400" i="1" dirty="0"/>
              <a:t>Иновативни</a:t>
            </a:r>
            <a:r>
              <a:rPr lang="ru-RU" sz="2400" i="1" dirty="0"/>
              <a:t> стратегии и подходи в </a:t>
            </a:r>
            <a:r>
              <a:rPr lang="bg-BG" sz="2400" i="1" dirty="0"/>
              <a:t>обучението</a:t>
            </a:r>
            <a:r>
              <a:rPr lang="ru-RU" sz="2400" i="1" dirty="0"/>
              <a:t> по биология и </a:t>
            </a:r>
            <a:r>
              <a:rPr lang="bg-BG" sz="2400" i="1" dirty="0"/>
              <a:t>здравно образование в гимназиален етап, основани на конструктивизма</a:t>
            </a:r>
            <a:endParaRPr lang="bg-BG" sz="2400" dirty="0"/>
          </a:p>
          <a:p>
            <a:pPr marL="228594" lvl="0" indent="-228594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endParaRPr lang="bg-BG" sz="2400" b="1" dirty="0"/>
          </a:p>
          <a:p>
            <a:pPr marL="228594" lvl="0" indent="-228594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 b="1" dirty="0"/>
              <a:t>Втора </a:t>
            </a:r>
            <a:r>
              <a:rPr lang="bg-BG" sz="2400" b="1" dirty="0"/>
              <a:t>сесия: </a:t>
            </a:r>
            <a:r>
              <a:rPr lang="bg-BG" sz="2400" i="1" dirty="0"/>
              <a:t>Промени </a:t>
            </a:r>
            <a:r>
              <a:rPr lang="ru-RU" sz="2400" i="1" dirty="0"/>
              <a:t>в </a:t>
            </a:r>
            <a:r>
              <a:rPr lang="bg-BG" sz="2400" i="1" dirty="0"/>
              <a:t>учебните програми и необходимостта от развитие на ключови компетентности у учениците с акцент върху опазване на здравето и околната </a:t>
            </a:r>
            <a:r>
              <a:rPr lang="ru-RU" sz="2400" i="1" dirty="0"/>
              <a:t>среда и устойчиво развитие</a:t>
            </a:r>
            <a:r>
              <a:rPr lang="ru-RU" sz="2400" dirty="0"/>
              <a:t>;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="" xmlns:a16="http://schemas.microsoft.com/office/drawing/2014/main" id="{ED2CF3E6-33D2-E3CD-4F9E-D163522CD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60639"/>
            <a:ext cx="10364451" cy="1099750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на </a:t>
            </a:r>
            <a:r>
              <a:rPr lang="bg-BG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ключови компетентности </a:t>
            </a:r>
            <a:br>
              <a:rPr lang="bg-BG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опазване на здравето</a:t>
            </a:r>
            <a:endParaRPr lang="bg-B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="" xmlns:a16="http://schemas.microsoft.com/office/drawing/2014/main" id="{D5B2046A-73C9-C001-0B15-514479920DA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71848" y="1260389"/>
            <a:ext cx="11751275" cy="54369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Клас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AutoNum type="arabicPeriod"/>
            </a:pPr>
            <a:endParaRPr lang="bg-BG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bg-BG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рубриката </a:t>
            </a:r>
            <a:r>
              <a:rPr lang="bg-BG" sz="24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"Важно за твоето здраве!" </a:t>
            </a:r>
            <a:r>
              <a:rPr lang="bg-BG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зелен фон е представена информация </a:t>
            </a:r>
            <a:br>
              <a:rPr lang="bg-BG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със здравна и медико-биологична насоченост</a:t>
            </a:r>
            <a: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bg-BG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AutoNum type="arabicPeriod"/>
            </a:pPr>
            <a:endParaRPr lang="bg-BG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AutoNum type="arabicPeriod"/>
            </a:pP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Химичен състав на живата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материя. 	</a:t>
            </a:r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https://bg.e-prosveta.bg/book/224?page=8</a:t>
            </a:r>
            <a:endParaRPr lang="bg-BG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bg-B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Надмолекулни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	               </a:t>
            </a:r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https://bg.e-prosveta.bg/book/224?page=30</a:t>
            </a:r>
            <a:endParaRPr lang="bg-BG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Структура и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процеси в клетката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		</a:t>
            </a:r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https://bg.e-prosveta.bg/book/224?page=36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Възпроизводство на клетката.     		</a:t>
            </a:r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https://bg.e-prosveta.bg/book/224?page=80</a:t>
            </a:r>
            <a:endParaRPr lang="bg-BG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Приложение на знанията за клетката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	</a:t>
            </a:r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https://bg.e-prosveta.bg/book/224?page=82</a:t>
            </a:r>
            <a:endParaRPr lang="bg-BG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4496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="" xmlns:a16="http://schemas.microsoft.com/office/drawing/2014/main" id="{BB586F82-95A5-512A-E8CB-30E139673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592445"/>
          </a:xfrm>
        </p:spPr>
        <p:txBody>
          <a:bodyPr>
            <a:norm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към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електронните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учебници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="" xmlns:a16="http://schemas.microsoft.com/office/drawing/2014/main" id="{A1C3EB67-C6AE-15F5-69BA-497A63CC7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bg-BG" b="1" cap="none" dirty="0"/>
              <a:t>Разнообразие от задачи   </a:t>
            </a:r>
            <a:r>
              <a:rPr lang="bg-BG" dirty="0"/>
              <a:t>		    </a:t>
            </a:r>
            <a:r>
              <a:rPr lang="en-US" b="1" cap="none" dirty="0">
                <a:hlinkClick r:id="rId2"/>
              </a:rPr>
              <a:t>https://bg.e-prosveta.bg/book/406?page=16</a:t>
            </a:r>
            <a:endParaRPr lang="bg-BG" b="1" cap="none" dirty="0"/>
          </a:p>
          <a:p>
            <a:pPr marL="914400" lvl="2" indent="0">
              <a:buNone/>
            </a:pPr>
            <a:r>
              <a:rPr lang="bg-BG" sz="2000" b="1" cap="none" dirty="0"/>
              <a:t>				    </a:t>
            </a:r>
            <a:r>
              <a:rPr lang="en-US" sz="2000" b="1" cap="none" dirty="0">
                <a:hlinkClick r:id="rId3"/>
              </a:rPr>
              <a:t>https://bg.e-prosveta.bg/book/406?page=32</a:t>
            </a:r>
            <a:endParaRPr lang="bg-BG" sz="2000" b="1" cap="none" dirty="0"/>
          </a:p>
          <a:p>
            <a:r>
              <a:rPr lang="bg-BG" b="1" cap="none" dirty="0"/>
              <a:t>3</a:t>
            </a:r>
            <a:r>
              <a:rPr lang="en-US" b="1" cap="none" dirty="0"/>
              <a:t>D</a:t>
            </a:r>
            <a:r>
              <a:rPr lang="bg-BG" b="1" cap="none" dirty="0"/>
              <a:t> анимации	за устройство и функции    </a:t>
            </a:r>
            <a:r>
              <a:rPr lang="en-US" b="1" cap="none" dirty="0">
                <a:hlinkClick r:id="rId4"/>
              </a:rPr>
              <a:t>https://bg.e-prosveta.bg/book/406?page=22</a:t>
            </a:r>
            <a:endParaRPr lang="bg-BG" b="1" cap="none" dirty="0"/>
          </a:p>
          <a:p>
            <a:r>
              <a:rPr lang="bg-BG" b="1" cap="none" dirty="0"/>
              <a:t>Научи още – доп. информация	    </a:t>
            </a:r>
            <a:r>
              <a:rPr lang="bg-BG" b="1" cap="none" dirty="0" smtClean="0"/>
              <a:t>	</a:t>
            </a:r>
            <a:r>
              <a:rPr lang="en-US" b="1" cap="none" dirty="0" smtClean="0">
                <a:hlinkClick r:id="rId2"/>
              </a:rPr>
              <a:t>https</a:t>
            </a:r>
            <a:r>
              <a:rPr lang="en-US" b="1" cap="none" dirty="0">
                <a:hlinkClick r:id="rId2"/>
              </a:rPr>
              <a:t>://bg.e-prosveta.bg/book/406?page=16</a:t>
            </a:r>
            <a:endParaRPr lang="bg-BG" b="1" cap="none" dirty="0"/>
          </a:p>
          <a:p>
            <a:r>
              <a:rPr lang="bg-BG" b="1" cap="none" dirty="0"/>
              <a:t>Увеличаване на фрагмент от страница</a:t>
            </a:r>
          </a:p>
          <a:p>
            <a:r>
              <a:rPr lang="bg-BG" b="1" cap="none" dirty="0"/>
              <a:t>Маркер</a:t>
            </a:r>
          </a:p>
          <a:p>
            <a:r>
              <a:rPr lang="bg-BG" b="1" cap="none" dirty="0"/>
              <a:t>Бяла дъска				   </a:t>
            </a:r>
            <a:r>
              <a:rPr lang="en-US" b="1" cap="none" dirty="0">
                <a:hlinkClick r:id="rId5"/>
              </a:rPr>
              <a:t>https://bg.e-prosveta.bg/book/406?page=58</a:t>
            </a:r>
            <a:endParaRPr lang="bg-BG" b="1" cap="none" dirty="0"/>
          </a:p>
          <a:p>
            <a:endParaRPr lang="bg-BG" b="1" cap="none" dirty="0"/>
          </a:p>
          <a:p>
            <a:endParaRPr lang="bg-BG" b="1" cap="none" dirty="0"/>
          </a:p>
          <a:p>
            <a:endParaRPr lang="bg-BG" b="1" dirty="0"/>
          </a:p>
        </p:txBody>
      </p:sp>
    </p:spTree>
    <p:extLst>
      <p:ext uri="{BB962C8B-B14F-4D97-AF65-F5344CB8AC3E}">
        <p14:creationId xmlns:p14="http://schemas.microsoft.com/office/powerpoint/2010/main" val="1716869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"/>
          <p:cNvSpPr txBox="1">
            <a:spLocks noGrp="1"/>
          </p:cNvSpPr>
          <p:nvPr>
            <p:ph type="title"/>
          </p:nvPr>
        </p:nvSpPr>
        <p:spPr>
          <a:xfrm>
            <a:off x="831851" y="422031"/>
            <a:ext cx="10515600" cy="411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Times New Roman"/>
              <a:buNone/>
            </a:pPr>
            <a:r>
              <a:rPr lang="bg-BG" sz="3600" dirty="0">
                <a:latin typeface="TimesNewRomanPS-BoldMT"/>
              </a:rPr>
              <a:t>Иновативни</a:t>
            </a:r>
            <a:r>
              <a:rPr lang="ru-RU" sz="3600" dirty="0">
                <a:latin typeface="TimesNewRomanPS-BoldMT"/>
              </a:rPr>
              <a:t> стратегии и подходи </a:t>
            </a:r>
            <a:br>
              <a:rPr lang="ru-RU" sz="3600" dirty="0">
                <a:latin typeface="TimesNewRomanPS-BoldMT"/>
              </a:rPr>
            </a:br>
            <a:r>
              <a:rPr lang="ru-RU" sz="3600" dirty="0">
                <a:latin typeface="TimesNewRomanPS-BoldMT"/>
              </a:rPr>
              <a:t>в </a:t>
            </a:r>
            <a:r>
              <a:rPr lang="bg-BG" sz="3600" dirty="0">
                <a:latin typeface="TimesNewRomanPS-BoldMT"/>
              </a:rPr>
              <a:t>обучението по биология и здравно образование в гимназиален етап, </a:t>
            </a:r>
            <a:r>
              <a:rPr lang="bg-BG" sz="3600" dirty="0">
                <a:solidFill>
                  <a:srgbClr val="FF0000"/>
                </a:solidFill>
                <a:latin typeface="TimesNewRomanPS-BoldMT"/>
              </a:rPr>
              <a:t>основани </a:t>
            </a:r>
            <a:r>
              <a:rPr lang="ru-RU" sz="3600" dirty="0">
                <a:solidFill>
                  <a:srgbClr val="FF0000"/>
                </a:solidFill>
                <a:latin typeface="TimesNewRomanPS-BoldMT"/>
              </a:rPr>
              <a:t>на конструктивизма</a:t>
            </a:r>
            <a:endParaRPr sz="3600" dirty="0">
              <a:solidFill>
                <a:srgbClr val="FF0000"/>
              </a:solidFill>
              <a:latin typeface="TimesNewRomanPS-BoldMT"/>
            </a:endParaRPr>
          </a:p>
        </p:txBody>
      </p:sp>
      <p:sp>
        <p:nvSpPr>
          <p:cNvPr id="103" name="Google Shape;103;p4"/>
          <p:cNvSpPr txBox="1">
            <a:spLocks noGrp="1"/>
          </p:cNvSpPr>
          <p:nvPr>
            <p:ph type="body" idx="1"/>
          </p:nvPr>
        </p:nvSpPr>
        <p:spPr>
          <a:xfrm>
            <a:off x="913774" y="5251938"/>
            <a:ext cx="10351752" cy="773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rPr lang="ru-RU" i="1" dirty="0" err="1"/>
              <a:t>ПЪРВА</a:t>
            </a:r>
            <a:r>
              <a:rPr lang="ru-RU" i="1" dirty="0"/>
              <a:t> </a:t>
            </a:r>
            <a:r>
              <a:rPr lang="bg-BG" i="1" dirty="0"/>
              <a:t>СЕСИЯ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ово поле 6">
            <a:extLst>
              <a:ext uri="{FF2B5EF4-FFF2-40B4-BE49-F238E27FC236}">
                <a16:creationId xmlns="" xmlns:a16="http://schemas.microsoft.com/office/drawing/2014/main" id="{40EC48F2-54F5-6BFA-8550-521F600532F8}"/>
              </a:ext>
            </a:extLst>
          </p:cNvPr>
          <p:cNvSpPr txBox="1"/>
          <p:nvPr/>
        </p:nvSpPr>
        <p:spPr>
          <a:xfrm>
            <a:off x="631065" y="1056069"/>
            <a:ext cx="10869769" cy="5786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bg-BG" sz="2400" b="1" i="1" dirty="0" err="1">
                <a:solidFill>
                  <a:srgbClr val="000000"/>
                </a:solidFill>
                <a:latin typeface="ArialMT"/>
              </a:rPr>
              <a:t>К</a:t>
            </a:r>
            <a:r>
              <a:rPr lang="bg-BG" sz="2400" b="1" i="1" dirty="0" err="1">
                <a:solidFill>
                  <a:srgbClr val="000000"/>
                </a:solidFill>
                <a:effectLst/>
                <a:latin typeface="ArialMT"/>
              </a:rPr>
              <a:t>онсктруктивизмът</a:t>
            </a:r>
            <a:r>
              <a:rPr lang="bg-BG" sz="2400" b="0" i="0" dirty="0">
                <a:solidFill>
                  <a:srgbClr val="000000"/>
                </a:solidFill>
                <a:effectLst/>
                <a:latin typeface="ArialMT"/>
              </a:rPr>
              <a:t> не е свързан с отделен аспект на обучението, например методите или учебното съдържание, а е цялостен подход, основан на разбирането, че в процеса на познавателната дейност новите знания се свързват с предишния опит на обучаемия (</a:t>
            </a:r>
            <a:r>
              <a:rPr lang="bg-BG" sz="2400" b="0" i="0" dirty="0" err="1">
                <a:solidFill>
                  <a:srgbClr val="000000"/>
                </a:solidFill>
                <a:effectLst/>
                <a:latin typeface="ArialMT"/>
              </a:rPr>
              <a:t>МПВ</a:t>
            </a:r>
            <a:r>
              <a:rPr lang="bg-BG" sz="2400" b="0" i="0" dirty="0">
                <a:solidFill>
                  <a:srgbClr val="000000"/>
                </a:solidFill>
                <a:effectLst/>
                <a:latin typeface="ArialMT"/>
              </a:rPr>
              <a:t>).</a:t>
            </a: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bg-BG" sz="2400" b="1" i="1" dirty="0">
                <a:solidFill>
                  <a:srgbClr val="000000"/>
                </a:solidFill>
                <a:effectLst/>
                <a:latin typeface="ArialMT"/>
              </a:rPr>
              <a:t>Конструктивизмът</a:t>
            </a:r>
            <a:r>
              <a:rPr lang="bg-BG" sz="2400" b="0" i="0" dirty="0">
                <a:solidFill>
                  <a:srgbClr val="000000"/>
                </a:solidFill>
                <a:effectLst/>
                <a:latin typeface="ArialMT"/>
              </a:rPr>
              <a:t> в образованието търси равностойно отговори на въпросите </a:t>
            </a:r>
            <a:r>
              <a:rPr lang="bg-BG" sz="2400" b="0" i="1" dirty="0">
                <a:solidFill>
                  <a:schemeClr val="accent6">
                    <a:lumMod val="75000"/>
                  </a:schemeClr>
                </a:solidFill>
                <a:effectLst/>
                <a:latin typeface="ArialMT"/>
              </a:rPr>
              <a:t>как хората учат </a:t>
            </a:r>
            <a:r>
              <a:rPr lang="bg-BG" sz="2400" b="0" i="0" dirty="0">
                <a:solidFill>
                  <a:srgbClr val="000000"/>
                </a:solidFill>
                <a:effectLst/>
                <a:latin typeface="ArialMT"/>
              </a:rPr>
              <a:t>и </a:t>
            </a:r>
            <a:r>
              <a:rPr lang="bg-BG" sz="2400" b="0" i="1" dirty="0">
                <a:solidFill>
                  <a:schemeClr val="accent6">
                    <a:lumMod val="75000"/>
                  </a:schemeClr>
                </a:solidFill>
                <a:effectLst/>
                <a:latin typeface="ArialMT"/>
              </a:rPr>
              <a:t>каква е "природата" на знанието</a:t>
            </a:r>
            <a:r>
              <a:rPr lang="bg-BG" sz="2400" b="0" i="0" dirty="0">
                <a:solidFill>
                  <a:srgbClr val="000000"/>
                </a:solidFill>
                <a:effectLst/>
                <a:latin typeface="ArialMT"/>
              </a:rPr>
              <a:t>. Тази теория представя идеята, че учещият конструира собствени знания и същевременно </a:t>
            </a:r>
            <a:r>
              <a:rPr lang="bg-BG" sz="2400" b="1" i="1" dirty="0">
                <a:solidFill>
                  <a:srgbClr val="000000"/>
                </a:solidFill>
                <a:effectLst/>
                <a:latin typeface="Arial-BoldItalicMT"/>
              </a:rPr>
              <a:t>конструира значения</a:t>
            </a:r>
            <a:r>
              <a:rPr lang="bg-BG" sz="2400" b="1" i="0" dirty="0">
                <a:solidFill>
                  <a:srgbClr val="000000"/>
                </a:solidFill>
                <a:effectLst/>
                <a:latin typeface="Arial-BoldMT"/>
              </a:rPr>
              <a:t>, учейки.</a:t>
            </a:r>
            <a:r>
              <a:rPr lang="bg-BG" sz="2400" dirty="0"/>
              <a:t> </a:t>
            </a: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bg-BG" sz="2400" b="1" i="1" dirty="0">
                <a:solidFill>
                  <a:srgbClr val="000000"/>
                </a:solidFill>
                <a:effectLst/>
                <a:latin typeface="Arial-BoldMT"/>
              </a:rPr>
              <a:t>Ученето е търсене, или конструиране на значения.</a:t>
            </a:r>
            <a:r>
              <a:rPr lang="bg-BG" sz="2400" dirty="0"/>
              <a:t> </a:t>
            </a:r>
            <a:r>
              <a:rPr lang="bg-BG" sz="2400" b="0" i="0" dirty="0">
                <a:solidFill>
                  <a:srgbClr val="000000"/>
                </a:solidFill>
                <a:effectLst/>
                <a:latin typeface="ArialMT"/>
              </a:rPr>
              <a:t>Ученето не е просто процес на получаване, натрупване и преработване на информация, а </a:t>
            </a:r>
            <a:r>
              <a:rPr lang="bg-BG" sz="2400" b="0" i="1" dirty="0">
                <a:solidFill>
                  <a:schemeClr val="accent6">
                    <a:lumMod val="75000"/>
                  </a:schemeClr>
                </a:solidFill>
                <a:effectLst/>
                <a:latin typeface="ArialMT"/>
              </a:rPr>
              <a:t>активен процес, </a:t>
            </a:r>
            <a:r>
              <a:rPr lang="bg-BG" sz="2400" b="0" i="0" dirty="0">
                <a:solidFill>
                  <a:srgbClr val="000000"/>
                </a:solidFill>
                <a:effectLst/>
                <a:latin typeface="ArialMT"/>
              </a:rPr>
              <a:t>при който личността конструира индивидуален познавателен образ на действителността.</a:t>
            </a:r>
            <a:r>
              <a:rPr lang="bg-BG" sz="2400" dirty="0"/>
              <a:t>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bg-BG" sz="2400" dirty="0"/>
              <a:t/>
            </a:r>
            <a:br>
              <a:rPr lang="bg-BG" sz="2400" dirty="0"/>
            </a:b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3135892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лавие 5">
            <a:extLst>
              <a:ext uri="{FF2B5EF4-FFF2-40B4-BE49-F238E27FC236}">
                <a16:creationId xmlns="" xmlns:a16="http://schemas.microsoft.com/office/drawing/2014/main" id="{7FD28F05-7A7C-847C-4974-CE552DA6A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0"/>
            <a:ext cx="10364451" cy="850007"/>
          </a:xfrm>
        </p:spPr>
        <p:txBody>
          <a:bodyPr>
            <a:normAutofit/>
          </a:bodyPr>
          <a:lstStyle/>
          <a:p>
            <a:r>
              <a:rPr lang="bg-BG" sz="2000" b="1" i="0" dirty="0">
                <a:solidFill>
                  <a:srgbClr val="000000"/>
                </a:solidFill>
                <a:effectLst/>
                <a:latin typeface="TimesNewRomanPS-BoldMT"/>
              </a:rPr>
              <a:t>Учене чрез сътрудничество</a:t>
            </a:r>
            <a:r>
              <a:rPr lang="bg-BG" sz="2000" dirty="0">
                <a:latin typeface="TimesNewRomanPS-BoldMT"/>
              </a:rPr>
              <a:t> </a:t>
            </a:r>
          </a:p>
        </p:txBody>
      </p:sp>
      <p:sp>
        <p:nvSpPr>
          <p:cNvPr id="7" name="Контейнер за съдържание 6">
            <a:extLst>
              <a:ext uri="{FF2B5EF4-FFF2-40B4-BE49-F238E27FC236}">
                <a16:creationId xmlns="" xmlns:a16="http://schemas.microsoft.com/office/drawing/2014/main" id="{CF7D1342-FDE0-0ED5-1CF9-768A4D2C499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5845" y="656492"/>
            <a:ext cx="11852031" cy="6046962"/>
          </a:xfrm>
        </p:spPr>
        <p:txBody>
          <a:bodyPr>
            <a:normAutofit fontScale="32500" lnSpcReduction="20000"/>
          </a:bodyPr>
          <a:lstStyle/>
          <a:p>
            <a:pPr marL="0" indent="0" algn="just">
              <a:lnSpc>
                <a:spcPct val="134000"/>
              </a:lnSpc>
              <a:buNone/>
            </a:pPr>
            <a:r>
              <a:rPr lang="bg-BG" sz="5500" b="0" i="0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 се стреми да организира обучението по такъв начин, че процесът на учене да стане социална дейност. Това се постига като се стимулира </a:t>
            </a:r>
            <a:r>
              <a:rPr lang="bg-BG" sz="5500" b="0" i="0" cap="non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сътрудничеството между учениците организирани в група.</a:t>
            </a:r>
            <a:r>
              <a:rPr lang="bg-BG" sz="5500" b="0" i="0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Основната цел е да се съчетае </a:t>
            </a:r>
            <a:r>
              <a:rPr lang="bg-BG" sz="5500" b="0" i="0" cap="non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груповата организация на обучението и неговата индивидуализация.</a:t>
            </a:r>
            <a:r>
              <a:rPr lang="ru-RU" sz="5500" b="0" i="0" cap="non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500" b="0" i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bg-BG" sz="5500" b="0" i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ученето</a:t>
            </a:r>
            <a:r>
              <a:rPr lang="ru-RU" sz="5500" b="0" i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чрез </a:t>
            </a:r>
            <a:r>
              <a:rPr lang="bg-BG" sz="5500" b="0" i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сътрудничество се използват разнообразни методи на обучение, които са познати отдавна (метод на проектите, дискусия</a:t>
            </a:r>
            <a:r>
              <a:rPr lang="ru-RU" sz="5500" b="0" i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500" b="0" i="0" cap="non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дебат</a:t>
            </a:r>
            <a:r>
              <a:rPr lang="ru-RU" sz="5500" b="0" i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проблемно обучение, 6 </a:t>
            </a:r>
            <a:r>
              <a:rPr lang="bg-BG" sz="5500" b="0" i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мислещи</a:t>
            </a:r>
            <a:r>
              <a:rPr lang="ru-RU" sz="5500" b="0" i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шапки (Е. Боно)  и др.), но се </a:t>
            </a:r>
            <a:r>
              <a:rPr lang="bg-BG" sz="5500" b="0" i="0" cap="non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използват по специфичен начин, като се насърчава сътрудничеството между учениците в групата.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bg-BG" sz="5500" b="1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Примери: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bg-BG" sz="4500" b="1" i="0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bg-BG" sz="5500" b="1" i="0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8. клас </a:t>
            </a:r>
            <a:r>
              <a:rPr lang="bg-BG" sz="5500" b="0" i="0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  <a:r>
              <a:rPr lang="bg-BG" sz="5500" b="1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клас </a:t>
            </a:r>
            <a:endParaRPr lang="bg-BG" sz="5500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bg-BG" sz="5500" b="1" i="0" cap="none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2.1.4. Здравословно хранене (дебат)					1.3. Белтъци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bg-BG" sz="4900" b="0" i="0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	</a:t>
            </a:r>
            <a:r>
              <a:rPr lang="en-US" sz="4900" b="0" i="0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https://bg.e-prosveta.bg/book/406?page=18</a:t>
            </a:r>
            <a:r>
              <a:rPr lang="bg-BG" sz="4900" b="0" i="0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sz="4900" b="0" i="0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https://bg.e-prosveta.bg/book/224?page=14</a:t>
            </a:r>
            <a:endParaRPr lang="bg-BG" sz="4900" b="0" i="0" cap="non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bg-BG" sz="4900" b="0" i="0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  <a:r>
              <a:rPr lang="en-US" sz="4900" b="0" i="0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</a:t>
            </a:r>
            <a:r>
              <a:rPr lang="en-US" sz="4900" b="0" i="0" cap="non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bg.e-prosveta.bg/book/224?page=16</a:t>
            </a:r>
            <a:endParaRPr lang="en-US" sz="2900" b="0" i="0" cap="non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bg-BG" sz="2900" b="0" i="0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bg-BG" sz="2900" b="0" i="0" cap="non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bg-BG" sz="2900" b="0" i="0" cap="non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bg-BG" sz="2900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bg-BG" sz="2900" b="0" i="0" cap="non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bg-BG" sz="2900" b="0" i="0" cap="non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bg-BG" sz="2900" b="0" i="0" cap="non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bg-B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bg-B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bg-BG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Картина 2">
            <a:extLst>
              <a:ext uri="{FF2B5EF4-FFF2-40B4-BE49-F238E27FC236}">
                <a16:creationId xmlns="" xmlns:a16="http://schemas.microsoft.com/office/drawing/2014/main" id="{F2EDBEAF-75C3-FF49-0F8E-BF34CF56D2B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03" t="-303" r="1382" b="2761"/>
          <a:stretch/>
        </p:blipFill>
        <p:spPr>
          <a:xfrm>
            <a:off x="506503" y="3780540"/>
            <a:ext cx="4503069" cy="2765549"/>
          </a:xfrm>
          <a:prstGeom prst="rect">
            <a:avLst/>
          </a:prstGeom>
        </p:spPr>
      </p:pic>
      <p:pic>
        <p:nvPicPr>
          <p:cNvPr id="4" name="Картина 3">
            <a:extLst>
              <a:ext uri="{FF2B5EF4-FFF2-40B4-BE49-F238E27FC236}">
                <a16:creationId xmlns="" xmlns:a16="http://schemas.microsoft.com/office/drawing/2014/main" id="{84365150-3FA2-03B7-2CA7-1C77DEDA8C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1515" y="3847215"/>
            <a:ext cx="4714826" cy="285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835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лавие 5">
            <a:extLst>
              <a:ext uri="{FF2B5EF4-FFF2-40B4-BE49-F238E27FC236}">
                <a16:creationId xmlns="" xmlns:a16="http://schemas.microsoft.com/office/drawing/2014/main" id="{7FD28F05-7A7C-847C-4974-CE552DA6A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47919"/>
            <a:ext cx="10364451" cy="699246"/>
          </a:xfrm>
        </p:spPr>
        <p:txBody>
          <a:bodyPr>
            <a:normAutofit/>
          </a:bodyPr>
          <a:lstStyle/>
          <a:p>
            <a:r>
              <a:rPr lang="bg-BG" sz="1800" b="1" i="0" dirty="0">
                <a:solidFill>
                  <a:srgbClr val="000000"/>
                </a:solidFill>
                <a:effectLst/>
                <a:latin typeface="TimesNewRomanPS-BoldMT"/>
              </a:rPr>
              <a:t>Учене чрез преживяване и опит (цикъл на </a:t>
            </a:r>
            <a:r>
              <a:rPr lang="bg-BG" sz="1800" b="1" i="0" dirty="0" err="1">
                <a:solidFill>
                  <a:srgbClr val="000000"/>
                </a:solidFill>
                <a:effectLst/>
                <a:latin typeface="TimesNewRomanPS-BoldMT"/>
              </a:rPr>
              <a:t>колб</a:t>
            </a:r>
            <a:r>
              <a:rPr lang="bg-BG" sz="1800" b="1" i="0" dirty="0">
                <a:solidFill>
                  <a:srgbClr val="000000"/>
                </a:solidFill>
                <a:effectLst/>
                <a:latin typeface="TimesNewRomanPS-BoldMT"/>
              </a:rPr>
              <a:t>)</a:t>
            </a:r>
            <a:r>
              <a:rPr lang="bg-BG" dirty="0">
                <a:latin typeface="TimesNewRomanPS-BoldMT"/>
              </a:rPr>
              <a:t> </a:t>
            </a:r>
          </a:p>
        </p:txBody>
      </p:sp>
      <p:sp>
        <p:nvSpPr>
          <p:cNvPr id="7" name="Контейнер за съдържание 6">
            <a:extLst>
              <a:ext uri="{FF2B5EF4-FFF2-40B4-BE49-F238E27FC236}">
                <a16:creationId xmlns="" xmlns:a16="http://schemas.microsoft.com/office/drawing/2014/main" id="{CF7D1342-FDE0-0ED5-1CF9-768A4D2C499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954741"/>
            <a:ext cx="10798614" cy="575534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bg-BG" sz="2400" b="0" i="0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Този модел окуражава учениците </a:t>
            </a:r>
            <a:r>
              <a:rPr lang="bg-BG" sz="2400" b="0" i="0" cap="non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 придобиват знания чрез собствения си опит в целенасочено проектирани дейности и да ги прилагат в нови практически ситуации. </a:t>
            </a:r>
            <a:r>
              <a:rPr lang="bg-BG" sz="2400" b="0" i="0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Основната теза е, че хората се учат от опита си, когато целенасочено го наблюдават, осмислят и оценяват. Ключовото понятие е рефлексия, което означава връщане назад към преживяното, направеното, разсъждаване върху него с цел да се обясни, систематизира, осмисли и запомни.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bg-BG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bg-BG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Контейнер за съдържание 9">
            <a:extLst>
              <a:ext uri="{FF2B5EF4-FFF2-40B4-BE49-F238E27FC236}">
                <a16:creationId xmlns="" xmlns:a16="http://schemas.microsoft.com/office/drawing/2014/main" id="{6CCA9C6C-6701-9125-981A-B977C5537FA2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3908298" y="3667598"/>
            <a:ext cx="4809565" cy="2622177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58901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лавие 5">
            <a:extLst>
              <a:ext uri="{FF2B5EF4-FFF2-40B4-BE49-F238E27FC236}">
                <a16:creationId xmlns="" xmlns:a16="http://schemas.microsoft.com/office/drawing/2014/main" id="{7FD28F05-7A7C-847C-4974-CE552DA6A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778" y="105508"/>
            <a:ext cx="11957221" cy="3024553"/>
          </a:xfrm>
        </p:spPr>
        <p:txBody>
          <a:bodyPr>
            <a:noAutofit/>
          </a:bodyPr>
          <a:lstStyle/>
          <a:p>
            <a:pPr algn="l">
              <a:lnSpc>
                <a:spcPct val="110000"/>
              </a:lnSpc>
              <a:spcBef>
                <a:spcPts val="1000"/>
              </a:spcBef>
              <a:buClr>
                <a:prstClr val="black"/>
              </a:buClr>
              <a:defRPr/>
            </a:pPr>
            <a:r>
              <a:rPr lang="bg-BG" sz="1800" b="1" dirty="0">
                <a:solidFill>
                  <a:srgbClr val="000000"/>
                </a:solidFill>
                <a:latin typeface="TimesNewRomanPS-BoldMT"/>
              </a:rPr>
              <a:t>				           </a:t>
            </a:r>
            <a:r>
              <a:rPr lang="bg-BG" sz="1800" b="1" i="0" dirty="0">
                <a:solidFill>
                  <a:srgbClr val="000000"/>
                </a:solidFill>
                <a:effectLst/>
                <a:latin typeface="TimesNewRomanPS-BoldMT"/>
              </a:rPr>
              <a:t>Контекстно учене</a:t>
            </a:r>
            <a:r>
              <a:rPr lang="bg-BG" sz="1800" dirty="0"/>
              <a:t> </a:t>
            </a:r>
            <a:br>
              <a:rPr lang="bg-BG" sz="1800" dirty="0"/>
            </a:b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Контекстното учене поставя силен </a:t>
            </a: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акцент върху личностния смисъл на знанието</a:t>
            </a: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Това означава така да се поднася всяка нова информация, че тя да може да се обработи и възприеме от учащите в контекста на взаимно свързани реалности като: теория и практика, наука и общество, наука и ежедневни дейности, връзките между науките и съответните учебни предмети, връзките в рамките на един учебен предмет  и </a:t>
            </a: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да придобие значение за тях. </a:t>
            </a: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Може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да се </a:t>
            </a: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осъществи по различни начини – създаване на проекти, решаване на проблеми, учене чрез опита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(игри и симулации), както и техни комбинации.</a:t>
            </a:r>
            <a:r>
              <a:rPr lang="bg-BG" sz="1800" b="1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bg-BG" sz="1800" b="1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800" b="1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                          Примери:</a:t>
            </a:r>
            <a:br>
              <a:rPr lang="bg-BG" sz="1800" b="1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bg-BG" sz="1800" dirty="0"/>
          </a:p>
        </p:txBody>
      </p:sp>
      <p:sp>
        <p:nvSpPr>
          <p:cNvPr id="7" name="Контейнер за съдържание 6">
            <a:extLst>
              <a:ext uri="{FF2B5EF4-FFF2-40B4-BE49-F238E27FC236}">
                <a16:creationId xmlns="" xmlns:a16="http://schemas.microsoft.com/office/drawing/2014/main" id="{CF7D1342-FDE0-0ED5-1CF9-768A4D2C499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133600"/>
            <a:ext cx="5106026" cy="47244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bg-BG" b="1" i="0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8. клас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https://bg.e-prosveta.bg/book/406?page=26</a:t>
            </a:r>
            <a:endParaRPr lang="bg-BG" sz="1600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bg-BG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bg-BG" b="0" i="0" cap="non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bg-BG" b="0" i="0" cap="non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bg-B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bg-B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bg-BG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Контейнер за съдържание 1">
            <a:extLst>
              <a:ext uri="{FF2B5EF4-FFF2-40B4-BE49-F238E27FC236}">
                <a16:creationId xmlns="" xmlns:a16="http://schemas.microsoft.com/office/drawing/2014/main" id="{8119F3B1-3EDF-58FF-8B5E-C98721FCBBA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72200" y="2133600"/>
            <a:ext cx="5105400" cy="4618892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bg-BG" b="1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клас</a:t>
            </a:r>
            <a:r>
              <a:rPr lang="bg-BG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https://bg.e-prosveta.bg/book/224?page=42</a:t>
            </a:r>
            <a:endParaRPr lang="bg-BG" sz="16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bg-BG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Картина 4">
            <a:extLst>
              <a:ext uri="{FF2B5EF4-FFF2-40B4-BE49-F238E27FC236}">
                <a16:creationId xmlns="" xmlns:a16="http://schemas.microsoft.com/office/drawing/2014/main" id="{2E065070-F4AA-A188-53DC-ADD2A37DEF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6431" y="2895601"/>
            <a:ext cx="3911082" cy="3876674"/>
          </a:xfrm>
          <a:prstGeom prst="rect">
            <a:avLst/>
          </a:prstGeom>
        </p:spPr>
      </p:pic>
      <p:pic>
        <p:nvPicPr>
          <p:cNvPr id="9" name="Картина 8">
            <a:extLst>
              <a:ext uri="{FF2B5EF4-FFF2-40B4-BE49-F238E27FC236}">
                <a16:creationId xmlns="" xmlns:a16="http://schemas.microsoft.com/office/drawing/2014/main" id="{D1781CC3-77AB-0014-427B-44EC30A8C0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4173" y="2895602"/>
            <a:ext cx="3937577" cy="380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182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лавие 5">
            <a:extLst>
              <a:ext uri="{FF2B5EF4-FFF2-40B4-BE49-F238E27FC236}">
                <a16:creationId xmlns="" xmlns:a16="http://schemas.microsoft.com/office/drawing/2014/main" id="{7FD28F05-7A7C-847C-4974-CE552DA6A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54546"/>
            <a:ext cx="10364451" cy="912255"/>
          </a:xfrm>
        </p:spPr>
        <p:txBody>
          <a:bodyPr>
            <a:normAutofit/>
          </a:bodyPr>
          <a:lstStyle/>
          <a:p>
            <a:r>
              <a:rPr lang="bg-BG" sz="1800" b="1" i="0" dirty="0">
                <a:solidFill>
                  <a:srgbClr val="000000"/>
                </a:solidFill>
                <a:effectLst/>
                <a:latin typeface="TimesNewRomanPS-BoldMT"/>
              </a:rPr>
              <a:t>Модел на обучение, базиран на решаване на проблеми</a:t>
            </a:r>
            <a:endParaRPr lang="bg-BG" dirty="0">
              <a:latin typeface="TimesNewRomanPS-BoldMT"/>
            </a:endParaRPr>
          </a:p>
        </p:txBody>
      </p:sp>
      <p:sp>
        <p:nvSpPr>
          <p:cNvPr id="7" name="Контейнер за съдържание 6">
            <a:extLst>
              <a:ext uri="{FF2B5EF4-FFF2-40B4-BE49-F238E27FC236}">
                <a16:creationId xmlns="" xmlns:a16="http://schemas.microsoft.com/office/drawing/2014/main" id="{CF7D1342-FDE0-0ED5-1CF9-768A4D2C499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850006"/>
            <a:ext cx="11172718" cy="600799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bg-BG" sz="2200" b="0" i="0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основата на този модел лежи </a:t>
            </a:r>
            <a:r>
              <a:rPr lang="bg-BG" sz="2200" b="0" i="0" cap="non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проблем, породен от липсата на конкретно знание </a:t>
            </a:r>
            <a:r>
              <a:rPr lang="bg-BG" sz="2200" b="0" i="0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или стратегия за използване на това знание за решаване на проблема. </a:t>
            </a:r>
            <a:r>
              <a:rPr lang="bg-BG" sz="2200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Решаването на проблеми преминава през </a:t>
            </a:r>
            <a:r>
              <a:rPr lang="bg-BG" sz="2200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различни етапи:</a:t>
            </a:r>
            <a:r>
              <a:rPr lang="bg-BG" sz="2200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мозъчна атака, формулиране на хипотези, идентифициране на полезна информация, задаване на подходящи въпроси, изработване на стратегия за намиране на отговори и др.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bg-BG" b="1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Примери</a:t>
            </a:r>
            <a:r>
              <a:rPr lang="bg-BG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bg-BG" b="1" i="0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8. клас </a:t>
            </a:r>
            <a:r>
              <a:rPr lang="bg-BG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  <a:r>
              <a:rPr lang="bg-BG" b="1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клас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bg-BG" i="1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Кое в устройството на сърцето позволява	Как клетките превръщат биохимичната енергия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bg-BG" i="1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осъществяване на основните му функции? 	на хранителните вещества в достъпна форма?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i="1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https://bg.e-prosveta.bg/book/406?page=38</a:t>
            </a:r>
            <a:r>
              <a:rPr lang="bg-BG" i="1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i="1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https://bg.e-prosveta.bg/book/224?page=68</a:t>
            </a:r>
            <a:endParaRPr lang="bg-BG" i="1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bg-BG" i="1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bg-BG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bg-BG" b="0" i="0" cap="non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bg-BG" b="0" i="0" cap="non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bg-B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bg-B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bg-BG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Картина 2">
            <a:extLst>
              <a:ext uri="{FF2B5EF4-FFF2-40B4-BE49-F238E27FC236}">
                <a16:creationId xmlns="" xmlns:a16="http://schemas.microsoft.com/office/drawing/2014/main" id="{1C0DFECE-016F-3F7A-900F-71787A3778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7385" y="4358967"/>
            <a:ext cx="2154136" cy="2344487"/>
          </a:xfrm>
          <a:prstGeom prst="rect">
            <a:avLst/>
          </a:prstGeom>
        </p:spPr>
      </p:pic>
      <p:pic>
        <p:nvPicPr>
          <p:cNvPr id="4" name="Картина 3">
            <a:extLst>
              <a:ext uri="{FF2B5EF4-FFF2-40B4-BE49-F238E27FC236}">
                <a16:creationId xmlns="" xmlns:a16="http://schemas.microsoft.com/office/drawing/2014/main" id="{42B7A9F9-008A-0642-709F-B004FF5758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4606" y="4563627"/>
            <a:ext cx="3721307" cy="213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48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>
            <a:extLst>
              <a:ext uri="{FF2B5EF4-FFF2-40B4-BE49-F238E27FC236}">
                <a16:creationId xmlns="" xmlns:a16="http://schemas.microsoft.com/office/drawing/2014/main" id="{0519FC42-10B1-6850-65D2-D9CD66008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877" y="618517"/>
            <a:ext cx="10782696" cy="2136406"/>
          </a:xfrm>
        </p:spPr>
        <p:txBody>
          <a:bodyPr>
            <a:normAutofit fontScale="90000"/>
          </a:bodyPr>
          <a:lstStyle/>
          <a:p>
            <a:pPr algn="l"/>
            <a:r>
              <a:rPr lang="bg-BG" sz="1800" b="1" dirty="0">
                <a:latin typeface="TimesNewRomanPS-BoldMT"/>
              </a:rPr>
              <a:t>				</a:t>
            </a:r>
            <a:r>
              <a:rPr lang="bg-BG" sz="2700" b="1" dirty="0">
                <a:latin typeface="TimesNewRomanPS-BoldMT"/>
              </a:rPr>
              <a:t>Решаване на казуси</a:t>
            </a:r>
            <a:r>
              <a:rPr lang="bg-BG" sz="1800" b="1" dirty="0">
                <a:latin typeface="TimesNewRomanPS-BoldMT"/>
              </a:rPr>
              <a:t/>
            </a:r>
            <a:br>
              <a:rPr lang="bg-BG" sz="1800" b="1" dirty="0">
                <a:latin typeface="TimesNewRomanPS-BoldMT"/>
              </a:rPr>
            </a:br>
            <a:r>
              <a:rPr lang="bg-BG" sz="1800" b="1" dirty="0">
                <a:latin typeface="TimesNewRomanPS-BoldMT"/>
              </a:rPr>
              <a:t/>
            </a:r>
            <a:br>
              <a:rPr lang="bg-BG" sz="1800" b="1" dirty="0">
                <a:latin typeface="TimesNewRomanPS-BoldMT"/>
              </a:rPr>
            </a:br>
            <a:r>
              <a:rPr lang="bg-BG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Казусите в обучението са истории или </a:t>
            </a:r>
            <a:r>
              <a:rPr lang="bg-BG" sz="2000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разкази за ситуации от живота, съдържащи проблем за анализ и разрешаване.</a:t>
            </a:r>
            <a:r>
              <a:rPr lang="bg-BG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 са част от реалността, която се внася в процеса на формиране на ключови умения и компетентности, за да свърже обучението с живота, да намали дистанцията между теория и практика. Казусите съдържат опорни факти, таблици, графики, цитати, документи, които подпомагат осмислянето на проблема и открояването на неговите параметри, характеристиката на участниците, изказването на позиции и дискусията по различните гледни точки. Казусите са реални, взети направо от действителността или реалистични, които могат да се случат.</a:t>
            </a:r>
            <a:r>
              <a:rPr lang="bg-BG" sz="20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bg-BG" sz="20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8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bg-BG" sz="22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bg-BG" sz="20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Примерни казуси </a:t>
            </a:r>
            <a:r>
              <a:rPr lang="bg-BG" sz="18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18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bg-BG" sz="1800" b="1" dirty="0">
              <a:latin typeface="TimesNewRomanPS-BoldMT"/>
            </a:endParaRPr>
          </a:p>
        </p:txBody>
      </p:sp>
      <p:sp>
        <p:nvSpPr>
          <p:cNvPr id="6" name="Текстов контейнер 5">
            <a:extLst>
              <a:ext uri="{FF2B5EF4-FFF2-40B4-BE49-F238E27FC236}">
                <a16:creationId xmlns="" xmlns:a16="http://schemas.microsoft.com/office/drawing/2014/main" id="{152D9F16-B21A-4E7D-B630-AA998EC1A3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383905"/>
          </a:xfrm>
        </p:spPr>
        <p:txBody>
          <a:bodyPr/>
          <a:lstStyle/>
          <a:p>
            <a:pPr algn="ctr"/>
            <a:r>
              <a:rPr lang="bg-BG" sz="20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клас </a:t>
            </a:r>
            <a:endParaRPr lang="bg-BG" sz="2000" i="1" dirty="0"/>
          </a:p>
        </p:txBody>
      </p:sp>
      <p:sp>
        <p:nvSpPr>
          <p:cNvPr id="5" name="Контейнер за съдържание 4">
            <a:extLst>
              <a:ext uri="{FF2B5EF4-FFF2-40B4-BE49-F238E27FC236}">
                <a16:creationId xmlns="" xmlns:a16="http://schemas.microsoft.com/office/drawing/2014/main" id="{511E6CBE-55E7-D247-A0BF-661EB97B567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7877" y="2661138"/>
            <a:ext cx="5421924" cy="4133862"/>
          </a:xfrm>
          <a:ln>
            <a:solidFill>
              <a:schemeClr val="tx1"/>
            </a:solidFill>
          </a:ln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6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Сара и Рая учат в 8. </a:t>
            </a:r>
            <a:r>
              <a:rPr lang="bg-BG" sz="6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 и имат наднормено тегло</a:t>
            </a:r>
            <a:r>
              <a:rPr lang="ru-RU" sz="6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bg-BG" sz="6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Решават да вземат мерки срещу това неприятно за тях състояние. Имат няколко варианта: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bg-BG" sz="6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bg-BG" sz="6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не закусват;</a:t>
            </a:r>
          </a:p>
          <a:p>
            <a:pPr marL="0" indent="0">
              <a:spcBef>
                <a:spcPts val="0"/>
              </a:spcBef>
              <a:buNone/>
            </a:pPr>
            <a:r>
              <a:rPr lang="bg-BG" sz="6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bg-BG" sz="6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се хранят само с храна, богата на белтъци (диета на </a:t>
            </a:r>
            <a:r>
              <a:rPr lang="bg-BG" sz="6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Дюкан</a:t>
            </a:r>
            <a:r>
              <a:rPr lang="bg-BG" sz="6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bg-BG" sz="6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bg-BG" sz="6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продължат да приемат същото количество храна, но разпределена на по-малки порции – пет пъти дневно;</a:t>
            </a:r>
          </a:p>
          <a:p>
            <a:pPr marL="0" indent="0">
              <a:spcBef>
                <a:spcPts val="0"/>
              </a:spcBef>
              <a:buNone/>
            </a:pPr>
            <a:r>
              <a:rPr lang="bg-BG" sz="6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bg-BG" sz="6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се хранят само с богати на мазнини продукти (</a:t>
            </a:r>
            <a:r>
              <a:rPr lang="bg-BG" sz="6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високомазнинна</a:t>
            </a:r>
            <a:r>
              <a:rPr lang="bg-BG" sz="6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диета).</a:t>
            </a:r>
          </a:p>
          <a:p>
            <a:pPr marL="0" indent="0">
              <a:spcBef>
                <a:spcPts val="0"/>
              </a:spcBef>
              <a:buNone/>
            </a:pPr>
            <a:r>
              <a:rPr lang="bg-BG" sz="6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Въпроси:</a:t>
            </a:r>
          </a:p>
          <a:p>
            <a:pPr marL="0" indent="0">
              <a:spcBef>
                <a:spcPts val="0"/>
              </a:spcBef>
              <a:buNone/>
            </a:pPr>
            <a:r>
              <a:rPr lang="bg-BG" sz="6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</a:t>
            </a:r>
            <a:r>
              <a:rPr lang="bg-BG" sz="6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Въз основа на анализа на четирите варианта, според вас, кой от изброените е най-подходящ? </a:t>
            </a:r>
          </a:p>
          <a:p>
            <a:pPr marL="0" indent="0">
              <a:spcBef>
                <a:spcPts val="0"/>
              </a:spcBef>
              <a:buNone/>
            </a:pPr>
            <a:r>
              <a:rPr lang="bg-BG" sz="6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Б.</a:t>
            </a:r>
            <a:r>
              <a:rPr lang="bg-BG" sz="6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Какво друго трябва да променят в дневния си режим двете момичета, за да намалят трайно масата на тялото си?</a:t>
            </a:r>
          </a:p>
          <a:p>
            <a:pPr marL="0" indent="0">
              <a:spcBef>
                <a:spcPts val="0"/>
              </a:spcBef>
              <a:buNone/>
            </a:pPr>
            <a:r>
              <a:rPr lang="bg-BG" sz="6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</a:t>
            </a:r>
            <a:r>
              <a:rPr lang="bg-BG" sz="6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Защо, според вас</a:t>
            </a:r>
            <a:r>
              <a:rPr lang="ru-RU" sz="6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g-BG" sz="6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другите три варианта са неподходящи? Аргументирайте се!</a:t>
            </a:r>
            <a:endParaRPr lang="bg-BG" sz="64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bg-BG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bg-BG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ов контейнер 6">
            <a:extLst>
              <a:ext uri="{FF2B5EF4-FFF2-40B4-BE49-F238E27FC236}">
                <a16:creationId xmlns="" xmlns:a16="http://schemas.microsoft.com/office/drawing/2014/main" id="{6BDB66FC-DAE3-9340-950A-9A1142E50C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383905"/>
          </a:xfrm>
        </p:spPr>
        <p:txBody>
          <a:bodyPr/>
          <a:lstStyle/>
          <a:p>
            <a:pPr algn="ctr"/>
            <a:r>
              <a:rPr lang="bg-BG" sz="20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клас </a:t>
            </a:r>
            <a:endParaRPr lang="bg-BG" sz="2000" i="1" dirty="0"/>
          </a:p>
        </p:txBody>
      </p:sp>
      <p:pic>
        <p:nvPicPr>
          <p:cNvPr id="3" name="Контейнер за съдържание 2">
            <a:extLst>
              <a:ext uri="{FF2B5EF4-FFF2-40B4-BE49-F238E27FC236}">
                <a16:creationId xmlns="" xmlns:a16="http://schemas.microsoft.com/office/drawing/2014/main" id="{6B5D6350-7832-265A-2764-B5EE53E93D10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6396422" y="2754923"/>
            <a:ext cx="5450891" cy="2927686"/>
          </a:xfrm>
          <a:ln>
            <a:solidFill>
              <a:schemeClr val="tx1"/>
            </a:solidFill>
          </a:ln>
        </p:spPr>
      </p:pic>
      <p:sp>
        <p:nvSpPr>
          <p:cNvPr id="10" name="Текстово поле 9">
            <a:extLst>
              <a:ext uri="{FF2B5EF4-FFF2-40B4-BE49-F238E27FC236}">
                <a16:creationId xmlns="" xmlns:a16="http://schemas.microsoft.com/office/drawing/2014/main" id="{BE276E7A-71E0-6161-3262-6F6BBC869851}"/>
              </a:ext>
            </a:extLst>
          </p:cNvPr>
          <p:cNvSpPr txBox="1"/>
          <p:nvPr/>
        </p:nvSpPr>
        <p:spPr>
          <a:xfrm>
            <a:off x="6396421" y="5682609"/>
            <a:ext cx="545089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bg-BG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Анализирайте диаграмите! Какви зависимости откривате? Възможно ли е да има човекоподобни същества на други планети?  Аргументирайте се!</a:t>
            </a:r>
            <a:endParaRPr lang="bg-BG" sz="16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651008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чица">
  <a:themeElements>
    <a:clrScheme name="Капчица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Капчица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чица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TM04033925[[fn=Капчица]]</Template>
  <TotalTime>1161</TotalTime>
  <Words>1880</Words>
  <Application>Microsoft Office PowerPoint</Application>
  <PresentationFormat>Custom</PresentationFormat>
  <Paragraphs>163</Paragraphs>
  <Slides>21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Капчица</vt:lpstr>
      <vt:lpstr>ИНОВАТИВНИ СТРАТЕГИИ И ПОДХОДИ ЗА УСПЕШНО ПРИЛАГАНЕ НА НОВИТЕ УЧЕБНИ ПРОГРАМИ ПО БИОЛОГИЯ И ЗДРАВНО ОБРАЗОВАНИЕ  доц. Д-р Маргарита Панайотова</vt:lpstr>
      <vt:lpstr>Програма на уебинара</vt:lpstr>
      <vt:lpstr>Иновативни стратегии и подходи  в обучението по биология и здравно образование в гимназиален етап, основани на конструктивизма</vt:lpstr>
      <vt:lpstr>PowerPoint Presentation</vt:lpstr>
      <vt:lpstr>Учене чрез сътрудничество </vt:lpstr>
      <vt:lpstr>Учене чрез преживяване и опит (цикъл на колб) </vt:lpstr>
      <vt:lpstr>               Контекстно учене  Контекстното учене поставя силен акцент върху личностния смисъл на знанието. Това означава така да се поднася всяка нова информация, че тя да може да се обработи и възприеме от учащите в контекста на взаимно свързани реалности като: теория и практика, наука и общество, наука и ежедневни дейности, връзките между науките и съответните учебни предмети, връзките в рамките на един учебен предмет  и да придобие значение за тях. Може да се осъществи по различни начини – създаване на проекти, решаване на проблеми, учене чрез опита (игри и симулации), както и техни комбинации.                                Примери:  </vt:lpstr>
      <vt:lpstr>Модел на обучение, базиран на решаване на проблеми</vt:lpstr>
      <vt:lpstr>    Решаване на казуси  Казусите в обучението са истории или разкази за ситуации от живота, съдържащи проблем за анализ и разрешаване. Те са част от реалността, която се внася в процеса на формиране на ключови умения и компетентности, за да свърже обучението с живота, да намали дистанцията между теория и практика. Казусите съдържат опорни факти, таблици, графики, цитати, документи, които подпомагат осмислянето на проблема и открояването на неговите параметри, характеристиката на участниците, изказването на позиции и дискусията по различните гледни точки. Казусите са реални, взети направо от действителността или реалистични, които могат да се случат.                Примерни казуси    </vt:lpstr>
      <vt:lpstr>Проектно-базирано обучение</vt:lpstr>
      <vt:lpstr>СТЕМ-подхода в обучението</vt:lpstr>
      <vt:lpstr>Задача в 8. клас с приложение на стем подход</vt:lpstr>
      <vt:lpstr>Задачи в 9. клас с приложение на стем подход</vt:lpstr>
      <vt:lpstr>Промените в учебните програми и необходимостта от развитие на ключови компетентности у учениците с акцент върху опазване на здравето, на околната среда и устойчиво развитие</vt:lpstr>
      <vt:lpstr>Промени в учебните програми</vt:lpstr>
      <vt:lpstr>УЧЕБНО-МЕТОДИЧЕСКИ КОМПЛЕКТ (УМК) ПО БИОЛОГИЯ И ЗДРАВНО ОБРАЗОВАНИЕ </vt:lpstr>
      <vt:lpstr>Ключови компетенции</vt:lpstr>
      <vt:lpstr>PowerPoint Presentation</vt:lpstr>
      <vt:lpstr>Развитие на ключови компетентности  за опазване на здравето</vt:lpstr>
      <vt:lpstr>Развитие на ключови компетентности  за опазване на здравето</vt:lpstr>
      <vt:lpstr>Примерни ресурси към електронните учебници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ИНОВАТИВНИ СТРАТЕГИИ И ПОДХОДИ ЗА УСПЕШНО ПРИЛАГАНЕ НА НОВИТЕ УЧЕБНИ ПРОГРАМИ ПО БИОЛОГИЯ И ЗДРАВНО ОБРАЗОВАНИЕ</dc:title>
  <dc:creator>USER</dc:creator>
  <cp:lastModifiedBy>ProsvetaLibri</cp:lastModifiedBy>
  <cp:revision>14</cp:revision>
  <dcterms:created xsi:type="dcterms:W3CDTF">2024-01-28T06:48:40Z</dcterms:created>
  <dcterms:modified xsi:type="dcterms:W3CDTF">2024-02-23T12:45:41Z</dcterms:modified>
</cp:coreProperties>
</file>