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6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7053263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56414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95217" y="0"/>
            <a:ext cx="3056414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56414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8034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7d2e713550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98500"/>
            <a:ext cx="6205537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7d2e713550_0_846:notes"/>
          <p:cNvSpPr txBox="1">
            <a:spLocks noGrp="1"/>
          </p:cNvSpPr>
          <p:nvPr>
            <p:ph type="body" idx="1"/>
          </p:nvPr>
        </p:nvSpPr>
        <p:spPr>
          <a:xfrm>
            <a:off x="705325" y="4421822"/>
            <a:ext cx="5642700" cy="41892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3221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67c746c29d_2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67c746c29d_2_521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67c746c29d_2_521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894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67c746c29d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67c746c29d_2_28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267c746c29d_2_28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107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67c746c29d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67c746c29d_2_43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267c746c29d_2_43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386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67c746c29d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67c746c29d_2_55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267c746c29d_2_55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7005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67c746c29d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67c746c29d_2_64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67c746c29d_2_64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431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67c746c29d_2_123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g267c746c29d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4084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67c746c29d_2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67c746c29d_2_378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267c746c29d_2_378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236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67c746c29d_2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67c746c29d_2_390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267c746c29d_2_390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557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67c746c29d_2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67c746c29d_2_404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267c746c29d_2_404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405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67c746c29d_2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67c746c29d_2_416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g267c746c29d_2_416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2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6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61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p6:notes"/>
          <p:cNvSpPr txBox="1">
            <a:spLocks noGrp="1"/>
          </p:cNvSpPr>
          <p:nvPr>
            <p:ph type="sldNum" idx="12"/>
          </p:nvPr>
        </p:nvSpPr>
        <p:spPr>
          <a:xfrm>
            <a:off x="3995217" y="8842029"/>
            <a:ext cx="3056414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179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67c746c29d_2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67c746c29d_2_428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267c746c29d_2_428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616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67c746c29d_2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67c746c29d_2_439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g267c746c29d_2_439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965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67c746c29d_2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67c746c29d_2_450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267c746c29d_2_450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981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67c746c29d_2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67c746c29d_2_464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267c746c29d_2_464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791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67c746c29d_2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67c746c29d_2_486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g267c746c29d_2_486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709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67c746c29d_2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67c746c29d_2_497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267c746c29d_2_497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7901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4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8" name="Google Shape;59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058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67c746c29d_2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67c746c29d_2_298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267c746c29d_2_298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96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67c746c29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67c746c29d_1_8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267c746c29d_1_8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30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67c746c29d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67c746c29d_2_36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267c746c29d_2_36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64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67c746c29d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67c746c29d_1_23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67c746c29d_1_23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90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67c746c29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67c746c29d_2_0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267c746c29d_2_0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015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67c746c29d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67c746c29d_2_19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267c746c29d_2_19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295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67c746c29d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67c746c29d_2_12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700" cy="3665400"/>
          </a:xfrm>
          <a:prstGeom prst="rect">
            <a:avLst/>
          </a:prstGeom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267c746c29d_2_12:notes"/>
          <p:cNvSpPr txBox="1">
            <a:spLocks noGrp="1"/>
          </p:cNvSpPr>
          <p:nvPr>
            <p:ph type="sldNum" idx="12"/>
          </p:nvPr>
        </p:nvSpPr>
        <p:spPr>
          <a:xfrm>
            <a:off x="3995217" y="8842030"/>
            <a:ext cx="3056400" cy="467100"/>
          </a:xfrm>
          <a:prstGeom prst="rect">
            <a:avLst/>
          </a:prstGeom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36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5400"/>
              <a:buFont typeface="Century Gothic"/>
              <a:buNone/>
              <a:defRPr sz="54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1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2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Google Shape;121;p12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123" name="Google Shape;123;p12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bg-BG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bg-BG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8" name="Google Shape;138;p1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4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bg-BG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bg-BG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5" name="Google Shape;155;p1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2" name="Google Shape;162;p1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012" scaled="0"/>
        </a:gra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9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>
            <a:spLocks noGrp="1"/>
          </p:cNvSpPr>
          <p:nvPr>
            <p:ph type="ctrTitle"/>
          </p:nvPr>
        </p:nvSpPr>
        <p:spPr>
          <a:xfrm>
            <a:off x="953467" y="1156167"/>
            <a:ext cx="6939600" cy="284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300">
                <a:solidFill>
                  <a:srgbClr val="2A1A52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ubTitle" idx="1"/>
          </p:nvPr>
        </p:nvSpPr>
        <p:spPr>
          <a:xfrm>
            <a:off x="953467" y="4003600"/>
            <a:ext cx="6939600" cy="57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2A1A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0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3708501" y="1081200"/>
            <a:ext cx="7530000" cy="12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1081200"/>
            <a:ext cx="2754900" cy="12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7" name="Google Shape;177;p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1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8292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953467" y="1566933"/>
            <a:ext cx="10285200" cy="31845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lvl="1" indent="-330200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953467" y="3082917"/>
            <a:ext cx="5040900" cy="168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8292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2"/>
          </p:nvPr>
        </p:nvSpPr>
        <p:spPr>
          <a:xfrm>
            <a:off x="953467" y="2298517"/>
            <a:ext cx="5040900" cy="9876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subTitle" idx="3"/>
          </p:nvPr>
        </p:nvSpPr>
        <p:spPr>
          <a:xfrm>
            <a:off x="6197733" y="3082917"/>
            <a:ext cx="5040900" cy="168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4"/>
          </p:nvPr>
        </p:nvSpPr>
        <p:spPr>
          <a:xfrm>
            <a:off x="6197733" y="2298517"/>
            <a:ext cx="5040900" cy="9876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90" name="Google Shape;190;p22"/>
          <p:cNvGrpSpPr/>
          <p:nvPr/>
        </p:nvGrpSpPr>
        <p:grpSpPr>
          <a:xfrm>
            <a:off x="10340966" y="4859261"/>
            <a:ext cx="2963235" cy="2994523"/>
            <a:chOff x="6316061" y="3587742"/>
            <a:chExt cx="2076403" cy="2098327"/>
          </a:xfrm>
        </p:grpSpPr>
        <p:sp>
          <p:nvSpPr>
            <p:cNvPr id="191" name="Google Shape;191;p22"/>
            <p:cNvSpPr/>
            <p:nvPr/>
          </p:nvSpPr>
          <p:spPr>
            <a:xfrm>
              <a:off x="6830583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6316061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2" y="403"/>
                  </a:moveTo>
                  <a:lnTo>
                    <a:pt x="19612" y="5965"/>
                  </a:lnTo>
                  <a:lnTo>
                    <a:pt x="19612" y="17085"/>
                  </a:lnTo>
                  <a:lnTo>
                    <a:pt x="9982" y="22647"/>
                  </a:lnTo>
                  <a:lnTo>
                    <a:pt x="352" y="17085"/>
                  </a:lnTo>
                  <a:lnTo>
                    <a:pt x="352" y="5965"/>
                  </a:lnTo>
                  <a:lnTo>
                    <a:pt x="9982" y="403"/>
                  </a:lnTo>
                  <a:close/>
                  <a:moveTo>
                    <a:pt x="9982" y="0"/>
                  </a:moveTo>
                  <a:lnTo>
                    <a:pt x="89" y="5713"/>
                  </a:lnTo>
                  <a:lnTo>
                    <a:pt x="0" y="5764"/>
                  </a:lnTo>
                  <a:lnTo>
                    <a:pt x="0" y="17286"/>
                  </a:lnTo>
                  <a:lnTo>
                    <a:pt x="9982" y="23049"/>
                  </a:lnTo>
                  <a:lnTo>
                    <a:pt x="19875" y="17340"/>
                  </a:lnTo>
                  <a:lnTo>
                    <a:pt x="19964" y="17290"/>
                  </a:lnTo>
                  <a:lnTo>
                    <a:pt x="19964" y="5764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7344948" y="4476751"/>
              <a:ext cx="1047516" cy="1209318"/>
            </a:xfrm>
            <a:custGeom>
              <a:avLst/>
              <a:gdLst/>
              <a:ahLst/>
              <a:cxnLst/>
              <a:rect l="l" t="t" r="r" b="b"/>
              <a:pathLst>
                <a:path w="19966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8277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012" scaled="0"/>
        </a:gra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5835600" cy="141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body" idx="1"/>
          </p:nvPr>
        </p:nvSpPr>
        <p:spPr>
          <a:xfrm>
            <a:off x="953467" y="2289333"/>
            <a:ext cx="5835600" cy="3468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3" name="Google Shape;203;p24"/>
          <p:cNvSpPr>
            <a:spLocks noGrp="1"/>
          </p:cNvSpPr>
          <p:nvPr>
            <p:ph type="pic" idx="2"/>
          </p:nvPr>
        </p:nvSpPr>
        <p:spPr>
          <a:xfrm>
            <a:off x="7620400" y="0"/>
            <a:ext cx="45717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5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300" cy="337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xfrm>
            <a:off x="960000" y="489898"/>
            <a:ext cx="10272000" cy="112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960000" y="4848100"/>
            <a:ext cx="10278300" cy="12963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700" scaled="0"/>
          </a:gra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8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>
            <a:spLocks noGrp="1"/>
          </p:cNvSpPr>
          <p:nvPr>
            <p:ph type="title" hasCustomPrompt="1"/>
          </p:nvPr>
        </p:nvSpPr>
        <p:spPr>
          <a:xfrm>
            <a:off x="953467" y="952100"/>
            <a:ext cx="8768100" cy="219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21" name="Google Shape;221;p28"/>
          <p:cNvSpPr txBox="1">
            <a:spLocks noGrp="1"/>
          </p:cNvSpPr>
          <p:nvPr>
            <p:ph type="subTitle" idx="1"/>
          </p:nvPr>
        </p:nvSpPr>
        <p:spPr>
          <a:xfrm>
            <a:off x="953467" y="2940900"/>
            <a:ext cx="8768100" cy="57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012" scaled="0"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0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953467" y="1770133"/>
            <a:ext cx="12249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2178267" y="1770167"/>
            <a:ext cx="90603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/>
          </p:nvPr>
        </p:nvSpPr>
        <p:spPr>
          <a:xfrm>
            <a:off x="953467" y="713333"/>
            <a:ext cx="10285200" cy="8292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title" idx="3" hasCustomPrompt="1"/>
          </p:nvPr>
        </p:nvSpPr>
        <p:spPr>
          <a:xfrm>
            <a:off x="953467" y="2403367"/>
            <a:ext cx="12249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1" name="Google Shape;231;p30"/>
          <p:cNvSpPr txBox="1">
            <a:spLocks noGrp="1"/>
          </p:cNvSpPr>
          <p:nvPr>
            <p:ph type="subTitle" idx="4"/>
          </p:nvPr>
        </p:nvSpPr>
        <p:spPr>
          <a:xfrm>
            <a:off x="2178267" y="2403400"/>
            <a:ext cx="90603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title" idx="5" hasCustomPrompt="1"/>
          </p:nvPr>
        </p:nvSpPr>
        <p:spPr>
          <a:xfrm>
            <a:off x="953467" y="3036600"/>
            <a:ext cx="12249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30"/>
          <p:cNvSpPr txBox="1">
            <a:spLocks noGrp="1"/>
          </p:cNvSpPr>
          <p:nvPr>
            <p:ph type="subTitle" idx="6"/>
          </p:nvPr>
        </p:nvSpPr>
        <p:spPr>
          <a:xfrm>
            <a:off x="2178267" y="3036633"/>
            <a:ext cx="90603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title" idx="7" hasCustomPrompt="1"/>
          </p:nvPr>
        </p:nvSpPr>
        <p:spPr>
          <a:xfrm>
            <a:off x="953467" y="3669833"/>
            <a:ext cx="12249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30"/>
          <p:cNvSpPr txBox="1">
            <a:spLocks noGrp="1"/>
          </p:cNvSpPr>
          <p:nvPr>
            <p:ph type="subTitle" idx="8"/>
          </p:nvPr>
        </p:nvSpPr>
        <p:spPr>
          <a:xfrm>
            <a:off x="2178267" y="3669867"/>
            <a:ext cx="90603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title" idx="9" hasCustomPrompt="1"/>
          </p:nvPr>
        </p:nvSpPr>
        <p:spPr>
          <a:xfrm>
            <a:off x="953467" y="4303067"/>
            <a:ext cx="12249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30"/>
          <p:cNvSpPr txBox="1">
            <a:spLocks noGrp="1"/>
          </p:cNvSpPr>
          <p:nvPr>
            <p:ph type="subTitle" idx="13"/>
          </p:nvPr>
        </p:nvSpPr>
        <p:spPr>
          <a:xfrm>
            <a:off x="2178267" y="4303100"/>
            <a:ext cx="90603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title" idx="14" hasCustomPrompt="1"/>
          </p:nvPr>
        </p:nvSpPr>
        <p:spPr>
          <a:xfrm>
            <a:off x="953467" y="4936300"/>
            <a:ext cx="12249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15"/>
          </p:nvPr>
        </p:nvSpPr>
        <p:spPr>
          <a:xfrm>
            <a:off x="2178267" y="4936333"/>
            <a:ext cx="9060300" cy="63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40" name="Google Shape;240;p30"/>
          <p:cNvGrpSpPr/>
          <p:nvPr/>
        </p:nvGrpSpPr>
        <p:grpSpPr>
          <a:xfrm>
            <a:off x="10340966" y="4859261"/>
            <a:ext cx="2963235" cy="2994523"/>
            <a:chOff x="6316061" y="3587742"/>
            <a:chExt cx="2076403" cy="2098327"/>
          </a:xfrm>
        </p:grpSpPr>
        <p:sp>
          <p:nvSpPr>
            <p:cNvPr id="241" name="Google Shape;241;p30"/>
            <p:cNvSpPr/>
            <p:nvPr/>
          </p:nvSpPr>
          <p:spPr>
            <a:xfrm>
              <a:off x="6830583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6316061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2" y="403"/>
                  </a:moveTo>
                  <a:lnTo>
                    <a:pt x="19612" y="5965"/>
                  </a:lnTo>
                  <a:lnTo>
                    <a:pt x="19612" y="17085"/>
                  </a:lnTo>
                  <a:lnTo>
                    <a:pt x="9982" y="22647"/>
                  </a:lnTo>
                  <a:lnTo>
                    <a:pt x="352" y="17085"/>
                  </a:lnTo>
                  <a:lnTo>
                    <a:pt x="352" y="5965"/>
                  </a:lnTo>
                  <a:lnTo>
                    <a:pt x="9982" y="403"/>
                  </a:lnTo>
                  <a:close/>
                  <a:moveTo>
                    <a:pt x="9982" y="0"/>
                  </a:moveTo>
                  <a:lnTo>
                    <a:pt x="89" y="5713"/>
                  </a:lnTo>
                  <a:lnTo>
                    <a:pt x="0" y="5764"/>
                  </a:lnTo>
                  <a:lnTo>
                    <a:pt x="0" y="17286"/>
                  </a:lnTo>
                  <a:lnTo>
                    <a:pt x="9982" y="23049"/>
                  </a:lnTo>
                  <a:lnTo>
                    <a:pt x="19875" y="17340"/>
                  </a:lnTo>
                  <a:lnTo>
                    <a:pt x="19964" y="17290"/>
                  </a:lnTo>
                  <a:lnTo>
                    <a:pt x="19964" y="5764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7344948" y="4476751"/>
              <a:ext cx="1047516" cy="1209318"/>
            </a:xfrm>
            <a:custGeom>
              <a:avLst/>
              <a:gdLst/>
              <a:ahLst/>
              <a:cxnLst/>
              <a:rect l="l" t="t" r="r" b="b"/>
              <a:pathLst>
                <a:path w="19966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1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953400" y="4814133"/>
            <a:ext cx="6150900" cy="10881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body" idx="1"/>
          </p:nvPr>
        </p:nvSpPr>
        <p:spPr>
          <a:xfrm>
            <a:off x="7307400" y="4814133"/>
            <a:ext cx="3931200" cy="10881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2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3753600" cy="141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253" name="Google Shape;253;p32"/>
          <p:cNvSpPr txBox="1">
            <a:spLocks noGrp="1"/>
          </p:cNvSpPr>
          <p:nvPr>
            <p:ph type="body" idx="1"/>
          </p:nvPr>
        </p:nvSpPr>
        <p:spPr>
          <a:xfrm>
            <a:off x="953467" y="2126533"/>
            <a:ext cx="3753600" cy="14511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254" name="Google Shape;254;p3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012" scaled="0"/>
        </a:gra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3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1413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Unbounded Medium"/>
              <a:buNone/>
              <a:defRPr sz="43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258" name="Google Shape;258;p33"/>
          <p:cNvSpPr txBox="1">
            <a:spLocks noGrp="1"/>
          </p:cNvSpPr>
          <p:nvPr>
            <p:ph type="subTitle" idx="1"/>
          </p:nvPr>
        </p:nvSpPr>
        <p:spPr>
          <a:xfrm>
            <a:off x="953467" y="2594133"/>
            <a:ext cx="3428400" cy="9924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33"/>
          <p:cNvSpPr txBox="1">
            <a:spLocks noGrp="1"/>
          </p:cNvSpPr>
          <p:nvPr>
            <p:ph type="subTitle" idx="2"/>
          </p:nvPr>
        </p:nvSpPr>
        <p:spPr>
          <a:xfrm>
            <a:off x="953467" y="3383200"/>
            <a:ext cx="3428400" cy="1686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subTitle" idx="3"/>
          </p:nvPr>
        </p:nvSpPr>
        <p:spPr>
          <a:xfrm>
            <a:off x="4381867" y="2594133"/>
            <a:ext cx="3428400" cy="9924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subTitle" idx="4"/>
          </p:nvPr>
        </p:nvSpPr>
        <p:spPr>
          <a:xfrm>
            <a:off x="4381867" y="3383200"/>
            <a:ext cx="3428400" cy="1686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3"/>
          <p:cNvSpPr txBox="1">
            <a:spLocks noGrp="1"/>
          </p:cNvSpPr>
          <p:nvPr>
            <p:ph type="subTitle" idx="5"/>
          </p:nvPr>
        </p:nvSpPr>
        <p:spPr>
          <a:xfrm>
            <a:off x="7810267" y="2594133"/>
            <a:ext cx="3428400" cy="9924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33"/>
          <p:cNvSpPr txBox="1">
            <a:spLocks noGrp="1"/>
          </p:cNvSpPr>
          <p:nvPr>
            <p:ph type="subTitle" idx="6"/>
          </p:nvPr>
        </p:nvSpPr>
        <p:spPr>
          <a:xfrm>
            <a:off x="7810267" y="3383200"/>
            <a:ext cx="3428400" cy="16863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4" name="Google Shape;264;p33"/>
          <p:cNvGrpSpPr/>
          <p:nvPr/>
        </p:nvGrpSpPr>
        <p:grpSpPr>
          <a:xfrm>
            <a:off x="10340966" y="4859261"/>
            <a:ext cx="2963235" cy="2994523"/>
            <a:chOff x="6316061" y="3587742"/>
            <a:chExt cx="2076403" cy="2098327"/>
          </a:xfrm>
        </p:grpSpPr>
        <p:sp>
          <p:nvSpPr>
            <p:cNvPr id="265" name="Google Shape;265;p33"/>
            <p:cNvSpPr/>
            <p:nvPr/>
          </p:nvSpPr>
          <p:spPr>
            <a:xfrm>
              <a:off x="6830583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6316061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2" y="403"/>
                  </a:moveTo>
                  <a:lnTo>
                    <a:pt x="19612" y="5965"/>
                  </a:lnTo>
                  <a:lnTo>
                    <a:pt x="19612" y="17085"/>
                  </a:lnTo>
                  <a:lnTo>
                    <a:pt x="9982" y="22647"/>
                  </a:lnTo>
                  <a:lnTo>
                    <a:pt x="352" y="17085"/>
                  </a:lnTo>
                  <a:lnTo>
                    <a:pt x="352" y="5965"/>
                  </a:lnTo>
                  <a:lnTo>
                    <a:pt x="9982" y="403"/>
                  </a:lnTo>
                  <a:close/>
                  <a:moveTo>
                    <a:pt x="9982" y="0"/>
                  </a:moveTo>
                  <a:lnTo>
                    <a:pt x="89" y="5713"/>
                  </a:lnTo>
                  <a:lnTo>
                    <a:pt x="0" y="5764"/>
                  </a:lnTo>
                  <a:lnTo>
                    <a:pt x="0" y="17286"/>
                  </a:lnTo>
                  <a:lnTo>
                    <a:pt x="9982" y="23049"/>
                  </a:lnTo>
                  <a:lnTo>
                    <a:pt x="19875" y="17340"/>
                  </a:lnTo>
                  <a:lnTo>
                    <a:pt x="19964" y="17290"/>
                  </a:lnTo>
                  <a:lnTo>
                    <a:pt x="19964" y="5764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7344948" y="4476751"/>
              <a:ext cx="1047516" cy="1209318"/>
            </a:xfrm>
            <a:custGeom>
              <a:avLst/>
              <a:gdLst/>
              <a:ahLst/>
              <a:cxnLst/>
              <a:rect l="l" t="t" r="r" b="b"/>
              <a:pathLst>
                <a:path w="19966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4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 txBox="1">
            <a:spLocks noGrp="1"/>
          </p:cNvSpPr>
          <p:nvPr>
            <p:ph type="subTitle" idx="1"/>
          </p:nvPr>
        </p:nvSpPr>
        <p:spPr>
          <a:xfrm>
            <a:off x="953467" y="2302033"/>
            <a:ext cx="5040900" cy="12045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8292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273" name="Google Shape;273;p34"/>
          <p:cNvSpPr txBox="1">
            <a:spLocks noGrp="1"/>
          </p:cNvSpPr>
          <p:nvPr>
            <p:ph type="subTitle" idx="2"/>
          </p:nvPr>
        </p:nvSpPr>
        <p:spPr>
          <a:xfrm>
            <a:off x="953467" y="1871217"/>
            <a:ext cx="50409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4" name="Google Shape;274;p34"/>
          <p:cNvSpPr txBox="1">
            <a:spLocks noGrp="1"/>
          </p:cNvSpPr>
          <p:nvPr>
            <p:ph type="subTitle" idx="3"/>
          </p:nvPr>
        </p:nvSpPr>
        <p:spPr>
          <a:xfrm>
            <a:off x="6197733" y="2302033"/>
            <a:ext cx="5040900" cy="12045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4"/>
          <p:cNvSpPr txBox="1">
            <a:spLocks noGrp="1"/>
          </p:cNvSpPr>
          <p:nvPr>
            <p:ph type="subTitle" idx="4"/>
          </p:nvPr>
        </p:nvSpPr>
        <p:spPr>
          <a:xfrm>
            <a:off x="6197733" y="1871217"/>
            <a:ext cx="50409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6" name="Google Shape;276;p34"/>
          <p:cNvSpPr txBox="1">
            <a:spLocks noGrp="1"/>
          </p:cNvSpPr>
          <p:nvPr>
            <p:ph type="subTitle" idx="5"/>
          </p:nvPr>
        </p:nvSpPr>
        <p:spPr>
          <a:xfrm>
            <a:off x="953467" y="4229567"/>
            <a:ext cx="5040900" cy="12045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6"/>
          </p:nvPr>
        </p:nvSpPr>
        <p:spPr>
          <a:xfrm>
            <a:off x="953467" y="3798750"/>
            <a:ext cx="50409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subTitle" idx="7"/>
          </p:nvPr>
        </p:nvSpPr>
        <p:spPr>
          <a:xfrm>
            <a:off x="6197733" y="4229567"/>
            <a:ext cx="5040900" cy="12045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subTitle" idx="8"/>
          </p:nvPr>
        </p:nvSpPr>
        <p:spPr>
          <a:xfrm>
            <a:off x="6197733" y="3798750"/>
            <a:ext cx="50409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5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 txBox="1">
            <a:spLocks noGrp="1"/>
          </p:cNvSpPr>
          <p:nvPr>
            <p:ph type="subTitle" idx="1"/>
          </p:nvPr>
        </p:nvSpPr>
        <p:spPr>
          <a:xfrm>
            <a:off x="953463" y="2074933"/>
            <a:ext cx="5142300" cy="9477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8292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bounded Medium"/>
              <a:buNone/>
              <a:defRPr sz="40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285" name="Google Shape;285;p35"/>
          <p:cNvSpPr txBox="1">
            <a:spLocks noGrp="1"/>
          </p:cNvSpPr>
          <p:nvPr>
            <p:ph type="subTitle" idx="2"/>
          </p:nvPr>
        </p:nvSpPr>
        <p:spPr>
          <a:xfrm>
            <a:off x="953463" y="1644133"/>
            <a:ext cx="51423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5"/>
          <p:cNvSpPr txBox="1">
            <a:spLocks noGrp="1"/>
          </p:cNvSpPr>
          <p:nvPr>
            <p:ph type="subTitle" idx="3"/>
          </p:nvPr>
        </p:nvSpPr>
        <p:spPr>
          <a:xfrm>
            <a:off x="953463" y="3453335"/>
            <a:ext cx="5142300" cy="9477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5"/>
          <p:cNvSpPr txBox="1">
            <a:spLocks noGrp="1"/>
          </p:cNvSpPr>
          <p:nvPr>
            <p:ph type="subTitle" idx="4"/>
          </p:nvPr>
        </p:nvSpPr>
        <p:spPr>
          <a:xfrm>
            <a:off x="953463" y="3022533"/>
            <a:ext cx="51423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8" name="Google Shape;288;p35"/>
          <p:cNvSpPr txBox="1">
            <a:spLocks noGrp="1"/>
          </p:cNvSpPr>
          <p:nvPr>
            <p:ph type="subTitle" idx="5"/>
          </p:nvPr>
        </p:nvSpPr>
        <p:spPr>
          <a:xfrm>
            <a:off x="6095863" y="2074935"/>
            <a:ext cx="5142300" cy="9477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5"/>
          <p:cNvSpPr txBox="1">
            <a:spLocks noGrp="1"/>
          </p:cNvSpPr>
          <p:nvPr>
            <p:ph type="subTitle" idx="6"/>
          </p:nvPr>
        </p:nvSpPr>
        <p:spPr>
          <a:xfrm>
            <a:off x="6095863" y="1644133"/>
            <a:ext cx="51423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0" name="Google Shape;290;p35"/>
          <p:cNvSpPr txBox="1">
            <a:spLocks noGrp="1"/>
          </p:cNvSpPr>
          <p:nvPr>
            <p:ph type="subTitle" idx="7"/>
          </p:nvPr>
        </p:nvSpPr>
        <p:spPr>
          <a:xfrm>
            <a:off x="6095863" y="3453335"/>
            <a:ext cx="5142300" cy="9477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5"/>
          <p:cNvSpPr txBox="1">
            <a:spLocks noGrp="1"/>
          </p:cNvSpPr>
          <p:nvPr>
            <p:ph type="subTitle" idx="8"/>
          </p:nvPr>
        </p:nvSpPr>
        <p:spPr>
          <a:xfrm>
            <a:off x="6095863" y="3022533"/>
            <a:ext cx="51423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2" name="Google Shape;292;p35"/>
          <p:cNvSpPr txBox="1">
            <a:spLocks noGrp="1"/>
          </p:cNvSpPr>
          <p:nvPr>
            <p:ph type="subTitle" idx="9"/>
          </p:nvPr>
        </p:nvSpPr>
        <p:spPr>
          <a:xfrm>
            <a:off x="953463" y="4831735"/>
            <a:ext cx="5142300" cy="9477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5"/>
          <p:cNvSpPr txBox="1">
            <a:spLocks noGrp="1"/>
          </p:cNvSpPr>
          <p:nvPr>
            <p:ph type="subTitle" idx="13"/>
          </p:nvPr>
        </p:nvSpPr>
        <p:spPr>
          <a:xfrm>
            <a:off x="953463" y="4400933"/>
            <a:ext cx="51423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14"/>
          </p:nvPr>
        </p:nvSpPr>
        <p:spPr>
          <a:xfrm>
            <a:off x="6095863" y="4831735"/>
            <a:ext cx="5142300" cy="9477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5"/>
          <p:cNvSpPr txBox="1">
            <a:spLocks noGrp="1"/>
          </p:cNvSpPr>
          <p:nvPr>
            <p:ph type="subTitle" idx="15"/>
          </p:nvPr>
        </p:nvSpPr>
        <p:spPr>
          <a:xfrm>
            <a:off x="6095863" y="4400933"/>
            <a:ext cx="5142300" cy="633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25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6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6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8292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grpSp>
        <p:nvGrpSpPr>
          <p:cNvPr id="300" name="Google Shape;300;p36"/>
          <p:cNvGrpSpPr/>
          <p:nvPr/>
        </p:nvGrpSpPr>
        <p:grpSpPr>
          <a:xfrm>
            <a:off x="10340966" y="4859261"/>
            <a:ext cx="2963235" cy="2994523"/>
            <a:chOff x="6316061" y="3587742"/>
            <a:chExt cx="2076403" cy="2098327"/>
          </a:xfrm>
        </p:grpSpPr>
        <p:sp>
          <p:nvSpPr>
            <p:cNvPr id="301" name="Google Shape;301;p36"/>
            <p:cNvSpPr/>
            <p:nvPr/>
          </p:nvSpPr>
          <p:spPr>
            <a:xfrm>
              <a:off x="6830583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6316061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2" y="403"/>
                  </a:moveTo>
                  <a:lnTo>
                    <a:pt x="19612" y="5965"/>
                  </a:lnTo>
                  <a:lnTo>
                    <a:pt x="19612" y="17085"/>
                  </a:lnTo>
                  <a:lnTo>
                    <a:pt x="9982" y="22647"/>
                  </a:lnTo>
                  <a:lnTo>
                    <a:pt x="352" y="17085"/>
                  </a:lnTo>
                  <a:lnTo>
                    <a:pt x="352" y="5965"/>
                  </a:lnTo>
                  <a:lnTo>
                    <a:pt x="9982" y="403"/>
                  </a:lnTo>
                  <a:close/>
                  <a:moveTo>
                    <a:pt x="9982" y="0"/>
                  </a:moveTo>
                  <a:lnTo>
                    <a:pt x="89" y="5713"/>
                  </a:lnTo>
                  <a:lnTo>
                    <a:pt x="0" y="5764"/>
                  </a:lnTo>
                  <a:lnTo>
                    <a:pt x="0" y="17286"/>
                  </a:lnTo>
                  <a:lnTo>
                    <a:pt x="9982" y="23049"/>
                  </a:lnTo>
                  <a:lnTo>
                    <a:pt x="19875" y="17340"/>
                  </a:lnTo>
                  <a:lnTo>
                    <a:pt x="19964" y="17290"/>
                  </a:lnTo>
                  <a:lnTo>
                    <a:pt x="19964" y="5764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7344948" y="4476751"/>
              <a:ext cx="1047516" cy="1209318"/>
            </a:xfrm>
            <a:custGeom>
              <a:avLst/>
              <a:gdLst/>
              <a:ahLst/>
              <a:cxnLst/>
              <a:rect l="l" t="t" r="r" b="b"/>
              <a:pathLst>
                <a:path w="19966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7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>
            <a:spLocks noGrp="1"/>
          </p:cNvSpPr>
          <p:nvPr>
            <p:ph type="ctrTitle"/>
          </p:nvPr>
        </p:nvSpPr>
        <p:spPr>
          <a:xfrm>
            <a:off x="953467" y="814933"/>
            <a:ext cx="5142300" cy="126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subTitle" idx="1"/>
          </p:nvPr>
        </p:nvSpPr>
        <p:spPr>
          <a:xfrm>
            <a:off x="953467" y="1974533"/>
            <a:ext cx="5142300" cy="174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9" name="Google Shape;309;p37"/>
          <p:cNvSpPr txBox="1"/>
          <p:nvPr/>
        </p:nvSpPr>
        <p:spPr>
          <a:xfrm>
            <a:off x="953467" y="4662300"/>
            <a:ext cx="51423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CREDITS: This presentation template was created by </a:t>
            </a:r>
            <a:r>
              <a:rPr lang="bg-BG" sz="1300" b="1" u="sng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bg-BG"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, and includes icons by </a:t>
            </a:r>
            <a:r>
              <a:rPr lang="bg-BG" sz="1300" b="1" u="sng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bg-BG" sz="13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 </a:t>
            </a:r>
            <a:r>
              <a:rPr lang="bg-BG"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and infographics</a:t>
            </a:r>
            <a:endParaRPr sz="1300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&amp; images by </a:t>
            </a:r>
            <a:r>
              <a:rPr lang="bg-BG" sz="1300" b="1" u="sng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00" b="1" u="sng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10" name="Google Shape;310;p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8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38"/>
          <p:cNvGrpSpPr/>
          <p:nvPr/>
        </p:nvGrpSpPr>
        <p:grpSpPr>
          <a:xfrm>
            <a:off x="10340966" y="4859261"/>
            <a:ext cx="2963235" cy="2994523"/>
            <a:chOff x="6316061" y="3587742"/>
            <a:chExt cx="2076403" cy="2098327"/>
          </a:xfrm>
        </p:grpSpPr>
        <p:sp>
          <p:nvSpPr>
            <p:cNvPr id="314" name="Google Shape;314;p38"/>
            <p:cNvSpPr/>
            <p:nvPr/>
          </p:nvSpPr>
          <p:spPr>
            <a:xfrm>
              <a:off x="6830583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6316061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2" y="403"/>
                  </a:moveTo>
                  <a:lnTo>
                    <a:pt x="19612" y="5965"/>
                  </a:lnTo>
                  <a:lnTo>
                    <a:pt x="19612" y="17085"/>
                  </a:lnTo>
                  <a:lnTo>
                    <a:pt x="9982" y="22647"/>
                  </a:lnTo>
                  <a:lnTo>
                    <a:pt x="352" y="17085"/>
                  </a:lnTo>
                  <a:lnTo>
                    <a:pt x="352" y="5965"/>
                  </a:lnTo>
                  <a:lnTo>
                    <a:pt x="9982" y="403"/>
                  </a:lnTo>
                  <a:close/>
                  <a:moveTo>
                    <a:pt x="9982" y="0"/>
                  </a:moveTo>
                  <a:lnTo>
                    <a:pt x="89" y="5713"/>
                  </a:lnTo>
                  <a:lnTo>
                    <a:pt x="0" y="5764"/>
                  </a:lnTo>
                  <a:lnTo>
                    <a:pt x="0" y="17286"/>
                  </a:lnTo>
                  <a:lnTo>
                    <a:pt x="9982" y="23049"/>
                  </a:lnTo>
                  <a:lnTo>
                    <a:pt x="19875" y="17340"/>
                  </a:lnTo>
                  <a:lnTo>
                    <a:pt x="19964" y="17290"/>
                  </a:lnTo>
                  <a:lnTo>
                    <a:pt x="19964" y="5764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7344948" y="4476751"/>
              <a:ext cx="1047516" cy="1209318"/>
            </a:xfrm>
            <a:custGeom>
              <a:avLst/>
              <a:gdLst/>
              <a:ahLst/>
              <a:cxnLst/>
              <a:rect l="l" t="t" r="r" b="b"/>
              <a:pathLst>
                <a:path w="19966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9"/>
          <p:cNvPicPr preferRelativeResize="0"/>
          <p:nvPr/>
        </p:nvPicPr>
        <p:blipFill rotWithShape="1">
          <a:blip r:embed="rId2">
            <a:alphaModFix amt="11000"/>
          </a:blip>
          <a:srcRect t="7835" b="782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39"/>
          <p:cNvGrpSpPr/>
          <p:nvPr/>
        </p:nvGrpSpPr>
        <p:grpSpPr>
          <a:xfrm>
            <a:off x="-2414434" y="-1972328"/>
            <a:ext cx="5165609" cy="4263228"/>
            <a:chOff x="6316061" y="2698733"/>
            <a:chExt cx="3619654" cy="2987337"/>
          </a:xfrm>
        </p:grpSpPr>
        <p:sp>
          <p:nvSpPr>
            <p:cNvPr id="321" name="Google Shape;321;p39"/>
            <p:cNvSpPr/>
            <p:nvPr/>
          </p:nvSpPr>
          <p:spPr>
            <a:xfrm>
              <a:off x="7344948" y="2698733"/>
              <a:ext cx="1047516" cy="1209476"/>
            </a:xfrm>
            <a:custGeom>
              <a:avLst/>
              <a:gdLst/>
              <a:ahLst/>
              <a:cxnLst/>
              <a:rect l="l" t="t" r="r" b="b"/>
              <a:pathLst>
                <a:path w="19966" h="23053" extrusionOk="0">
                  <a:moveTo>
                    <a:pt x="9983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7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3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9"/>
            <p:cNvSpPr/>
            <p:nvPr/>
          </p:nvSpPr>
          <p:spPr>
            <a:xfrm>
              <a:off x="6830583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9"/>
            <p:cNvSpPr/>
            <p:nvPr/>
          </p:nvSpPr>
          <p:spPr>
            <a:xfrm>
              <a:off x="6316061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2" y="403"/>
                  </a:moveTo>
                  <a:lnTo>
                    <a:pt x="19612" y="5965"/>
                  </a:lnTo>
                  <a:lnTo>
                    <a:pt x="19612" y="17085"/>
                  </a:lnTo>
                  <a:lnTo>
                    <a:pt x="9982" y="22647"/>
                  </a:lnTo>
                  <a:lnTo>
                    <a:pt x="352" y="17085"/>
                  </a:lnTo>
                  <a:lnTo>
                    <a:pt x="352" y="5965"/>
                  </a:lnTo>
                  <a:lnTo>
                    <a:pt x="9982" y="403"/>
                  </a:lnTo>
                  <a:close/>
                  <a:moveTo>
                    <a:pt x="9982" y="0"/>
                  </a:moveTo>
                  <a:lnTo>
                    <a:pt x="89" y="5713"/>
                  </a:lnTo>
                  <a:lnTo>
                    <a:pt x="0" y="5764"/>
                  </a:lnTo>
                  <a:lnTo>
                    <a:pt x="0" y="17286"/>
                  </a:lnTo>
                  <a:lnTo>
                    <a:pt x="9982" y="23049"/>
                  </a:lnTo>
                  <a:lnTo>
                    <a:pt x="19875" y="17340"/>
                  </a:lnTo>
                  <a:lnTo>
                    <a:pt x="19964" y="17290"/>
                  </a:lnTo>
                  <a:lnTo>
                    <a:pt x="19964" y="5764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9"/>
            <p:cNvSpPr/>
            <p:nvPr/>
          </p:nvSpPr>
          <p:spPr>
            <a:xfrm>
              <a:off x="7344948" y="4476751"/>
              <a:ext cx="1047516" cy="1209318"/>
            </a:xfrm>
            <a:custGeom>
              <a:avLst/>
              <a:gdLst/>
              <a:ahLst/>
              <a:cxnLst/>
              <a:rect l="l" t="t" r="r" b="b"/>
              <a:pathLst>
                <a:path w="19966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9"/>
            <p:cNvSpPr/>
            <p:nvPr/>
          </p:nvSpPr>
          <p:spPr>
            <a:xfrm>
              <a:off x="8373887" y="2698733"/>
              <a:ext cx="1047464" cy="1209476"/>
            </a:xfrm>
            <a:custGeom>
              <a:avLst/>
              <a:gdLst/>
              <a:ahLst/>
              <a:cxnLst/>
              <a:rect l="l" t="t" r="r" b="b"/>
              <a:pathLst>
                <a:path w="19965" h="23053" extrusionOk="0">
                  <a:moveTo>
                    <a:pt x="9983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7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3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9"/>
            <p:cNvSpPr/>
            <p:nvPr/>
          </p:nvSpPr>
          <p:spPr>
            <a:xfrm>
              <a:off x="7859522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9"/>
            <p:cNvSpPr/>
            <p:nvPr/>
          </p:nvSpPr>
          <p:spPr>
            <a:xfrm>
              <a:off x="8888461" y="3587742"/>
              <a:ext cx="1047254" cy="1209528"/>
            </a:xfrm>
            <a:custGeom>
              <a:avLst/>
              <a:gdLst/>
              <a:ahLst/>
              <a:cxnLst/>
              <a:rect l="l" t="t" r="r" b="b"/>
              <a:pathLst>
                <a:path w="19961" h="23054" extrusionOk="0">
                  <a:moveTo>
                    <a:pt x="9979" y="407"/>
                  </a:moveTo>
                  <a:lnTo>
                    <a:pt x="19609" y="5965"/>
                  </a:lnTo>
                  <a:lnTo>
                    <a:pt x="19609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9"/>
            <p:cNvSpPr/>
            <p:nvPr/>
          </p:nvSpPr>
          <p:spPr>
            <a:xfrm>
              <a:off x="8373887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Google Shape;74;p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" name="Google Shape;84;p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" name="Google Shape;90;p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8" name="Google Shape;98;p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0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6" name="Google Shape;106;p1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1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1"/>
          <p:cNvGrpSpPr/>
          <p:nvPr/>
        </p:nvGrpSpPr>
        <p:grpSpPr>
          <a:xfrm>
            <a:off x="27222" y="157"/>
            <a:ext cx="2356674" cy="6853096"/>
            <a:chOff x="6627813" y="195610"/>
            <a:chExt cx="1952625" cy="5678141"/>
          </a:xfrm>
        </p:grpSpPr>
        <p:sp>
          <p:nvSpPr>
            <p:cNvPr id="24" name="Google Shape;24;p1"/>
            <p:cNvSpPr/>
            <p:nvPr/>
          </p:nvSpPr>
          <p:spPr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Google Shape;39;p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Google Shape;40;p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Google Shape;41;p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nbounded Medium"/>
              <a:buNone/>
              <a:defRPr sz="37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body" idx="1"/>
          </p:nvPr>
        </p:nvSpPr>
        <p:spPr>
          <a:xfrm>
            <a:off x="953467" y="1542533"/>
            <a:ext cx="102852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●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○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Char char="■"/>
              <a:defRPr sz="16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TvGSstKd5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_5DCMKt1v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rkandmiller.com/family-vocabulary-family-members-in-english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.uk/cities-of-the-futur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icograms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crbM1l_Bo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lyricstraining.com/play/avicii-aloe-blacc/wake-me-up/HYNA9pB2AY#b7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okcenter.harvard.edu/flipped-classrooms#:~:text=A%20flipped%20classroom%20is%20structured,that%20involve%20higher%20order%20thinki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bermanlab.com/how-to-enhance-performance-and-learning-by-applying-a-growth-mindset/" TargetMode="External"/><Relationship Id="rId5" Type="http://schemas.openxmlformats.org/officeDocument/2006/relationships/hyperlink" Target="https://files.eric.ed.gov/fulltext/EJ1276429.pdf" TargetMode="External"/><Relationship Id="rId4" Type="http://schemas.openxmlformats.org/officeDocument/2006/relationships/hyperlink" Target="https://www.brookings.edu/articles/flipped-learning-what-is-it-and-when-is-it-effectiv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eenzone.b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desislavka@yahoo.com" TargetMode="External"/><Relationship Id="rId5" Type="http://schemas.openxmlformats.org/officeDocument/2006/relationships/hyperlink" Target="mailto:ts_taralova@abv.bg" TargetMode="External"/><Relationship Id="rId4" Type="http://schemas.openxmlformats.org/officeDocument/2006/relationships/hyperlink" Target="https://bg.e-prosveta.bg/logi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ctrTitle"/>
          </p:nvPr>
        </p:nvSpPr>
        <p:spPr>
          <a:xfrm>
            <a:off x="923850" y="484667"/>
            <a:ext cx="10344300" cy="1472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200" dirty="0"/>
              <a:t>Методът</a:t>
            </a:r>
            <a:r>
              <a:rPr lang="en-US" sz="5200" dirty="0"/>
              <a:t/>
            </a:r>
            <a:br>
              <a:rPr lang="en-US" sz="5200" dirty="0"/>
            </a:br>
            <a:r>
              <a:rPr lang="bg-BG" sz="5200" dirty="0"/>
              <a:t>„Обърната класна стая“</a:t>
            </a:r>
            <a:endParaRPr sz="5200" dirty="0"/>
          </a:p>
        </p:txBody>
      </p:sp>
      <p:sp>
        <p:nvSpPr>
          <p:cNvPr id="335" name="Google Shape;335;p40"/>
          <p:cNvSpPr txBox="1">
            <a:spLocks noGrp="1"/>
          </p:cNvSpPr>
          <p:nvPr>
            <p:ph type="subTitle" idx="1"/>
          </p:nvPr>
        </p:nvSpPr>
        <p:spPr>
          <a:xfrm>
            <a:off x="659300" y="5193633"/>
            <a:ext cx="7974900" cy="57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</a:rPr>
              <a:t>Онлайн обучение на издателство </a:t>
            </a:r>
            <a:r>
              <a:rPr lang="en-US" sz="1800" b="1" dirty="0">
                <a:solidFill>
                  <a:schemeClr val="dk1"/>
                </a:solidFill>
              </a:rPr>
              <a:t>„</a:t>
            </a:r>
            <a:r>
              <a:rPr lang="bg-BG" sz="1800" b="1" dirty="0">
                <a:solidFill>
                  <a:schemeClr val="dk1"/>
                </a:solidFill>
              </a:rPr>
              <a:t>Просвета</a:t>
            </a:r>
            <a:r>
              <a:rPr lang="en-US" sz="1800" b="1" dirty="0">
                <a:solidFill>
                  <a:schemeClr val="dk1"/>
                </a:solidFill>
              </a:rPr>
              <a:t>“</a:t>
            </a:r>
            <a:r>
              <a:rPr lang="bg-BG" sz="1800" b="1" dirty="0">
                <a:solidFill>
                  <a:schemeClr val="dk1"/>
                </a:solidFill>
              </a:rPr>
              <a:t> 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</a:rPr>
              <a:t>13 април 2024 г. </a:t>
            </a:r>
            <a:endParaRPr sz="2300" dirty="0"/>
          </a:p>
        </p:txBody>
      </p:sp>
      <p:grpSp>
        <p:nvGrpSpPr>
          <p:cNvPr id="336" name="Google Shape;336;p40"/>
          <p:cNvGrpSpPr/>
          <p:nvPr/>
        </p:nvGrpSpPr>
        <p:grpSpPr>
          <a:xfrm>
            <a:off x="7395299" y="2072893"/>
            <a:ext cx="5899958" cy="5532008"/>
            <a:chOff x="6316061" y="1809671"/>
            <a:chExt cx="4134229" cy="3876398"/>
          </a:xfrm>
        </p:grpSpPr>
        <p:sp>
          <p:nvSpPr>
            <p:cNvPr id="337" name="Google Shape;337;p40"/>
            <p:cNvSpPr/>
            <p:nvPr/>
          </p:nvSpPr>
          <p:spPr>
            <a:xfrm>
              <a:off x="7344948" y="2698733"/>
              <a:ext cx="1047516" cy="1209476"/>
            </a:xfrm>
            <a:custGeom>
              <a:avLst/>
              <a:gdLst/>
              <a:ahLst/>
              <a:cxnLst/>
              <a:rect l="l" t="t" r="r" b="b"/>
              <a:pathLst>
                <a:path w="19966" h="23053" extrusionOk="0">
                  <a:moveTo>
                    <a:pt x="9983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7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3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6830583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6316061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2" y="403"/>
                  </a:moveTo>
                  <a:lnTo>
                    <a:pt x="19612" y="5965"/>
                  </a:lnTo>
                  <a:lnTo>
                    <a:pt x="19612" y="17085"/>
                  </a:lnTo>
                  <a:lnTo>
                    <a:pt x="9982" y="22647"/>
                  </a:lnTo>
                  <a:lnTo>
                    <a:pt x="352" y="17085"/>
                  </a:lnTo>
                  <a:lnTo>
                    <a:pt x="352" y="5965"/>
                  </a:lnTo>
                  <a:lnTo>
                    <a:pt x="9982" y="403"/>
                  </a:lnTo>
                  <a:close/>
                  <a:moveTo>
                    <a:pt x="9982" y="0"/>
                  </a:moveTo>
                  <a:lnTo>
                    <a:pt x="89" y="5713"/>
                  </a:lnTo>
                  <a:lnTo>
                    <a:pt x="0" y="5764"/>
                  </a:lnTo>
                  <a:lnTo>
                    <a:pt x="0" y="17286"/>
                  </a:lnTo>
                  <a:lnTo>
                    <a:pt x="9982" y="23049"/>
                  </a:lnTo>
                  <a:lnTo>
                    <a:pt x="19875" y="17340"/>
                  </a:lnTo>
                  <a:lnTo>
                    <a:pt x="19964" y="17290"/>
                  </a:lnTo>
                  <a:lnTo>
                    <a:pt x="19964" y="5764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7344948" y="4476751"/>
              <a:ext cx="1047516" cy="1209318"/>
            </a:xfrm>
            <a:custGeom>
              <a:avLst/>
              <a:gdLst/>
              <a:ahLst/>
              <a:cxnLst/>
              <a:rect l="l" t="t" r="r" b="b"/>
              <a:pathLst>
                <a:path w="19966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7859522" y="1809671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9"/>
                  </a:lnTo>
                  <a:lnTo>
                    <a:pt x="9979" y="22647"/>
                  </a:lnTo>
                  <a:lnTo>
                    <a:pt x="349" y="17089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1"/>
                  </a:moveTo>
                  <a:lnTo>
                    <a:pt x="86" y="5714"/>
                  </a:lnTo>
                  <a:lnTo>
                    <a:pt x="1" y="5764"/>
                  </a:lnTo>
                  <a:lnTo>
                    <a:pt x="1" y="17291"/>
                  </a:lnTo>
                  <a:lnTo>
                    <a:pt x="9979" y="23054"/>
                  </a:lnTo>
                  <a:lnTo>
                    <a:pt x="9983" y="23054"/>
                  </a:lnTo>
                  <a:lnTo>
                    <a:pt x="19876" y="17341"/>
                  </a:lnTo>
                  <a:lnTo>
                    <a:pt x="19961" y="17291"/>
                  </a:lnTo>
                  <a:lnTo>
                    <a:pt x="19961" y="5764"/>
                  </a:lnTo>
                  <a:lnTo>
                    <a:pt x="9979" y="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8888461" y="1809671"/>
              <a:ext cx="1047254" cy="1209528"/>
            </a:xfrm>
            <a:custGeom>
              <a:avLst/>
              <a:gdLst/>
              <a:ahLst/>
              <a:cxnLst/>
              <a:rect l="l" t="t" r="r" b="b"/>
              <a:pathLst>
                <a:path w="19961" h="23054" extrusionOk="0">
                  <a:moveTo>
                    <a:pt x="9979" y="407"/>
                  </a:moveTo>
                  <a:lnTo>
                    <a:pt x="19609" y="5965"/>
                  </a:lnTo>
                  <a:lnTo>
                    <a:pt x="19609" y="17089"/>
                  </a:lnTo>
                  <a:lnTo>
                    <a:pt x="9979" y="22647"/>
                  </a:lnTo>
                  <a:lnTo>
                    <a:pt x="349" y="17089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1"/>
                  </a:moveTo>
                  <a:lnTo>
                    <a:pt x="86" y="5714"/>
                  </a:lnTo>
                  <a:lnTo>
                    <a:pt x="1" y="5764"/>
                  </a:lnTo>
                  <a:lnTo>
                    <a:pt x="1" y="17291"/>
                  </a:lnTo>
                  <a:lnTo>
                    <a:pt x="9979" y="23054"/>
                  </a:lnTo>
                  <a:lnTo>
                    <a:pt x="19876" y="17341"/>
                  </a:lnTo>
                  <a:lnTo>
                    <a:pt x="19961" y="17291"/>
                  </a:lnTo>
                  <a:lnTo>
                    <a:pt x="19961" y="5764"/>
                  </a:lnTo>
                  <a:lnTo>
                    <a:pt x="9979" y="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8373887" y="2698733"/>
              <a:ext cx="1047464" cy="1209476"/>
            </a:xfrm>
            <a:custGeom>
              <a:avLst/>
              <a:gdLst/>
              <a:ahLst/>
              <a:cxnLst/>
              <a:rect l="l" t="t" r="r" b="b"/>
              <a:pathLst>
                <a:path w="19965" h="23053" extrusionOk="0">
                  <a:moveTo>
                    <a:pt x="9983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7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3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9402826" y="2698733"/>
              <a:ext cx="1047464" cy="1209476"/>
            </a:xfrm>
            <a:custGeom>
              <a:avLst/>
              <a:gdLst/>
              <a:ahLst/>
              <a:cxnLst/>
              <a:rect l="l" t="t" r="r" b="b"/>
              <a:pathLst>
                <a:path w="19965" h="23053" extrusionOk="0">
                  <a:moveTo>
                    <a:pt x="9983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7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3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7859522" y="3587742"/>
              <a:ext cx="1047306" cy="1209528"/>
            </a:xfrm>
            <a:custGeom>
              <a:avLst/>
              <a:gdLst/>
              <a:ahLst/>
              <a:cxnLst/>
              <a:rect l="l" t="t" r="r" b="b"/>
              <a:pathLst>
                <a:path w="19962" h="23054" extrusionOk="0">
                  <a:moveTo>
                    <a:pt x="9979" y="407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9983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8888461" y="3587742"/>
              <a:ext cx="1047254" cy="1209528"/>
            </a:xfrm>
            <a:custGeom>
              <a:avLst/>
              <a:gdLst/>
              <a:ahLst/>
              <a:cxnLst/>
              <a:rect l="l" t="t" r="r" b="b"/>
              <a:pathLst>
                <a:path w="19961" h="23054" extrusionOk="0">
                  <a:moveTo>
                    <a:pt x="9979" y="407"/>
                  </a:moveTo>
                  <a:lnTo>
                    <a:pt x="19609" y="5965"/>
                  </a:lnTo>
                  <a:lnTo>
                    <a:pt x="19609" y="17085"/>
                  </a:lnTo>
                  <a:lnTo>
                    <a:pt x="9979" y="22647"/>
                  </a:lnTo>
                  <a:lnTo>
                    <a:pt x="349" y="17085"/>
                  </a:lnTo>
                  <a:lnTo>
                    <a:pt x="349" y="5965"/>
                  </a:lnTo>
                  <a:lnTo>
                    <a:pt x="9979" y="407"/>
                  </a:lnTo>
                  <a:close/>
                  <a:moveTo>
                    <a:pt x="9979" y="0"/>
                  </a:moveTo>
                  <a:lnTo>
                    <a:pt x="86" y="5713"/>
                  </a:lnTo>
                  <a:lnTo>
                    <a:pt x="1" y="5763"/>
                  </a:lnTo>
                  <a:lnTo>
                    <a:pt x="1" y="17290"/>
                  </a:lnTo>
                  <a:lnTo>
                    <a:pt x="9979" y="23053"/>
                  </a:lnTo>
                  <a:lnTo>
                    <a:pt x="19876" y="17340"/>
                  </a:lnTo>
                  <a:lnTo>
                    <a:pt x="19961" y="17290"/>
                  </a:lnTo>
                  <a:lnTo>
                    <a:pt x="19961" y="5763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8373887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9402826" y="4476751"/>
              <a:ext cx="1047464" cy="1209318"/>
            </a:xfrm>
            <a:custGeom>
              <a:avLst/>
              <a:gdLst/>
              <a:ahLst/>
              <a:cxnLst/>
              <a:rect l="l" t="t" r="r" b="b"/>
              <a:pathLst>
                <a:path w="19965" h="23050" extrusionOk="0">
                  <a:moveTo>
                    <a:pt x="9983" y="403"/>
                  </a:moveTo>
                  <a:lnTo>
                    <a:pt x="19613" y="5965"/>
                  </a:lnTo>
                  <a:lnTo>
                    <a:pt x="19613" y="17085"/>
                  </a:lnTo>
                  <a:lnTo>
                    <a:pt x="9983" y="22647"/>
                  </a:lnTo>
                  <a:lnTo>
                    <a:pt x="353" y="17085"/>
                  </a:lnTo>
                  <a:lnTo>
                    <a:pt x="353" y="5965"/>
                  </a:lnTo>
                  <a:lnTo>
                    <a:pt x="9983" y="403"/>
                  </a:lnTo>
                  <a:close/>
                  <a:moveTo>
                    <a:pt x="9983" y="0"/>
                  </a:moveTo>
                  <a:lnTo>
                    <a:pt x="90" y="5713"/>
                  </a:lnTo>
                  <a:lnTo>
                    <a:pt x="1" y="5764"/>
                  </a:lnTo>
                  <a:lnTo>
                    <a:pt x="1" y="17286"/>
                  </a:lnTo>
                  <a:lnTo>
                    <a:pt x="9983" y="23049"/>
                  </a:lnTo>
                  <a:lnTo>
                    <a:pt x="19876" y="17340"/>
                  </a:lnTo>
                  <a:lnTo>
                    <a:pt x="19965" y="17290"/>
                  </a:lnTo>
                  <a:lnTo>
                    <a:pt x="19965" y="5764"/>
                  </a:lnTo>
                  <a:lnTo>
                    <a:pt x="9983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9" name="Google Shape;349;p40"/>
          <p:cNvCxnSpPr/>
          <p:nvPr/>
        </p:nvCxnSpPr>
        <p:spPr>
          <a:xfrm>
            <a:off x="953467" y="6144667"/>
            <a:ext cx="946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0" name="Google Shape;3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467" y="1956767"/>
            <a:ext cx="3236866" cy="323686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9"/>
          <p:cNvSpPr txBox="1">
            <a:spLocks noGrp="1"/>
          </p:cNvSpPr>
          <p:nvPr>
            <p:ph type="title"/>
          </p:nvPr>
        </p:nvSpPr>
        <p:spPr>
          <a:xfrm>
            <a:off x="2591000" y="787779"/>
            <a:ext cx="8911800" cy="72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b="1" dirty="0"/>
              <a:t>Ползи на обърнатата класна стая</a:t>
            </a:r>
            <a:endParaRPr b="1" dirty="0"/>
          </a:p>
        </p:txBody>
      </p:sp>
      <p:sp>
        <p:nvSpPr>
          <p:cNvPr id="422" name="Google Shape;422;p49"/>
          <p:cNvSpPr txBox="1">
            <a:spLocks noGrp="1"/>
          </p:cNvSpPr>
          <p:nvPr>
            <p:ph type="body" idx="1"/>
          </p:nvPr>
        </p:nvSpPr>
        <p:spPr>
          <a:xfrm>
            <a:off x="2591000" y="2196025"/>
            <a:ext cx="8911800" cy="3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не се губи време за преподаване на информация, която е налична в учебници или онлайн  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по-близък контакт на учителя с учениците, </a:t>
            </a:r>
          </a:p>
          <a:p>
            <a:pPr marL="635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bg-BG" sz="2600" dirty="0">
                <a:solidFill>
                  <a:schemeClr val="dk1"/>
                </a:solidFill>
              </a:rPr>
              <a:t>    по-добро подпомагане на ученето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по-добро сътрудничество между учениците 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423" name="Google Shape;423;p4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0"/>
          <p:cNvSpPr txBox="1">
            <a:spLocks noGrp="1"/>
          </p:cNvSpPr>
          <p:nvPr>
            <p:ph type="title"/>
          </p:nvPr>
        </p:nvSpPr>
        <p:spPr>
          <a:xfrm>
            <a:off x="2592925" y="624104"/>
            <a:ext cx="8911800" cy="71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По-ефективно ли е ученето? </a:t>
            </a:r>
            <a:endParaRPr b="1"/>
          </a:p>
        </p:txBody>
      </p:sp>
      <p:sp>
        <p:nvSpPr>
          <p:cNvPr id="430" name="Google Shape;430;p50"/>
          <p:cNvSpPr txBox="1">
            <a:spLocks noGrp="1"/>
          </p:cNvSpPr>
          <p:nvPr>
            <p:ph type="body" idx="1"/>
          </p:nvPr>
        </p:nvSpPr>
        <p:spPr>
          <a:xfrm>
            <a:off x="2668300" y="1478425"/>
            <a:ext cx="9308100" cy="478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sz="2600" b="1" dirty="0">
                <a:solidFill>
                  <a:schemeClr val="dk1"/>
                </a:solidFill>
              </a:rPr>
              <a:t>Обърнатата класна стая</a:t>
            </a:r>
            <a:endParaRPr sz="2600" b="1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има положителен ефект върху формирането на основни знания 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влияе положително на задълбоченото мислене 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развива междуличностни качества у учениците 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подобрява ангажираността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развива умения, подпомагащи ученето, напр. управление на времето, стратегии за учене и др.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431" name="Google Shape;431;p5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1"/>
          <p:cNvSpPr txBox="1">
            <a:spLocks noGrp="1"/>
          </p:cNvSpPr>
          <p:nvPr>
            <p:ph type="body" idx="1"/>
          </p:nvPr>
        </p:nvSpPr>
        <p:spPr>
          <a:xfrm>
            <a:off x="7140575" y="2279927"/>
            <a:ext cx="4507950" cy="326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учене на езици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технологии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медицински науки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квалификационни курсове</a:t>
            </a:r>
            <a:endParaRPr sz="2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5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12</a:t>
            </a:fld>
            <a:endParaRPr/>
          </a:p>
        </p:txBody>
      </p:sp>
      <p:sp>
        <p:nvSpPr>
          <p:cNvPr id="439" name="Google Shape;439;p51"/>
          <p:cNvSpPr txBox="1">
            <a:spLocks noGrp="1"/>
          </p:cNvSpPr>
          <p:nvPr>
            <p:ph type="title"/>
          </p:nvPr>
        </p:nvSpPr>
        <p:spPr>
          <a:xfrm>
            <a:off x="1879025" y="624100"/>
            <a:ext cx="97695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bg-BG" b="1" dirty="0"/>
              <a:t>В кои сфери е ефективна обърнатата класна стая? </a:t>
            </a:r>
            <a:endParaRPr b="1" dirty="0"/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440" name="Google Shape;44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047" y="2390660"/>
            <a:ext cx="4584024" cy="315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2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 dirty="0"/>
              <a:t>Кога и как да го прилагаме?</a:t>
            </a:r>
            <a:endParaRPr b="1" dirty="0"/>
          </a:p>
        </p:txBody>
      </p:sp>
      <p:sp>
        <p:nvSpPr>
          <p:cNvPr id="447" name="Google Shape;447;p5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13</a:t>
            </a:fld>
            <a:endParaRPr/>
          </a:p>
        </p:txBody>
      </p:sp>
      <p:pic>
        <p:nvPicPr>
          <p:cNvPr id="448" name="Google Shape;4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1474" y="1994051"/>
            <a:ext cx="6720998" cy="449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Три лесни стъпки</a:t>
            </a:r>
            <a:endParaRPr b="1"/>
          </a:p>
        </p:txBody>
      </p:sp>
      <p:sp>
        <p:nvSpPr>
          <p:cNvPr id="455" name="Google Shape;455;p53"/>
          <p:cNvSpPr txBox="1">
            <a:spLocks noGrp="1"/>
          </p:cNvSpPr>
          <p:nvPr>
            <p:ph type="body" idx="1"/>
          </p:nvPr>
        </p:nvSpPr>
        <p:spPr>
          <a:xfrm>
            <a:off x="2589200" y="2133600"/>
            <a:ext cx="8915400" cy="308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Решете как ще използвате времето в клас и планирайте нужните дейности. 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Подберете или създайте материали, които учениците да използват вкъщи. 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Научете учениците как да използват материалите вкъщи.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456" name="Google Shape;456;p5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"/>
          <p:cNvSpPr txBox="1">
            <a:spLocks noGrp="1"/>
          </p:cNvSpPr>
          <p:nvPr>
            <p:ph type="title"/>
          </p:nvPr>
        </p:nvSpPr>
        <p:spPr>
          <a:xfrm>
            <a:off x="2277425" y="624100"/>
            <a:ext cx="9474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240"/>
              <a:buFont typeface="Tahoma"/>
              <a:buNone/>
            </a:pPr>
            <a:r>
              <a:rPr lang="bg-BG" sz="3240" b="1" dirty="0"/>
              <a:t>Методът „Обърната класна стая“</a:t>
            </a:r>
            <a:endParaRPr b="1" dirty="0">
              <a:solidFill>
                <a:srgbClr val="FF00FF"/>
              </a:solidFill>
            </a:endParaRPr>
          </a:p>
        </p:txBody>
      </p:sp>
      <p:sp>
        <p:nvSpPr>
          <p:cNvPr id="493" name="Google Shape;493;p5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25" y="1861851"/>
            <a:ext cx="9003462" cy="45017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9"/>
          <p:cNvSpPr txBox="1">
            <a:spLocks noGrp="1"/>
          </p:cNvSpPr>
          <p:nvPr>
            <p:ph type="body" idx="1"/>
          </p:nvPr>
        </p:nvSpPr>
        <p:spPr>
          <a:xfrm>
            <a:off x="1093200" y="1470875"/>
            <a:ext cx="11098800" cy="435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2400" b="1" dirty="0">
                <a:solidFill>
                  <a:schemeClr val="accent2"/>
                </a:solidFill>
              </a:rPr>
              <a:t>TEEN ZONE A2.1, p. 14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2200" b="1" dirty="0">
                <a:solidFill>
                  <a:schemeClr val="dk1"/>
                </a:solidFill>
              </a:rPr>
              <a:t>ПОДГОТОВКА У ДОМА: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Проучване за това какво е „стереотип“.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Видео: </a:t>
            </a:r>
            <a:r>
              <a:rPr lang="bg-BG" sz="2200" u="sng" dirty="0">
                <a:solidFill>
                  <a:srgbClr val="0000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https://www.youtube.com/watch?v=aTvGSstKd5Y</a:t>
            </a:r>
            <a:endParaRPr sz="2200" u="sng" dirty="0">
              <a:solidFill>
                <a:srgbClr val="000080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Въпроси, свързани с материала. Бележки за думите, които са свързани с всеки тип пол.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2200" b="1" dirty="0">
                <a:solidFill>
                  <a:schemeClr val="dk1"/>
                </a:solidFill>
              </a:rPr>
              <a:t>В ЧАСА: </a:t>
            </a:r>
            <a:endParaRPr sz="2200" b="1" dirty="0">
              <a:solidFill>
                <a:schemeClr val="dk1"/>
              </a:solidFill>
            </a:endParaRPr>
          </a:p>
          <a:p>
            <a:pPr marL="457200" marR="381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В екипи съставяне на стереотипни твърдения за момичета и момчета.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Дебат.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Анкета и гласуване за стереотипни твърдения. Обсъждане на резултатите. Презентация. 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b="1" dirty="0">
                <a:solidFill>
                  <a:schemeClr val="dk1"/>
                </a:solidFill>
              </a:rPr>
              <a:t>Ключови въпроси:</a:t>
            </a:r>
            <a:r>
              <a:rPr lang="bg-BG" sz="2200" dirty="0">
                <a:solidFill>
                  <a:schemeClr val="dk1"/>
                </a:solidFill>
              </a:rPr>
              <a:t> • Как се формират стереотипите? • Как влияят стереотипите върху поведението на хората? • Какво можем да направим, за да се борим срещу стереотипите като общество или като индивиди?</a:t>
            </a:r>
            <a:endParaRPr sz="2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501" name="Google Shape;501;p5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16</a:t>
            </a:fld>
            <a:endParaRPr/>
          </a:p>
        </p:txBody>
      </p:sp>
      <p:sp>
        <p:nvSpPr>
          <p:cNvPr id="502" name="Google Shape;502;p59"/>
          <p:cNvSpPr txBox="1">
            <a:spLocks noGrp="1"/>
          </p:cNvSpPr>
          <p:nvPr>
            <p:ph type="title"/>
          </p:nvPr>
        </p:nvSpPr>
        <p:spPr>
          <a:xfrm>
            <a:off x="2071775" y="266225"/>
            <a:ext cx="3403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Дискусии</a:t>
            </a:r>
            <a:endParaRPr b="1"/>
          </a:p>
        </p:txBody>
      </p:sp>
      <p:pic>
        <p:nvPicPr>
          <p:cNvPr id="503" name="Google Shape;50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4100" y="173250"/>
            <a:ext cx="2931800" cy="24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0"/>
          <p:cNvSpPr txBox="1">
            <a:spLocks noGrp="1"/>
          </p:cNvSpPr>
          <p:nvPr>
            <p:ph type="body" idx="1"/>
          </p:nvPr>
        </p:nvSpPr>
        <p:spPr>
          <a:xfrm>
            <a:off x="6662150" y="1342800"/>
            <a:ext cx="4549500" cy="551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 smtClean="0">
                <a:solidFill>
                  <a:schemeClr val="accent2"/>
                </a:solidFill>
              </a:rPr>
              <a:t>TEEN ZONE </a:t>
            </a:r>
            <a:r>
              <a:rPr lang="bg-BG" sz="2200" b="1" dirty="0">
                <a:solidFill>
                  <a:schemeClr val="accent2"/>
                </a:solidFill>
              </a:rPr>
              <a:t>B1.1, p. 85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У ДОМА: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Учениците четат статията. 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Гледат видео за предимствата и недостатъците на онлайн пазаруването: </a:t>
            </a:r>
            <a:r>
              <a:rPr lang="bg-BG" sz="2200" u="sng" dirty="0">
                <a:solidFill>
                  <a:srgbClr val="0000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https://www.youtube.com/watch?v=D_5DCMKt1vU</a:t>
            </a:r>
            <a:r>
              <a:rPr lang="bg-BG" sz="2200" dirty="0">
                <a:solidFill>
                  <a:schemeClr val="tx1"/>
                </a:solidFill>
              </a:rPr>
              <a:t>.</a:t>
            </a:r>
            <a:endParaRPr sz="2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В ЧАСА: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●"/>
            </a:pPr>
            <a:r>
              <a:rPr lang="bg-BG" sz="2400" dirty="0">
                <a:solidFill>
                  <a:schemeClr val="dk1"/>
                </a:solidFill>
              </a:rPr>
              <a:t>Дискусия.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bg-BG" sz="2400" dirty="0">
                <a:solidFill>
                  <a:schemeClr val="dk1"/>
                </a:solidFill>
              </a:rPr>
              <a:t>Ролева игра.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0" name="Google Shape;510;p6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17</a:t>
            </a:fld>
            <a:endParaRPr/>
          </a:p>
        </p:txBody>
      </p:sp>
      <p:sp>
        <p:nvSpPr>
          <p:cNvPr id="511" name="Google Shape;511;p60"/>
          <p:cNvSpPr txBox="1">
            <a:spLocks noGrp="1"/>
          </p:cNvSpPr>
          <p:nvPr>
            <p:ph type="title"/>
          </p:nvPr>
        </p:nvSpPr>
        <p:spPr>
          <a:xfrm>
            <a:off x="2592925" y="624100"/>
            <a:ext cx="34185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b="1"/>
              <a:t>Дискусии</a:t>
            </a:r>
            <a:endParaRPr b="1"/>
          </a:p>
        </p:txBody>
      </p:sp>
      <p:sp>
        <p:nvSpPr>
          <p:cNvPr id="512" name="Google Shape;512;p60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13" name="Google Shape;51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4240" y="1707614"/>
            <a:ext cx="4519725" cy="423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1"/>
          <p:cNvSpPr txBox="1">
            <a:spLocks noGrp="1"/>
          </p:cNvSpPr>
          <p:nvPr>
            <p:ph type="body" idx="1"/>
          </p:nvPr>
        </p:nvSpPr>
        <p:spPr>
          <a:xfrm>
            <a:off x="7236575" y="329825"/>
            <a:ext cx="4549500" cy="329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100" b="1" dirty="0">
                <a:solidFill>
                  <a:schemeClr val="accent2"/>
                </a:solidFill>
              </a:rPr>
              <a:t>TEEN ZONE A2.1, p. 18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100" b="1" dirty="0">
                <a:solidFill>
                  <a:schemeClr val="dk1"/>
                </a:solidFill>
              </a:rPr>
              <a:t>У ДОМА:</a:t>
            </a:r>
            <a:endParaRPr sz="2100" b="1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entury Gothic"/>
              <a:buChar char="●"/>
            </a:pPr>
            <a:r>
              <a:rPr lang="bg-BG" sz="2100" dirty="0">
                <a:solidFill>
                  <a:schemeClr val="dk1"/>
                </a:solidFill>
              </a:rPr>
              <a:t>Учениците четат информацията на уебсайта: </a:t>
            </a:r>
            <a:r>
              <a:rPr lang="bg-BG" sz="2100" u="sng" dirty="0">
                <a:solidFill>
                  <a:srgbClr val="0000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https://www.clarkandmiller.com/family-vocabulary-family-members-in-english/</a:t>
            </a:r>
            <a:r>
              <a:rPr lang="bg-BG" sz="2100" dirty="0">
                <a:solidFill>
                  <a:schemeClr val="tx1"/>
                </a:solidFill>
              </a:rPr>
              <a:t>.</a:t>
            </a:r>
            <a:endParaRPr sz="2100" dirty="0">
              <a:solidFill>
                <a:schemeClr val="tx1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entury Gothic"/>
              <a:buChar char="●"/>
            </a:pPr>
            <a:r>
              <a:rPr lang="bg-BG" sz="2100" dirty="0">
                <a:solidFill>
                  <a:schemeClr val="dk1"/>
                </a:solidFill>
              </a:rPr>
              <a:t>Няколко по-бързи ученици имат задача да презентират  онлайн информацията. 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100" b="1" dirty="0">
                <a:solidFill>
                  <a:schemeClr val="dk1"/>
                </a:solidFill>
              </a:rPr>
              <a:t>В ЧАСА:</a:t>
            </a:r>
            <a:endParaRPr sz="2100" b="1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entury Gothic"/>
              <a:buChar char="●"/>
            </a:pPr>
            <a:r>
              <a:rPr lang="bg-BG" sz="2100" dirty="0">
                <a:solidFill>
                  <a:schemeClr val="dk1"/>
                </a:solidFill>
              </a:rPr>
              <a:t>Учениците се редуват и представят членовете на техните семейства със снимки пред класа.</a:t>
            </a:r>
            <a:endParaRPr sz="2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381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entury Gothic"/>
              <a:buChar char="●"/>
            </a:pPr>
            <a:r>
              <a:rPr lang="bg-BG" sz="2100" dirty="0">
                <a:solidFill>
                  <a:schemeClr val="dk1"/>
                </a:solidFill>
              </a:rPr>
              <a:t>В екипи учениците обсъждат кой свой близък харесват най-много и защо.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00" dirty="0"/>
          </a:p>
        </p:txBody>
      </p:sp>
      <p:sp>
        <p:nvSpPr>
          <p:cNvPr id="520" name="Google Shape;520;p6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18</a:t>
            </a:fld>
            <a:endParaRPr/>
          </a:p>
        </p:txBody>
      </p:sp>
      <p:sp>
        <p:nvSpPr>
          <p:cNvPr id="521" name="Google Shape;521;p61"/>
          <p:cNvSpPr txBox="1">
            <a:spLocks noGrp="1"/>
          </p:cNvSpPr>
          <p:nvPr>
            <p:ph type="title"/>
          </p:nvPr>
        </p:nvSpPr>
        <p:spPr>
          <a:xfrm>
            <a:off x="1546500" y="329825"/>
            <a:ext cx="52353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Обучение на връстници: Лексика</a:t>
            </a:r>
            <a:endParaRPr b="1"/>
          </a:p>
        </p:txBody>
      </p:sp>
      <p:sp>
        <p:nvSpPr>
          <p:cNvPr id="522" name="Google Shape;522;p61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23" name="Google Shape;52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4425" y="1940650"/>
            <a:ext cx="4696886" cy="459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2"/>
          <p:cNvSpPr txBox="1">
            <a:spLocks noGrp="1"/>
          </p:cNvSpPr>
          <p:nvPr>
            <p:ph type="body" idx="1"/>
          </p:nvPr>
        </p:nvSpPr>
        <p:spPr>
          <a:xfrm>
            <a:off x="6958400" y="354000"/>
            <a:ext cx="4349100" cy="590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sz="2200" b="1" dirty="0" smtClean="0">
                <a:solidFill>
                  <a:schemeClr val="accent2"/>
                </a:solidFill>
              </a:rPr>
              <a:t>TEEN ZONE </a:t>
            </a:r>
            <a:r>
              <a:rPr lang="bg-BG" sz="2200" b="1" dirty="0">
                <a:solidFill>
                  <a:schemeClr val="accent2"/>
                </a:solidFill>
              </a:rPr>
              <a:t>B1.1, p. 50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У ДОМА: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По-бързите ученици преговарят условните изречения от първи тип.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Един/двама от тези ученици се подготвя/т и преподава/т граматиката  на своите съученици.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Други по-бързи ученици подготвят онлайн игри, като използват LearningApps, Quizizz, Kahoot или др. 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В ЧАСА: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Обучение на връстници.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Учениците използват игри в обучението.</a:t>
            </a:r>
            <a:endParaRPr sz="2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0" name="Google Shape;530;p6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19</a:t>
            </a:fld>
            <a:endParaRPr/>
          </a:p>
        </p:txBody>
      </p:sp>
      <p:sp>
        <p:nvSpPr>
          <p:cNvPr id="531" name="Google Shape;531;p62"/>
          <p:cNvSpPr txBox="1">
            <a:spLocks noGrp="1"/>
          </p:cNvSpPr>
          <p:nvPr>
            <p:ph type="title"/>
          </p:nvPr>
        </p:nvSpPr>
        <p:spPr>
          <a:xfrm>
            <a:off x="2191200" y="329825"/>
            <a:ext cx="37773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/>
              <a:t>Обучение на връстници: Граматика</a:t>
            </a:r>
            <a:endParaRPr b="1"/>
          </a:p>
        </p:txBody>
      </p:sp>
      <p:sp>
        <p:nvSpPr>
          <p:cNvPr id="532" name="Google Shape;532;p62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91" y="2522863"/>
            <a:ext cx="5399821" cy="31564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bg-BG"/>
              <a:t>2</a:t>
            </a:fld>
            <a:endParaRPr/>
          </a:p>
        </p:txBody>
      </p:sp>
      <p:pic>
        <p:nvPicPr>
          <p:cNvPr id="358" name="Google Shape;3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050" y="684450"/>
            <a:ext cx="8819876" cy="58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3"/>
          <p:cNvSpPr txBox="1">
            <a:spLocks noGrp="1"/>
          </p:cNvSpPr>
          <p:nvPr>
            <p:ph type="body" idx="1"/>
          </p:nvPr>
        </p:nvSpPr>
        <p:spPr>
          <a:xfrm>
            <a:off x="7809838" y="201275"/>
            <a:ext cx="3000000" cy="95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sz="2000" b="1">
                <a:solidFill>
                  <a:schemeClr val="accent2"/>
                </a:solidFill>
              </a:rPr>
              <a:t>TEEN ZONE B1.1, p. 21</a:t>
            </a:r>
            <a:endParaRPr sz="2600"/>
          </a:p>
        </p:txBody>
      </p:sp>
      <p:sp>
        <p:nvSpPr>
          <p:cNvPr id="540" name="Google Shape;540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20</a:t>
            </a:fld>
            <a:endParaRPr/>
          </a:p>
        </p:txBody>
      </p:sp>
      <p:sp>
        <p:nvSpPr>
          <p:cNvPr id="541" name="Google Shape;541;p63"/>
          <p:cNvSpPr txBox="1">
            <a:spLocks noGrp="1"/>
          </p:cNvSpPr>
          <p:nvPr>
            <p:ph type="title"/>
          </p:nvPr>
        </p:nvSpPr>
        <p:spPr>
          <a:xfrm>
            <a:off x="1740800" y="329825"/>
            <a:ext cx="58026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Study skills: Как да  водим бележки</a:t>
            </a:r>
            <a:endParaRPr b="1"/>
          </a:p>
        </p:txBody>
      </p:sp>
      <p:sp>
        <p:nvSpPr>
          <p:cNvPr id="542" name="Google Shape;542;p63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43" name="Google Shape;54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937" y="897955"/>
            <a:ext cx="4124525" cy="22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500" y="1728152"/>
            <a:ext cx="3750938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35" y="3442106"/>
            <a:ext cx="6753340" cy="32738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4"/>
          <p:cNvSpPr txBox="1">
            <a:spLocks noGrp="1"/>
          </p:cNvSpPr>
          <p:nvPr>
            <p:ph type="body" idx="1"/>
          </p:nvPr>
        </p:nvSpPr>
        <p:spPr>
          <a:xfrm>
            <a:off x="6557050" y="354000"/>
            <a:ext cx="4911000" cy="608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accent2"/>
                </a:solidFill>
              </a:rPr>
              <a:t>TEEN ZONE A2.1, p. 43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У ДОМА: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Учениците четат статията в учебника или друга подходяща информация в интернет.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В ЧАСА: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Учениците отговарят на въпросите в интервюто.</a:t>
            </a:r>
            <a:br>
              <a:rPr lang="bg-BG" sz="2200" dirty="0">
                <a:solidFill>
                  <a:schemeClr val="dk1"/>
                </a:solidFill>
              </a:rPr>
            </a:br>
            <a:r>
              <a:rPr lang="bg-BG" sz="2200" dirty="0">
                <a:solidFill>
                  <a:schemeClr val="dk1"/>
                </a:solidFill>
              </a:rPr>
              <a:t>ИЛИ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Работят по двойки и се интервюират един-друг.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Пишат статия за съученик, треньор или друг човек, който води здравословен начин на живот. По-бърз съученик проверява статията за факти и грешки.  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2" name="Google Shape;552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21</a:t>
            </a:fld>
            <a:endParaRPr/>
          </a:p>
        </p:txBody>
      </p:sp>
      <p:sp>
        <p:nvSpPr>
          <p:cNvPr id="553" name="Google Shape;553;p64"/>
          <p:cNvSpPr txBox="1">
            <a:spLocks noGrp="1"/>
          </p:cNvSpPr>
          <p:nvPr>
            <p:ph type="title"/>
          </p:nvPr>
        </p:nvSpPr>
        <p:spPr>
          <a:xfrm>
            <a:off x="2592925" y="624100"/>
            <a:ext cx="32322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Writing</a:t>
            </a:r>
            <a:endParaRPr b="1"/>
          </a:p>
        </p:txBody>
      </p:sp>
      <p:sp>
        <p:nvSpPr>
          <p:cNvPr id="554" name="Google Shape;554;p64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55" name="Google Shape;55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650" y="1718631"/>
            <a:ext cx="2785451" cy="4723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5"/>
          <p:cNvSpPr txBox="1">
            <a:spLocks noGrp="1"/>
          </p:cNvSpPr>
          <p:nvPr>
            <p:ph type="body" idx="1"/>
          </p:nvPr>
        </p:nvSpPr>
        <p:spPr>
          <a:xfrm>
            <a:off x="6542725" y="196700"/>
            <a:ext cx="5308200" cy="35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900" b="1" dirty="0">
                <a:solidFill>
                  <a:schemeClr val="accent2"/>
                </a:solidFill>
              </a:rPr>
              <a:t>TEEN ZONE A2.1, p. 51</a:t>
            </a:r>
            <a:endParaRPr sz="1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900" b="1" dirty="0">
                <a:solidFill>
                  <a:schemeClr val="dk1"/>
                </a:solidFill>
              </a:rPr>
              <a:t>У ДОМА: 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●"/>
            </a:pPr>
            <a:r>
              <a:rPr lang="bg-BG" sz="1900" dirty="0">
                <a:solidFill>
                  <a:schemeClr val="dk1"/>
                </a:solidFill>
              </a:rPr>
              <a:t>Учениците четат статията и водят бележки: </a:t>
            </a:r>
            <a:r>
              <a:rPr lang="bg-BG" sz="1900" u="sng" dirty="0">
                <a:solidFill>
                  <a:schemeClr val="hlink"/>
                </a:solidFill>
                <a:hlinkClick r:id="rId3"/>
              </a:rPr>
              <a:t>https://www.nationalgeographic.co.uk/cities-of-the-future</a:t>
            </a:r>
            <a:r>
              <a:rPr lang="bg-BG" sz="1900" dirty="0">
                <a:solidFill>
                  <a:schemeClr val="dk1"/>
                </a:solidFill>
              </a:rPr>
              <a:t> 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900" dirty="0">
                <a:solidFill>
                  <a:schemeClr val="dk1"/>
                </a:solidFill>
              </a:rPr>
              <a:t>ИЛИ 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●"/>
            </a:pPr>
            <a:r>
              <a:rPr lang="bg-BG" sz="1900" dirty="0">
                <a:solidFill>
                  <a:schemeClr val="dk1"/>
                </a:solidFill>
              </a:rPr>
              <a:t>Описват град на бъдещето, като използват Chat GPT за идеи.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●"/>
            </a:pPr>
            <a:r>
              <a:rPr lang="bg-BG" sz="1900" dirty="0">
                <a:solidFill>
                  <a:schemeClr val="dk1"/>
                </a:solidFill>
              </a:rPr>
              <a:t>Проектират град на бъдещето. Могат да използват </a:t>
            </a:r>
            <a:r>
              <a:rPr lang="bg-BG" sz="1900" u="sng" dirty="0">
                <a:solidFill>
                  <a:schemeClr val="hlink"/>
                </a:solidFill>
                <a:hlinkClick r:id="rId4"/>
              </a:rPr>
              <a:t>https://icograms.com/</a:t>
            </a:r>
            <a:r>
              <a:rPr lang="bg-BG" sz="1900" dirty="0">
                <a:solidFill>
                  <a:schemeClr val="tx1"/>
                </a:solidFill>
              </a:rPr>
              <a:t>.</a:t>
            </a:r>
            <a:endParaRPr sz="19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900" b="1" dirty="0">
                <a:solidFill>
                  <a:schemeClr val="dk1"/>
                </a:solidFill>
              </a:rPr>
              <a:t>В ЧАСА: 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●"/>
            </a:pPr>
            <a:r>
              <a:rPr lang="bg-BG" sz="1900" dirty="0">
                <a:solidFill>
                  <a:schemeClr val="dk1"/>
                </a:solidFill>
              </a:rPr>
              <a:t>Правят презентации за града на бъдещето, като използват своите проекти и рисунки. Представят пред класа.</a:t>
            </a:r>
            <a:endParaRPr sz="19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562" name="Google Shape;562;p6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22</a:t>
            </a:fld>
            <a:endParaRPr/>
          </a:p>
        </p:txBody>
      </p:sp>
      <p:sp>
        <p:nvSpPr>
          <p:cNvPr id="563" name="Google Shape;563;p65"/>
          <p:cNvSpPr txBox="1">
            <a:spLocks noGrp="1"/>
          </p:cNvSpPr>
          <p:nvPr>
            <p:ph type="title"/>
          </p:nvPr>
        </p:nvSpPr>
        <p:spPr>
          <a:xfrm>
            <a:off x="1732013" y="329825"/>
            <a:ext cx="42060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Presentations</a:t>
            </a:r>
            <a:endParaRPr b="1"/>
          </a:p>
        </p:txBody>
      </p:sp>
      <p:sp>
        <p:nvSpPr>
          <p:cNvPr id="564" name="Google Shape;564;p65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65" name="Google Shape;565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0450" y="4837950"/>
            <a:ext cx="3398275" cy="169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1500" y="1373750"/>
            <a:ext cx="4816218" cy="494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6"/>
          <p:cNvSpPr txBox="1">
            <a:spLocks noGrp="1"/>
          </p:cNvSpPr>
          <p:nvPr>
            <p:ph type="body" idx="1"/>
          </p:nvPr>
        </p:nvSpPr>
        <p:spPr>
          <a:xfrm>
            <a:off x="6733900" y="1356075"/>
            <a:ext cx="4447800" cy="35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accent2"/>
                </a:solidFill>
              </a:rPr>
              <a:t>TEEN ZONE A2.2, p. 20</a:t>
            </a:r>
            <a:endParaRPr sz="2200" b="1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У ДОМА: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Учениците четат текста.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Измислят въпроси за живота на Bear Grylls или на друг човек.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dirty="0">
                <a:solidFill>
                  <a:schemeClr val="dk1"/>
                </a:solidFill>
              </a:rPr>
              <a:t>В ЧАСА: 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bg-BG" sz="2200" dirty="0">
                <a:solidFill>
                  <a:schemeClr val="dk1"/>
                </a:solidFill>
              </a:rPr>
              <a:t>Учениците избират водещ на игра, разделят се на отбори и участват във викторина с факти за живота на избраната личност. 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573" name="Google Shape;573;p6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23</a:t>
            </a:fld>
            <a:endParaRPr/>
          </a:p>
        </p:txBody>
      </p:sp>
      <p:sp>
        <p:nvSpPr>
          <p:cNvPr id="574" name="Google Shape;574;p66"/>
          <p:cNvSpPr txBox="1">
            <a:spLocks noGrp="1"/>
          </p:cNvSpPr>
          <p:nvPr>
            <p:ph type="title"/>
          </p:nvPr>
        </p:nvSpPr>
        <p:spPr>
          <a:xfrm>
            <a:off x="1764725" y="624100"/>
            <a:ext cx="4447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Group activities</a:t>
            </a:r>
            <a:endParaRPr b="1"/>
          </a:p>
        </p:txBody>
      </p:sp>
      <p:sp>
        <p:nvSpPr>
          <p:cNvPr id="575" name="Google Shape;575;p66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76" name="Google Shape;57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500" y="1905103"/>
            <a:ext cx="4779025" cy="346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7"/>
          <p:cNvSpPr txBox="1">
            <a:spLocks noGrp="1"/>
          </p:cNvSpPr>
          <p:nvPr>
            <p:ph type="body" idx="1"/>
          </p:nvPr>
        </p:nvSpPr>
        <p:spPr>
          <a:xfrm>
            <a:off x="6751150" y="570475"/>
            <a:ext cx="5028000" cy="381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b="1" dirty="0" err="1">
                <a:solidFill>
                  <a:schemeClr val="accent2"/>
                </a:solidFill>
              </a:rPr>
              <a:t>TEEN</a:t>
            </a:r>
            <a:r>
              <a:rPr lang="bg-BG" sz="2500" b="1" dirty="0">
                <a:solidFill>
                  <a:schemeClr val="accent2"/>
                </a:solidFill>
              </a:rPr>
              <a:t> </a:t>
            </a:r>
            <a:r>
              <a:rPr lang="bg-BG" sz="2500" b="1" dirty="0" err="1">
                <a:solidFill>
                  <a:schemeClr val="accent2"/>
                </a:solidFill>
              </a:rPr>
              <a:t>ZONE</a:t>
            </a:r>
            <a:r>
              <a:rPr lang="bg-BG" sz="2500" b="1" dirty="0">
                <a:solidFill>
                  <a:schemeClr val="accent2"/>
                </a:solidFill>
              </a:rPr>
              <a:t> A2.1, p. 38</a:t>
            </a:r>
            <a:endParaRPr sz="2500" b="1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 err="1">
                <a:solidFill>
                  <a:schemeClr val="dk1"/>
                </a:solidFill>
              </a:rPr>
              <a:t>Lets</a:t>
            </a:r>
            <a:r>
              <a:rPr lang="bg-BG" sz="2400" b="1" dirty="0">
                <a:solidFill>
                  <a:schemeClr val="dk1"/>
                </a:solidFill>
              </a:rPr>
              <a:t>’ </a:t>
            </a:r>
            <a:r>
              <a:rPr lang="bg-BG" sz="2400" b="1" dirty="0" err="1">
                <a:solidFill>
                  <a:schemeClr val="dk1"/>
                </a:solidFill>
              </a:rPr>
              <a:t>listen</a:t>
            </a:r>
            <a:r>
              <a:rPr lang="bg-BG" sz="2400" b="1" dirty="0">
                <a:solidFill>
                  <a:schemeClr val="dk1"/>
                </a:solidFill>
              </a:rPr>
              <a:t> </a:t>
            </a:r>
            <a:r>
              <a:rPr lang="bg-BG" sz="2400" b="1" dirty="0" err="1">
                <a:solidFill>
                  <a:schemeClr val="dk1"/>
                </a:solidFill>
              </a:rPr>
              <a:t>to</a:t>
            </a:r>
            <a:r>
              <a:rPr lang="bg-BG" sz="2400" b="1" dirty="0">
                <a:solidFill>
                  <a:schemeClr val="dk1"/>
                </a:solidFill>
              </a:rPr>
              <a:t> </a:t>
            </a:r>
            <a:r>
              <a:rPr lang="bg-BG" sz="2400" b="1" dirty="0" err="1">
                <a:solidFill>
                  <a:schemeClr val="dk1"/>
                </a:solidFill>
              </a:rPr>
              <a:t>Wake</a:t>
            </a:r>
            <a:r>
              <a:rPr lang="bg-BG" sz="2400" b="1" dirty="0">
                <a:solidFill>
                  <a:schemeClr val="dk1"/>
                </a:solidFill>
              </a:rPr>
              <a:t> </a:t>
            </a:r>
            <a:r>
              <a:rPr lang="bg-BG" sz="2400" b="1" dirty="0" err="1">
                <a:solidFill>
                  <a:schemeClr val="dk1"/>
                </a:solidFill>
              </a:rPr>
              <a:t>me</a:t>
            </a:r>
            <a:r>
              <a:rPr lang="bg-BG" sz="2400" b="1" dirty="0">
                <a:solidFill>
                  <a:schemeClr val="dk1"/>
                </a:solidFill>
              </a:rPr>
              <a:t> </a:t>
            </a:r>
            <a:r>
              <a:rPr lang="bg-BG" sz="2400" b="1" dirty="0" err="1">
                <a:solidFill>
                  <a:schemeClr val="dk1"/>
                </a:solidFill>
              </a:rPr>
              <a:t>up</a:t>
            </a:r>
            <a:r>
              <a:rPr lang="bg-BG" sz="2400" dirty="0">
                <a:solidFill>
                  <a:schemeClr val="dk1"/>
                </a:solidFill>
              </a:rPr>
              <a:t> </a:t>
            </a:r>
            <a:r>
              <a:rPr lang="bg-BG" sz="2400" dirty="0" err="1">
                <a:solidFill>
                  <a:schemeClr val="dk1"/>
                </a:solidFill>
              </a:rPr>
              <a:t>by</a:t>
            </a:r>
            <a:r>
              <a:rPr lang="bg-BG" sz="2400" dirty="0">
                <a:solidFill>
                  <a:schemeClr val="dk1"/>
                </a:solidFill>
              </a:rPr>
              <a:t> </a:t>
            </a:r>
            <a:r>
              <a:rPr lang="bg-BG" sz="2400" dirty="0" err="1">
                <a:solidFill>
                  <a:schemeClr val="dk1"/>
                </a:solidFill>
              </a:rPr>
              <a:t>Avicii</a:t>
            </a:r>
            <a:r>
              <a:rPr lang="bg-BG" sz="2400" dirty="0">
                <a:solidFill>
                  <a:schemeClr val="dk1"/>
                </a:solidFill>
              </a:rPr>
              <a:t>! </a:t>
            </a:r>
            <a:r>
              <a:rPr lang="bg-BG" sz="2400" u="sng" dirty="0">
                <a:solidFill>
                  <a:srgbClr val="0000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https://www.youtube.com/watch?v=IcrbM1l_BoI</a:t>
            </a:r>
            <a:endParaRPr sz="2400" u="sng" dirty="0">
              <a:solidFill>
                <a:srgbClr val="000080"/>
              </a:solidFill>
            </a:endParaRPr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Char char="●"/>
            </a:pPr>
            <a:r>
              <a:rPr lang="bg-BG" sz="2400" dirty="0">
                <a:solidFill>
                  <a:schemeClr val="dk1"/>
                </a:solidFill>
              </a:rPr>
              <a:t>Учениците слушат песента и попълват липсващите думи в приложението 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u="sng" dirty="0">
                <a:solidFill>
                  <a:srgbClr val="00008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https://lyricstraining.com/play/avicii-aloe-blacc/wake-me-up/HYNA9pB2AY#b7w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dk1"/>
                </a:solidFill>
              </a:rPr>
              <a:t>или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Char char="●"/>
            </a:pPr>
            <a:r>
              <a:rPr lang="bg-BG" sz="2400" dirty="0">
                <a:solidFill>
                  <a:schemeClr val="dk1"/>
                </a:solidFill>
              </a:rPr>
              <a:t>работят с копие на текста на песента, в която липсват думи.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583" name="Google Shape;583;p6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24</a:t>
            </a:fld>
            <a:endParaRPr/>
          </a:p>
        </p:txBody>
      </p:sp>
      <p:sp>
        <p:nvSpPr>
          <p:cNvPr id="584" name="Google Shape;584;p6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Songs</a:t>
            </a:r>
            <a:endParaRPr b="1"/>
          </a:p>
        </p:txBody>
      </p:sp>
      <p:sp>
        <p:nvSpPr>
          <p:cNvPr id="585" name="Google Shape;585;p67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pic>
        <p:nvPicPr>
          <p:cNvPr id="586" name="Google Shape;586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300" y="2023773"/>
            <a:ext cx="5279726" cy="317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8"/>
          <p:cNvSpPr txBox="1">
            <a:spLocks noGrp="1"/>
          </p:cNvSpPr>
          <p:nvPr>
            <p:ph type="body" idx="1"/>
          </p:nvPr>
        </p:nvSpPr>
        <p:spPr>
          <a:xfrm>
            <a:off x="1920475" y="1905100"/>
            <a:ext cx="9133500" cy="35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bg-BG" sz="2200" u="sng">
                <a:solidFill>
                  <a:srgbClr val="0000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https://bokcenter.harvard.edu/flipped-classrooms#:~:text=A%20flipped%20classroom%20is%20structured,that%20involve%20higher%20order%20thinking</a:t>
            </a:r>
            <a:r>
              <a:rPr lang="bg-BG" sz="2200">
                <a:solidFill>
                  <a:schemeClr val="dk1"/>
                </a:solidFill>
              </a:rPr>
              <a:t>.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AutoNum type="arabicPeriod"/>
            </a:pPr>
            <a:r>
              <a:rPr lang="bg-BG" sz="2200" u="sng">
                <a:solidFill>
                  <a:srgbClr val="00008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https://www.brookings.edu/articles/flipped-learning-what-is-it-and-when-is-it-effective/</a:t>
            </a:r>
            <a:endParaRPr sz="2200" u="sng">
              <a:solidFill>
                <a:srgbClr val="000080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Century Gothic"/>
              <a:buAutoNum type="arabicPeriod"/>
            </a:pPr>
            <a:r>
              <a:rPr lang="bg-BG" sz="2200" u="sng">
                <a:solidFill>
                  <a:srgbClr val="00008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https://files.eric.ed.gov/fulltext/EJ1276429.pdf</a:t>
            </a:r>
            <a:endParaRPr sz="2200" u="sng">
              <a:solidFill>
                <a:srgbClr val="000080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80"/>
              </a:buClr>
              <a:buSzPts val="2200"/>
              <a:buFont typeface="Century Gothic"/>
              <a:buAutoNum type="arabicPeriod"/>
            </a:pPr>
            <a:r>
              <a:rPr lang="bg-BG" sz="2200" u="sng">
                <a:solidFill>
                  <a:srgbClr val="00008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https://hubermanlab.com/how-to-enhance-performance-and-learning-by-applying-a-growth-mindset/</a:t>
            </a:r>
            <a:endParaRPr sz="2200">
              <a:solidFill>
                <a:schemeClr val="accent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3" name="Google Shape;593;p6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25</a:t>
            </a:fld>
            <a:endParaRPr/>
          </a:p>
        </p:txBody>
      </p:sp>
      <p:sp>
        <p:nvSpPr>
          <p:cNvPr id="594" name="Google Shape;594;p68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Ресурси</a:t>
            </a:r>
            <a:endParaRPr b="1"/>
          </a:p>
        </p:txBody>
      </p:sp>
      <p:sp>
        <p:nvSpPr>
          <p:cNvPr id="595" name="Google Shape;595;p68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sz="1100" b="1">
                <a:solidFill>
                  <a:schemeClr val="dk1"/>
                </a:solidFill>
              </a:rPr>
              <a:t>Peer teaching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9"/>
          <p:cNvSpPr txBox="1">
            <a:spLocks noGrp="1"/>
          </p:cNvSpPr>
          <p:nvPr>
            <p:ph type="title"/>
          </p:nvPr>
        </p:nvSpPr>
        <p:spPr>
          <a:xfrm>
            <a:off x="2618972" y="240330"/>
            <a:ext cx="8915400" cy="55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Tahoma"/>
              <a:buNone/>
            </a:pPr>
            <a:r>
              <a:rPr lang="bg-BG" sz="4800" dirty="0"/>
              <a:t>Благодарим</a:t>
            </a:r>
            <a:r>
              <a:rPr lang="bg-BG" sz="4800" b="0" i="0" u="none" strike="noStrike" cap="none" dirty="0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4800" b="0" i="0" u="none" strike="noStrike" cap="none" dirty="0">
              <a:solidFill>
                <a:srgbClr val="168DB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Tahoma"/>
              <a:buNone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Tahoma"/>
              <a:buNone/>
            </a:pPr>
            <a:r>
              <a:rPr lang="bg-BG" sz="3400" dirty="0">
                <a:hlinkClick r:id="rId3"/>
              </a:rPr>
              <a:t>http://teenzone.bg</a:t>
            </a:r>
            <a:endParaRPr sz="3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Tahoma"/>
              <a:buNone/>
            </a:pPr>
            <a:r>
              <a:rPr lang="bg-BG" sz="3400" u="sng" dirty="0">
                <a:solidFill>
                  <a:schemeClr val="hlink"/>
                </a:solidFill>
                <a:hlinkClick r:id="rId4"/>
              </a:rPr>
              <a:t>https://bg.e-prosveta.bg</a:t>
            </a:r>
            <a:endParaRPr sz="3400"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000"/>
              <a:buFont typeface="Century Gothic"/>
              <a:buNone/>
            </a:pPr>
            <a:endParaRPr sz="3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12"/>
              <a:buFont typeface="Noto Sans Symbols"/>
              <a:buNone/>
            </a:pPr>
            <a:r>
              <a:rPr lang="bg-BG" sz="2812" dirty="0">
                <a:solidFill>
                  <a:schemeClr val="dk1"/>
                </a:solidFill>
              </a:rPr>
              <a:t>Цветелена Таралова, </a:t>
            </a:r>
            <a:r>
              <a:rPr lang="bg-BG" sz="2812" u="sng" dirty="0">
                <a:solidFill>
                  <a:schemeClr val="hlink"/>
                </a:solidFill>
                <a:hlinkClick r:id="rId5"/>
              </a:rPr>
              <a:t>ts_taralova@abv.bg</a:t>
            </a:r>
            <a:endParaRPr sz="3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12"/>
              <a:buFont typeface="Noto Sans Symbols"/>
              <a:buNone/>
            </a:pPr>
            <a:r>
              <a:rPr lang="bg-BG" sz="2812" dirty="0">
                <a:solidFill>
                  <a:schemeClr val="dk1"/>
                </a:solidFill>
              </a:rPr>
              <a:t>Десислава Петкова</a:t>
            </a:r>
            <a:r>
              <a:rPr lang="bg-BG" sz="2812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bg-BG" sz="2812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desislavka@yahoo.com</a:t>
            </a:r>
            <a:endParaRPr sz="2812" u="sng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12"/>
              <a:buFont typeface="Noto Sans Symbols"/>
              <a:buNone/>
            </a:pPr>
            <a:endParaRPr sz="2812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Tahoma"/>
              <a:buNone/>
            </a:pPr>
            <a:r>
              <a:rPr lang="bg-BG" sz="4000" b="0" i="0" u="none" strike="noStrike" cap="none" dirty="0">
                <a:solidFill>
                  <a:srgbClr val="168DBA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4000" b="0" i="0" u="none" strike="noStrike" cap="none" dirty="0">
              <a:solidFill>
                <a:srgbClr val="168DB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1" name="Google Shape;601;p6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bg-BG"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</a:t>
            </a:fld>
            <a:endParaRPr sz="2000" b="0" i="0" u="none" strike="noStrike" cap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>
            <a:spLocks noGrp="1"/>
          </p:cNvSpPr>
          <p:nvPr>
            <p:ph type="body" idx="1"/>
          </p:nvPr>
        </p:nvSpPr>
        <p:spPr>
          <a:xfrm>
            <a:off x="4952175" y="1696700"/>
            <a:ext cx="6722400" cy="417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/>
              <a:t>„</a:t>
            </a:r>
            <a:r>
              <a:rPr lang="bg-BG" sz="2400" b="1" dirty="0"/>
              <a:t>Метод на учене, при който учениците активно участват или преживяват учебния процес</a:t>
            </a:r>
            <a:r>
              <a:rPr lang="en-US" sz="2400" b="1" dirty="0"/>
              <a:t>,</a:t>
            </a:r>
            <a:r>
              <a:rPr lang="bg-BG" sz="2400" b="1" dirty="0"/>
              <a:t> като са налице различни степени на активност, в зависимост от ангажираността на учениците.</a:t>
            </a:r>
            <a:r>
              <a:rPr lang="en-US" sz="2400" b="1" dirty="0"/>
              <a:t>“</a:t>
            </a:r>
            <a:r>
              <a:rPr lang="bg-BG" sz="2400" b="1" dirty="0"/>
              <a:t> </a:t>
            </a:r>
            <a:endParaRPr sz="2400" b="1" dirty="0"/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2400" b="1" dirty="0"/>
              <a:t>A method of learning in which students are actively or experientially involved in the learning process and where there are different levels of active learning, depending on student involvement.</a:t>
            </a:r>
            <a:endParaRPr sz="2400" b="1" dirty="0"/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sz="2400" b="1" dirty="0"/>
              <a:t>Бонуел и Айсън (1991)</a:t>
            </a:r>
            <a:endParaRPr sz="2400" b="1" dirty="0"/>
          </a:p>
        </p:txBody>
      </p:sp>
      <p:sp>
        <p:nvSpPr>
          <p:cNvPr id="365" name="Google Shape;365;p4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3</a:t>
            </a:fld>
            <a:endParaRPr/>
          </a:p>
        </p:txBody>
      </p:sp>
      <p:pic>
        <p:nvPicPr>
          <p:cNvPr id="366" name="Google Shape;3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25" y="2133600"/>
            <a:ext cx="3603716" cy="26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 txBox="1">
            <a:spLocks noGrp="1"/>
          </p:cNvSpPr>
          <p:nvPr>
            <p:ph type="title"/>
          </p:nvPr>
        </p:nvSpPr>
        <p:spPr>
          <a:xfrm>
            <a:off x="2592925" y="624100"/>
            <a:ext cx="4249800" cy="64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Активно учене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>
            <a:spLocks noGrp="1"/>
          </p:cNvSpPr>
          <p:nvPr>
            <p:ph type="title"/>
          </p:nvPr>
        </p:nvSpPr>
        <p:spPr>
          <a:xfrm>
            <a:off x="2592925" y="624100"/>
            <a:ext cx="6635100" cy="79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b="1"/>
              <a:t>Активно учене: дейности</a:t>
            </a:r>
            <a:endParaRPr b="1"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Char char="●"/>
            </a:pPr>
            <a:r>
              <a:rPr lang="bg-BG" sz="3200" dirty="0">
                <a:solidFill>
                  <a:schemeClr val="dk1"/>
                </a:solidFill>
              </a:rPr>
              <a:t>дискусии</a:t>
            </a:r>
            <a:endParaRPr sz="3200" dirty="0">
              <a:solidFill>
                <a:schemeClr val="dk1"/>
              </a:solidFill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Char char="●"/>
            </a:pPr>
            <a:r>
              <a:rPr lang="bg-BG" sz="3200" dirty="0">
                <a:solidFill>
                  <a:schemeClr val="dk1"/>
                </a:solidFill>
              </a:rPr>
              <a:t>взаимно учене </a:t>
            </a:r>
            <a:endParaRPr sz="3200" dirty="0">
              <a:solidFill>
                <a:schemeClr val="dk1"/>
              </a:solidFill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Char char="●"/>
            </a:pPr>
            <a:r>
              <a:rPr lang="bg-BG" sz="3200" dirty="0">
                <a:solidFill>
                  <a:schemeClr val="dk1"/>
                </a:solidFill>
              </a:rPr>
              <a:t>презентации</a:t>
            </a:r>
            <a:endParaRPr sz="3200" dirty="0">
              <a:solidFill>
                <a:schemeClr val="dk1"/>
              </a:solidFill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Char char="●"/>
            </a:pPr>
            <a:r>
              <a:rPr lang="bg-BG" sz="3200" dirty="0">
                <a:solidFill>
                  <a:schemeClr val="dk1"/>
                </a:solidFill>
              </a:rPr>
              <a:t>проекти</a:t>
            </a:r>
            <a:endParaRPr sz="3200" dirty="0">
              <a:solidFill>
                <a:schemeClr val="dk1"/>
              </a:solidFill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Char char="●"/>
            </a:pPr>
            <a:r>
              <a:rPr lang="bg-BG" sz="3200" dirty="0">
                <a:solidFill>
                  <a:schemeClr val="dk1"/>
                </a:solidFill>
              </a:rPr>
              <a:t>разрешаване на проблеми </a:t>
            </a:r>
            <a:endParaRPr sz="3200" dirty="0">
              <a:solidFill>
                <a:schemeClr val="dk1"/>
              </a:solidFill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Char char="●"/>
            </a:pPr>
            <a:r>
              <a:rPr lang="bg-BG" sz="3200" dirty="0">
                <a:solidFill>
                  <a:schemeClr val="dk1"/>
                </a:solidFill>
              </a:rPr>
              <a:t>групови дейности </a:t>
            </a:r>
            <a:endParaRPr sz="4900" dirty="0">
              <a:solidFill>
                <a:srgbClr val="168DBA"/>
              </a:solidFill>
            </a:endParaRPr>
          </a:p>
        </p:txBody>
      </p:sp>
      <p:sp>
        <p:nvSpPr>
          <p:cNvPr id="375" name="Google Shape;375;p4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 txBox="1">
            <a:spLocks noGrp="1"/>
          </p:cNvSpPr>
          <p:nvPr>
            <p:ph type="title"/>
          </p:nvPr>
        </p:nvSpPr>
        <p:spPr>
          <a:xfrm>
            <a:off x="2592925" y="624104"/>
            <a:ext cx="8911800" cy="71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Изпитан и доказан </a:t>
            </a:r>
            <a:endParaRPr b="1"/>
          </a:p>
        </p:txBody>
      </p:sp>
      <p:sp>
        <p:nvSpPr>
          <p:cNvPr id="382" name="Google Shape;382;p4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5</a:t>
            </a:fld>
            <a:endParaRPr/>
          </a:p>
        </p:txBody>
      </p:sp>
      <p:pic>
        <p:nvPicPr>
          <p:cNvPr id="383" name="Google Shape;3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776" y="1652530"/>
            <a:ext cx="6873882" cy="4562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С фокус върху ученика</a:t>
            </a:r>
            <a:endParaRPr b="1"/>
          </a:p>
        </p:txBody>
      </p:sp>
      <p:sp>
        <p:nvSpPr>
          <p:cNvPr id="390" name="Google Shape;390;p4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6</a:t>
            </a:fld>
            <a:endParaRPr/>
          </a:p>
        </p:txBody>
      </p:sp>
      <p:pic>
        <p:nvPicPr>
          <p:cNvPr id="391" name="Google Shape;3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601" y="1817783"/>
            <a:ext cx="6970226" cy="4659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/>
              <a:t>По-задълбочен начин на мислене </a:t>
            </a:r>
            <a:endParaRPr b="1"/>
          </a:p>
        </p:txBody>
      </p:sp>
      <p:sp>
        <p:nvSpPr>
          <p:cNvPr id="398" name="Google Shape;398;p4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7</a:t>
            </a:fld>
            <a:endParaRPr/>
          </a:p>
        </p:txBody>
      </p:sp>
      <p:pic>
        <p:nvPicPr>
          <p:cNvPr id="399" name="Google Shape;3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025" y="1740665"/>
            <a:ext cx="6826616" cy="4822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7"/>
          <p:cNvSpPr txBox="1">
            <a:spLocks noGrp="1"/>
          </p:cNvSpPr>
          <p:nvPr>
            <p:ph type="title"/>
          </p:nvPr>
        </p:nvSpPr>
        <p:spPr>
          <a:xfrm>
            <a:off x="1949200" y="624100"/>
            <a:ext cx="10155600" cy="166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 dirty="0"/>
              <a:t>Развиване на лични качества и на междуличностни умения </a:t>
            </a:r>
            <a:endParaRPr b="1" dirty="0"/>
          </a:p>
        </p:txBody>
      </p:sp>
      <p:sp>
        <p:nvSpPr>
          <p:cNvPr id="406" name="Google Shape;406;p4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8</a:t>
            </a:fld>
            <a:endParaRPr/>
          </a:p>
        </p:txBody>
      </p:sp>
      <p:pic>
        <p:nvPicPr>
          <p:cNvPr id="407" name="Google Shape;4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169" y="2181340"/>
            <a:ext cx="6422833" cy="4175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 txBox="1">
            <a:spLocks noGrp="1"/>
          </p:cNvSpPr>
          <p:nvPr>
            <p:ph type="title"/>
          </p:nvPr>
        </p:nvSpPr>
        <p:spPr>
          <a:xfrm>
            <a:off x="2591000" y="787779"/>
            <a:ext cx="8911800" cy="72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bg-BG" b="1" dirty="0"/>
              <a:t>Ползи на обърнатата класна стая</a:t>
            </a:r>
            <a:endParaRPr b="1" dirty="0"/>
          </a:p>
        </p:txBody>
      </p:sp>
      <p:sp>
        <p:nvSpPr>
          <p:cNvPr id="414" name="Google Shape;414;p48"/>
          <p:cNvSpPr txBox="1">
            <a:spLocks noGrp="1"/>
          </p:cNvSpPr>
          <p:nvPr>
            <p:ph type="body" idx="1"/>
          </p:nvPr>
        </p:nvSpPr>
        <p:spPr>
          <a:xfrm>
            <a:off x="2591000" y="2341650"/>
            <a:ext cx="8911800" cy="3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гъвкавост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учене със собствен темп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отговорността за ученето е на ученика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учене, а не поднасяне на материала 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bg-BG" sz="2600" dirty="0">
                <a:solidFill>
                  <a:schemeClr val="dk1"/>
                </a:solidFill>
              </a:rPr>
              <a:t>по-добра възможност за задълбочено учене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415" name="Google Shape;415;p4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bg-BG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rgbClr val="000000"/>
      </a:dk1>
      <a:lt1>
        <a:srgbClr val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dian Tech Expert Portfolio by Slidesgo">
  <a:themeElements>
    <a:clrScheme name="Simple Light">
      <a:dk1>
        <a:srgbClr val="2A1A52"/>
      </a:dk1>
      <a:lt1>
        <a:srgbClr val="D1F3FF"/>
      </a:lt1>
      <a:dk2>
        <a:srgbClr val="7DDCFF"/>
      </a:dk2>
      <a:lt2>
        <a:srgbClr val="2579FF"/>
      </a:lt2>
      <a:accent1>
        <a:srgbClr val="D1CFFF"/>
      </a:accent1>
      <a:accent2>
        <a:srgbClr val="8D89F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A1A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867</Words>
  <Application>Microsoft Office PowerPoint</Application>
  <PresentationFormat>Widescreen</PresentationFormat>
  <Paragraphs>183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Bebas Neue</vt:lpstr>
      <vt:lpstr>Calibri</vt:lpstr>
      <vt:lpstr>Century Gothic</vt:lpstr>
      <vt:lpstr>Golos Text</vt:lpstr>
      <vt:lpstr>Noto Sans Symbols</vt:lpstr>
      <vt:lpstr>Roboto</vt:lpstr>
      <vt:lpstr>Tahoma</vt:lpstr>
      <vt:lpstr>Unbounded Medium</vt:lpstr>
      <vt:lpstr>Wisp</vt:lpstr>
      <vt:lpstr>Indian Tech Expert Portfolio by Slidesgo</vt:lpstr>
      <vt:lpstr>Методът „Обърната класна стая“</vt:lpstr>
      <vt:lpstr>PowerPoint Presentation</vt:lpstr>
      <vt:lpstr>Активно учене</vt:lpstr>
      <vt:lpstr>Активно учене: дейности</vt:lpstr>
      <vt:lpstr>Изпитан и доказан </vt:lpstr>
      <vt:lpstr>С фокус върху ученика</vt:lpstr>
      <vt:lpstr>По-задълбочен начин на мислене </vt:lpstr>
      <vt:lpstr>Развиване на лични качества и на междуличностни умения </vt:lpstr>
      <vt:lpstr>Ползи на обърнатата класна стая</vt:lpstr>
      <vt:lpstr>Ползи на обърнатата класна стая</vt:lpstr>
      <vt:lpstr>По-ефективно ли е ученето? </vt:lpstr>
      <vt:lpstr>В кои сфери е ефективна обърнатата класна стая?  </vt:lpstr>
      <vt:lpstr>Кога и как да го прилагаме?</vt:lpstr>
      <vt:lpstr>Три лесни стъпки</vt:lpstr>
      <vt:lpstr>Методът „Обърната класна стая“</vt:lpstr>
      <vt:lpstr>Дискусии</vt:lpstr>
      <vt:lpstr>Дискусии</vt:lpstr>
      <vt:lpstr>Обучение на връстници: Лексика</vt:lpstr>
      <vt:lpstr>Обучение на връстници: Граматика</vt:lpstr>
      <vt:lpstr>Study skills: Как да  водим бележки</vt:lpstr>
      <vt:lpstr>Writing</vt:lpstr>
      <vt:lpstr>Presentations</vt:lpstr>
      <vt:lpstr>Group activities</vt:lpstr>
      <vt:lpstr>Songs</vt:lpstr>
      <vt:lpstr>Ресурси</vt:lpstr>
      <vt:lpstr>Благодарим!  http://teenzone.bg https://bg.e-prosveta.bg  Цветелена Таралова, ts_taralova@abv.bg Десислава Петкова, desislavka@yahoo.com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Методът на  Обърната класна стая</dc:title>
  <cp:lastModifiedBy>YANA</cp:lastModifiedBy>
  <cp:revision>13</cp:revision>
  <dcterms:modified xsi:type="dcterms:W3CDTF">2024-04-10T11:55:00Z</dcterms:modified>
</cp:coreProperties>
</file>