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7707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286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33207ef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533207ef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211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8d4a75d54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8d4a75d54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171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8d4a75d54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8d4a75d54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534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8d4a75d54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8d4a75d54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635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be018d263b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u="sng">
              <a:solidFill>
                <a:srgbClr val="FF0000"/>
              </a:solidFill>
            </a:endParaRPr>
          </a:p>
        </p:txBody>
      </p:sp>
      <p:sp>
        <p:nvSpPr>
          <p:cNvPr id="345" name="Google Shape;345;g2be018d263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561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be018d263b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u="sng">
              <a:solidFill>
                <a:srgbClr val="FF0000"/>
              </a:solidFill>
            </a:endParaRPr>
          </a:p>
        </p:txBody>
      </p:sp>
      <p:sp>
        <p:nvSpPr>
          <p:cNvPr id="352" name="Google Shape;352;g2be018d263b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942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be018d263b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u="sng">
              <a:solidFill>
                <a:srgbClr val="FF0000"/>
              </a:solidFill>
            </a:endParaRPr>
          </a:p>
        </p:txBody>
      </p:sp>
      <p:sp>
        <p:nvSpPr>
          <p:cNvPr id="357" name="Google Shape;357;g2be018d263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2169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be018d263b_0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u="sng">
              <a:solidFill>
                <a:srgbClr val="FF0000"/>
              </a:solidFill>
            </a:endParaRPr>
          </a:p>
        </p:txBody>
      </p:sp>
      <p:sp>
        <p:nvSpPr>
          <p:cNvPr id="363" name="Google Shape;363;g2be018d263b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7973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be018d263b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u="sng">
              <a:solidFill>
                <a:srgbClr val="FF0000"/>
              </a:solidFill>
            </a:endParaRPr>
          </a:p>
        </p:txBody>
      </p:sp>
      <p:sp>
        <p:nvSpPr>
          <p:cNvPr id="369" name="Google Shape;369;g2be018d263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9292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be018d263b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u="sng">
              <a:solidFill>
                <a:srgbClr val="FF0000"/>
              </a:solidFill>
            </a:endParaRPr>
          </a:p>
        </p:txBody>
      </p:sp>
      <p:sp>
        <p:nvSpPr>
          <p:cNvPr id="375" name="Google Shape;375;g2be018d263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26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8d4a75d5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8d4a75d5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819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be018d263b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Снимката на 5-те учебника</a:t>
            </a:r>
            <a:endParaRPr/>
          </a:p>
        </p:txBody>
      </p:sp>
      <p:sp>
        <p:nvSpPr>
          <p:cNvPr id="382" name="Google Shape;382;g2be018d263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9150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be018d263b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Снимката на 5-те учебника</a:t>
            </a:r>
            <a:endParaRPr/>
          </a:p>
        </p:txBody>
      </p:sp>
      <p:sp>
        <p:nvSpPr>
          <p:cNvPr id="382" name="Google Shape;382;g2be018d263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913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d4a75d54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8d4a75d54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53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8d4a75d54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8d4a75d54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54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8d4a75d54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8d4a75d54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87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8d4a75d54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8d4a75d54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36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8d4a75d5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8d4a75d54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37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8d4a75d54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8d4a75d54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61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bf45a0a8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7bf45a0a8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75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5600" y="555175"/>
            <a:ext cx="6604500" cy="10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6500" y="4129000"/>
            <a:ext cx="37665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 rot="2699648" flipH="1">
            <a:off x="6065367" y="1363534"/>
            <a:ext cx="2073166" cy="3928261"/>
          </a:xfrm>
          <a:prstGeom prst="ellipse">
            <a:avLst/>
          </a:prstGeom>
          <a:noFill/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715100" y="1558475"/>
            <a:ext cx="40233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subTitle" idx="1"/>
          </p:nvPr>
        </p:nvSpPr>
        <p:spPr>
          <a:xfrm>
            <a:off x="715100" y="3069625"/>
            <a:ext cx="4023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 rot="-2699670">
            <a:off x="5548010" y="479075"/>
            <a:ext cx="2208931" cy="4185365"/>
          </a:xfrm>
          <a:prstGeom prst="ellipse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771000" y="1959150"/>
            <a:ext cx="244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2"/>
          </p:nvPr>
        </p:nvSpPr>
        <p:spPr>
          <a:xfrm>
            <a:off x="5576925" y="1959150"/>
            <a:ext cx="244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1771000" y="3754519"/>
            <a:ext cx="244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4"/>
          </p:nvPr>
        </p:nvSpPr>
        <p:spPr>
          <a:xfrm>
            <a:off x="5576925" y="3754520"/>
            <a:ext cx="244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5"/>
          </p:nvPr>
        </p:nvSpPr>
        <p:spPr>
          <a:xfrm>
            <a:off x="1764750" y="1629450"/>
            <a:ext cx="244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6"/>
          </p:nvPr>
        </p:nvSpPr>
        <p:spPr>
          <a:xfrm>
            <a:off x="5576925" y="1629450"/>
            <a:ext cx="244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7"/>
          </p:nvPr>
        </p:nvSpPr>
        <p:spPr>
          <a:xfrm>
            <a:off x="1764750" y="3401325"/>
            <a:ext cx="244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8"/>
          </p:nvPr>
        </p:nvSpPr>
        <p:spPr>
          <a:xfrm>
            <a:off x="5576925" y="3401325"/>
            <a:ext cx="244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9" hasCustomPrompt="1"/>
          </p:nvPr>
        </p:nvSpPr>
        <p:spPr>
          <a:xfrm>
            <a:off x="538625" y="1445800"/>
            <a:ext cx="13260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3" hasCustomPrompt="1"/>
          </p:nvPr>
        </p:nvSpPr>
        <p:spPr>
          <a:xfrm>
            <a:off x="538625" y="3146925"/>
            <a:ext cx="13260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4" hasCustomPrompt="1"/>
          </p:nvPr>
        </p:nvSpPr>
        <p:spPr>
          <a:xfrm>
            <a:off x="4234513" y="1445800"/>
            <a:ext cx="13260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5" hasCustomPrompt="1"/>
          </p:nvPr>
        </p:nvSpPr>
        <p:spPr>
          <a:xfrm>
            <a:off x="4234513" y="3146925"/>
            <a:ext cx="13260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772325" y="2859300"/>
            <a:ext cx="32091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772325" y="1264300"/>
            <a:ext cx="6227700" cy="15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815928" y="1195125"/>
            <a:ext cx="3242700" cy="54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2"/>
          </p:nvPr>
        </p:nvSpPr>
        <p:spPr>
          <a:xfrm>
            <a:off x="815925" y="1590634"/>
            <a:ext cx="32427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3"/>
          </p:nvPr>
        </p:nvSpPr>
        <p:spPr>
          <a:xfrm>
            <a:off x="815925" y="2780306"/>
            <a:ext cx="324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"/>
          </p:nvPr>
        </p:nvSpPr>
        <p:spPr>
          <a:xfrm>
            <a:off x="815900" y="3969959"/>
            <a:ext cx="32427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5"/>
          </p:nvPr>
        </p:nvSpPr>
        <p:spPr>
          <a:xfrm>
            <a:off x="815916" y="2384787"/>
            <a:ext cx="3242700" cy="54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6"/>
          </p:nvPr>
        </p:nvSpPr>
        <p:spPr>
          <a:xfrm>
            <a:off x="815904" y="3574448"/>
            <a:ext cx="3242700" cy="54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720000" y="341646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2"/>
          </p:nvPr>
        </p:nvSpPr>
        <p:spPr>
          <a:xfrm>
            <a:off x="720000" y="3923558"/>
            <a:ext cx="23364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3"/>
          </p:nvPr>
        </p:nvSpPr>
        <p:spPr>
          <a:xfrm>
            <a:off x="3403800" y="3921502"/>
            <a:ext cx="23364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4"/>
          </p:nvPr>
        </p:nvSpPr>
        <p:spPr>
          <a:xfrm>
            <a:off x="6087600" y="3923558"/>
            <a:ext cx="23364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5"/>
          </p:nvPr>
        </p:nvSpPr>
        <p:spPr>
          <a:xfrm>
            <a:off x="3403800" y="341371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6"/>
          </p:nvPr>
        </p:nvSpPr>
        <p:spPr>
          <a:xfrm>
            <a:off x="6087600" y="341646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>
            <a:off x="1809200" y="1696675"/>
            <a:ext cx="2346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2"/>
          </p:nvPr>
        </p:nvSpPr>
        <p:spPr>
          <a:xfrm>
            <a:off x="1809185" y="2269375"/>
            <a:ext cx="2346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3"/>
          </p:nvPr>
        </p:nvSpPr>
        <p:spPr>
          <a:xfrm>
            <a:off x="4988509" y="2269375"/>
            <a:ext cx="2346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4"/>
          </p:nvPr>
        </p:nvSpPr>
        <p:spPr>
          <a:xfrm>
            <a:off x="1809185" y="3659300"/>
            <a:ext cx="2346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5"/>
          </p:nvPr>
        </p:nvSpPr>
        <p:spPr>
          <a:xfrm>
            <a:off x="4988509" y="3659300"/>
            <a:ext cx="2346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6"/>
          </p:nvPr>
        </p:nvSpPr>
        <p:spPr>
          <a:xfrm>
            <a:off x="1809200" y="3086600"/>
            <a:ext cx="2346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7"/>
          </p:nvPr>
        </p:nvSpPr>
        <p:spPr>
          <a:xfrm>
            <a:off x="4988523" y="1696675"/>
            <a:ext cx="2346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8"/>
          </p:nvPr>
        </p:nvSpPr>
        <p:spPr>
          <a:xfrm>
            <a:off x="4988523" y="3086600"/>
            <a:ext cx="2346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1183341" y="2196485"/>
            <a:ext cx="2055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2"/>
          </p:nvPr>
        </p:nvSpPr>
        <p:spPr>
          <a:xfrm>
            <a:off x="3544354" y="2196485"/>
            <a:ext cx="2055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3"/>
          </p:nvPr>
        </p:nvSpPr>
        <p:spPr>
          <a:xfrm>
            <a:off x="5905366" y="2196485"/>
            <a:ext cx="2055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4"/>
          </p:nvPr>
        </p:nvSpPr>
        <p:spPr>
          <a:xfrm>
            <a:off x="1183341" y="3546300"/>
            <a:ext cx="2055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5"/>
          </p:nvPr>
        </p:nvSpPr>
        <p:spPr>
          <a:xfrm>
            <a:off x="3544354" y="3546300"/>
            <a:ext cx="2055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6"/>
          </p:nvPr>
        </p:nvSpPr>
        <p:spPr>
          <a:xfrm>
            <a:off x="5905366" y="3546300"/>
            <a:ext cx="2055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7"/>
          </p:nvPr>
        </p:nvSpPr>
        <p:spPr>
          <a:xfrm>
            <a:off x="1179031" y="1626225"/>
            <a:ext cx="2055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8"/>
          </p:nvPr>
        </p:nvSpPr>
        <p:spPr>
          <a:xfrm>
            <a:off x="3544350" y="1626225"/>
            <a:ext cx="2055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9"/>
          </p:nvPr>
        </p:nvSpPr>
        <p:spPr>
          <a:xfrm>
            <a:off x="5909669" y="1626225"/>
            <a:ext cx="2055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3"/>
          </p:nvPr>
        </p:nvSpPr>
        <p:spPr>
          <a:xfrm>
            <a:off x="1179031" y="2971499"/>
            <a:ext cx="2055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14"/>
          </p:nvPr>
        </p:nvSpPr>
        <p:spPr>
          <a:xfrm>
            <a:off x="3544350" y="2971499"/>
            <a:ext cx="2055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5"/>
          </p:nvPr>
        </p:nvSpPr>
        <p:spPr>
          <a:xfrm>
            <a:off x="5909669" y="2971499"/>
            <a:ext cx="2055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 hasCustomPrompt="1"/>
          </p:nvPr>
        </p:nvSpPr>
        <p:spPr>
          <a:xfrm>
            <a:off x="4617275" y="540000"/>
            <a:ext cx="3694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>
            <a:off x="4617275" y="1246027"/>
            <a:ext cx="3694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 idx="2" hasCustomPrompt="1"/>
          </p:nvPr>
        </p:nvSpPr>
        <p:spPr>
          <a:xfrm>
            <a:off x="4617275" y="1996143"/>
            <a:ext cx="3694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3"/>
          </p:nvPr>
        </p:nvSpPr>
        <p:spPr>
          <a:xfrm>
            <a:off x="4617275" y="2702170"/>
            <a:ext cx="3694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4" hasCustomPrompt="1"/>
          </p:nvPr>
        </p:nvSpPr>
        <p:spPr>
          <a:xfrm>
            <a:off x="4617275" y="3452298"/>
            <a:ext cx="3694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5"/>
          </p:nvPr>
        </p:nvSpPr>
        <p:spPr>
          <a:xfrm>
            <a:off x="4617275" y="4158325"/>
            <a:ext cx="3694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>
            <a:spLocks noGrp="1"/>
          </p:cNvSpPr>
          <p:nvPr>
            <p:ph type="pic" idx="6"/>
          </p:nvPr>
        </p:nvSpPr>
        <p:spPr>
          <a:xfrm rot="-2699694">
            <a:off x="1500376" y="310652"/>
            <a:ext cx="2386698" cy="4522231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1"/>
          <p:cNvGrpSpPr/>
          <p:nvPr/>
        </p:nvGrpSpPr>
        <p:grpSpPr>
          <a:xfrm rot="5400000">
            <a:off x="6137399" y="343680"/>
            <a:ext cx="4188168" cy="637362"/>
            <a:chOff x="747350" y="3491756"/>
            <a:chExt cx="3746125" cy="637362"/>
          </a:xfrm>
        </p:grpSpPr>
        <p:cxnSp>
          <p:nvCxnSpPr>
            <p:cNvPr id="138" name="Google Shape;138;p21"/>
            <p:cNvCxnSpPr/>
            <p:nvPr/>
          </p:nvCxnSpPr>
          <p:spPr>
            <a:xfrm>
              <a:off x="747350" y="3807525"/>
              <a:ext cx="3723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21"/>
            <p:cNvCxnSpPr/>
            <p:nvPr/>
          </p:nvCxnSpPr>
          <p:spPr>
            <a:xfrm rot="10800000">
              <a:off x="4066575" y="3491756"/>
              <a:ext cx="426900" cy="321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21"/>
            <p:cNvCxnSpPr/>
            <p:nvPr/>
          </p:nvCxnSpPr>
          <p:spPr>
            <a:xfrm flipH="1">
              <a:off x="4066575" y="3807519"/>
              <a:ext cx="426900" cy="321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813000" y="2104500"/>
            <a:ext cx="3629400" cy="9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1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813000" y="3892175"/>
            <a:ext cx="36294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 rot="2699719" flipH="1">
            <a:off x="1397180" y="115261"/>
            <a:ext cx="2592890" cy="4912978"/>
          </a:xfrm>
          <a:prstGeom prst="ellipse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title" idx="3" hasCustomPrompt="1"/>
          </p:nvPr>
        </p:nvSpPr>
        <p:spPr>
          <a:xfrm>
            <a:off x="4756659" y="255175"/>
            <a:ext cx="2260200" cy="17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2"/>
          <p:cNvGrpSpPr/>
          <p:nvPr/>
        </p:nvGrpSpPr>
        <p:grpSpPr>
          <a:xfrm>
            <a:off x="-168276" y="4145105"/>
            <a:ext cx="4188168" cy="637362"/>
            <a:chOff x="747350" y="3491756"/>
            <a:chExt cx="3746125" cy="637362"/>
          </a:xfrm>
        </p:grpSpPr>
        <p:cxnSp>
          <p:nvCxnSpPr>
            <p:cNvPr id="144" name="Google Shape;144;p22"/>
            <p:cNvCxnSpPr/>
            <p:nvPr/>
          </p:nvCxnSpPr>
          <p:spPr>
            <a:xfrm>
              <a:off x="747350" y="3807525"/>
              <a:ext cx="3723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22"/>
            <p:cNvCxnSpPr/>
            <p:nvPr/>
          </p:nvCxnSpPr>
          <p:spPr>
            <a:xfrm rot="10800000">
              <a:off x="4066575" y="3491756"/>
              <a:ext cx="426900" cy="321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22"/>
            <p:cNvCxnSpPr/>
            <p:nvPr/>
          </p:nvCxnSpPr>
          <p:spPr>
            <a:xfrm flipH="1">
              <a:off x="4066575" y="3807519"/>
              <a:ext cx="426900" cy="321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26725"/>
            <a:ext cx="77040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4572600" y="8700"/>
            <a:ext cx="4571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871663" y="1426400"/>
            <a:ext cx="290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900">
                <a:latin typeface="Rakkas"/>
                <a:ea typeface="Rakkas"/>
                <a:cs typeface="Rakkas"/>
                <a:sym typeface="Rakka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5364738" y="1426400"/>
            <a:ext cx="290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9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871663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5364738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795700" y="445025"/>
            <a:ext cx="34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795700" y="1858950"/>
            <a:ext cx="3163200" cy="2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>
            <a:spLocks noGrp="1"/>
          </p:cNvSpPr>
          <p:nvPr>
            <p:ph type="pic" idx="2"/>
          </p:nvPr>
        </p:nvSpPr>
        <p:spPr>
          <a:xfrm rot="-2699719">
            <a:off x="1397180" y="115261"/>
            <a:ext cx="2592890" cy="4912978"/>
          </a:xfrm>
          <a:prstGeom prst="ellipse">
            <a:avLst/>
          </a:prstGeom>
          <a:noFill/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14500" y="736650"/>
            <a:ext cx="7209000" cy="13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12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>
            <a:spLocks noGrp="1"/>
          </p:cNvSpPr>
          <p:nvPr>
            <p:ph type="pic" idx="2"/>
          </p:nvPr>
        </p:nvSpPr>
        <p:spPr>
          <a:xfrm rot="2700000" flipH="1">
            <a:off x="6527097" y="1708366"/>
            <a:ext cx="1898157" cy="3596487"/>
          </a:xfrm>
          <a:prstGeom prst="ellipse">
            <a:avLst/>
          </a:prstGeom>
          <a:noFill/>
          <a:ln>
            <a:noFill/>
          </a:ln>
        </p:spPr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>
            <a:spLocks noGrp="1"/>
          </p:cNvSpPr>
          <p:nvPr>
            <p:ph type="pic" idx="2"/>
          </p:nvPr>
        </p:nvSpPr>
        <p:spPr>
          <a:xfrm rot="-2699719">
            <a:off x="1397180" y="115261"/>
            <a:ext cx="2592890" cy="4912978"/>
          </a:xfrm>
          <a:prstGeom prst="ellipse">
            <a:avLst/>
          </a:prstGeom>
          <a:noFill/>
          <a:ln>
            <a:noFill/>
          </a:ln>
        </p:spPr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5054500" y="3058988"/>
            <a:ext cx="33744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054500" y="1387013"/>
            <a:ext cx="3374400" cy="1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2049600" y="3383300"/>
            <a:ext cx="5044800" cy="12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akkas"/>
              <a:buNone/>
              <a:defRPr sz="3500">
                <a:solidFill>
                  <a:schemeClr val="lt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nton"/>
              <a:buNone/>
              <a:defRPr sz="35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nton"/>
              <a:buNone/>
              <a:defRPr sz="35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nton"/>
              <a:buNone/>
              <a:defRPr sz="35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nton"/>
              <a:buNone/>
              <a:defRPr sz="35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nton"/>
              <a:buNone/>
              <a:defRPr sz="35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nton"/>
              <a:buNone/>
              <a:defRPr sz="35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nton"/>
              <a:buNone/>
              <a:defRPr sz="35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nton"/>
              <a:buNone/>
              <a:defRPr sz="35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●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○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■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●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○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■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●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○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osis"/>
              <a:buChar char="■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jpg"/><Relationship Id="rId4" Type="http://schemas.openxmlformats.org/officeDocument/2006/relationships/hyperlink" Target="https://docs.google.com/document/d/10TUc-iKUfUmZJ0lAUeTiQwGR66OB9nSGv-NYwkYjUk4/edit?usp=shari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jsPtcRDJmVjzUJrI2y6e2vN-GNzCEaj2KNFw3Hmepc/edit?usp=sha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qdzdhr6xFfYW3fcV7lGlU9jRmncbQOFS/edit?usp=sharing&amp;ouid=118425244029977813675&amp;rtpof=true&amp;sd=tru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research-methodology.net/characteristics-and-features-of-successful-team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sheet.com/how-to-use-team-roles-to-boost-performan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xisframework.org/en/library/katzenbach-and-smit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dlib.uni-svishtov.bg/bitstream/handle/10610/2426/DialogueBook4bul2012_1_27.pdf?sequence=1&amp;isAllowed=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oachingtoolscompany.com/get-your-team-performing-beautifully-with-this-powerful-group-development-mode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ctrTitle"/>
          </p:nvPr>
        </p:nvSpPr>
        <p:spPr>
          <a:xfrm>
            <a:off x="0" y="626025"/>
            <a:ext cx="6604500" cy="10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latin typeface="Arial"/>
                <a:ea typeface="Arial"/>
                <a:cs typeface="Arial"/>
                <a:sym typeface="Arial"/>
              </a:rPr>
              <a:t>Работа в екип</a:t>
            </a:r>
            <a:endParaRPr sz="65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6"/>
          <p:cNvSpPr txBox="1">
            <a:spLocks noGrp="1"/>
          </p:cNvSpPr>
          <p:nvPr>
            <p:ph type="subTitle" idx="1"/>
          </p:nvPr>
        </p:nvSpPr>
        <p:spPr>
          <a:xfrm>
            <a:off x="686500" y="4129000"/>
            <a:ext cx="37665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35" name="Google Shape;235;p36"/>
          <p:cNvGrpSpPr/>
          <p:nvPr/>
        </p:nvGrpSpPr>
        <p:grpSpPr>
          <a:xfrm>
            <a:off x="747350" y="3447160"/>
            <a:ext cx="3746125" cy="637362"/>
            <a:chOff x="747350" y="3491756"/>
            <a:chExt cx="3746125" cy="637362"/>
          </a:xfrm>
        </p:grpSpPr>
        <p:cxnSp>
          <p:nvCxnSpPr>
            <p:cNvPr id="236" name="Google Shape;236;p36"/>
            <p:cNvCxnSpPr/>
            <p:nvPr/>
          </p:nvCxnSpPr>
          <p:spPr>
            <a:xfrm>
              <a:off x="747350" y="3807525"/>
              <a:ext cx="3723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36"/>
            <p:cNvCxnSpPr/>
            <p:nvPr/>
          </p:nvCxnSpPr>
          <p:spPr>
            <a:xfrm rot="10800000">
              <a:off x="4066575" y="3491756"/>
              <a:ext cx="426900" cy="32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36"/>
            <p:cNvCxnSpPr/>
            <p:nvPr/>
          </p:nvCxnSpPr>
          <p:spPr>
            <a:xfrm flipH="1">
              <a:off x="4066575" y="3807519"/>
              <a:ext cx="426900" cy="32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9" name="Google Shape;239;p36"/>
          <p:cNvGrpSpPr/>
          <p:nvPr/>
        </p:nvGrpSpPr>
        <p:grpSpPr>
          <a:xfrm>
            <a:off x="686474" y="3567755"/>
            <a:ext cx="4188168" cy="637362"/>
            <a:chOff x="747350" y="3491756"/>
            <a:chExt cx="3746125" cy="637362"/>
          </a:xfrm>
        </p:grpSpPr>
        <p:cxnSp>
          <p:nvCxnSpPr>
            <p:cNvPr id="240" name="Google Shape;240;p36"/>
            <p:cNvCxnSpPr/>
            <p:nvPr/>
          </p:nvCxnSpPr>
          <p:spPr>
            <a:xfrm>
              <a:off x="747350" y="3807525"/>
              <a:ext cx="3723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36"/>
            <p:cNvCxnSpPr/>
            <p:nvPr/>
          </p:nvCxnSpPr>
          <p:spPr>
            <a:xfrm rot="10800000">
              <a:off x="4066575" y="3491756"/>
              <a:ext cx="426900" cy="321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36"/>
            <p:cNvCxnSpPr/>
            <p:nvPr/>
          </p:nvCxnSpPr>
          <p:spPr>
            <a:xfrm flipH="1">
              <a:off x="4066575" y="3807519"/>
              <a:ext cx="426900" cy="321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102" y="2944949"/>
            <a:ext cx="2060851" cy="206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6" descr="Clientmoj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6875" y="231575"/>
            <a:ext cx="2605075" cy="26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3649287" y="370211"/>
            <a:ext cx="50639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Инструменти за съвместна работа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https://www.canva.com/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312" name="Google Shape;3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5450" y="2535575"/>
            <a:ext cx="5439949" cy="24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750" y="640079"/>
            <a:ext cx="3269032" cy="174714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510100" y="303325"/>
            <a:ext cx="809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Съвместна работа в Canva 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25" y="1099275"/>
            <a:ext cx="7882741" cy="39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6"/>
          <p:cNvSpPr/>
          <p:nvPr/>
        </p:nvSpPr>
        <p:spPr>
          <a:xfrm>
            <a:off x="5086825" y="2012050"/>
            <a:ext cx="3188100" cy="779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6"/>
          <p:cNvSpPr txBox="1">
            <a:spLocks noGrp="1"/>
          </p:cNvSpPr>
          <p:nvPr>
            <p:ph type="title"/>
          </p:nvPr>
        </p:nvSpPr>
        <p:spPr>
          <a:xfrm>
            <a:off x="630625" y="2285400"/>
            <a:ext cx="324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Canva for Educators </a:t>
            </a:r>
            <a:endParaRPr sz="3000"/>
          </a:p>
        </p:txBody>
      </p:sp>
      <p:sp>
        <p:nvSpPr>
          <p:cNvPr id="323" name="Google Shape;323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88" y="1109738"/>
            <a:ext cx="8448675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7"/>
          <p:cNvSpPr txBox="1">
            <a:spLocks noGrp="1"/>
          </p:cNvSpPr>
          <p:nvPr>
            <p:ph type="title"/>
          </p:nvPr>
        </p:nvSpPr>
        <p:spPr>
          <a:xfrm>
            <a:off x="510100" y="303325"/>
            <a:ext cx="809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Съвместна работа в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1">
                <a:latin typeface="Arial"/>
                <a:ea typeface="Arial"/>
                <a:cs typeface="Arial"/>
                <a:sym typeface="Arial"/>
              </a:rPr>
              <a:t>Google Slides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124" y="2528425"/>
            <a:ext cx="2873125" cy="24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7"/>
          <p:cNvSpPr/>
          <p:nvPr/>
        </p:nvSpPr>
        <p:spPr>
          <a:xfrm>
            <a:off x="7963250" y="1109750"/>
            <a:ext cx="906900" cy="491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7"/>
          <p:cNvSpPr/>
          <p:nvPr/>
        </p:nvSpPr>
        <p:spPr>
          <a:xfrm>
            <a:off x="5951150" y="3032250"/>
            <a:ext cx="2564700" cy="340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7"/>
          <p:cNvSpPr/>
          <p:nvPr/>
        </p:nvSpPr>
        <p:spPr>
          <a:xfrm>
            <a:off x="7963250" y="4261550"/>
            <a:ext cx="552600" cy="226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>
            <a:spLocks noGrp="1"/>
          </p:cNvSpPr>
          <p:nvPr>
            <p:ph type="title"/>
          </p:nvPr>
        </p:nvSpPr>
        <p:spPr>
          <a:xfrm>
            <a:off x="510100" y="303325"/>
            <a:ext cx="809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latin typeface="Arial"/>
                <a:ea typeface="Arial"/>
                <a:cs typeface="Arial"/>
                <a:sym typeface="Arial"/>
              </a:rPr>
              <a:t>Съвместна работа в Google Docs − Hyperdocs </a:t>
            </a:r>
            <a:endParaRPr sz="22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75" y="1160350"/>
            <a:ext cx="8055153" cy="311771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8"/>
          <p:cNvSpPr/>
          <p:nvPr/>
        </p:nvSpPr>
        <p:spPr>
          <a:xfrm>
            <a:off x="7779775" y="1160350"/>
            <a:ext cx="906900" cy="406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4607" y="139223"/>
            <a:ext cx="841249" cy="139903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9"/>
          <p:cNvSpPr txBox="1"/>
          <p:nvPr/>
        </p:nvSpPr>
        <p:spPr>
          <a:xfrm>
            <a:off x="381801" y="381575"/>
            <a:ext cx="8284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в екип (или самостоятелно) </a:t>
            </a:r>
            <a:r>
              <a:rPr lang="en" sz="30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Задача 2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1045" y="1204631"/>
            <a:ext cx="5102299" cy="360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/>
          <p:nvPr/>
        </p:nvSpPr>
        <p:spPr>
          <a:xfrm>
            <a:off x="162325" y="237350"/>
            <a:ext cx="8626500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Урок на тема </a:t>
            </a:r>
            <a:r>
              <a:rPr lang="bg-BG" sz="23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en" sz="23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Електронна безопасност и писане на история</a:t>
            </a:r>
            <a:r>
              <a:rPr lang="bg-BG" sz="23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1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Сами или в екип с колега използвайте ПБО и планирайте дейност, която ще изпълните с Вашите ученици. 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Изисквания: </a:t>
            </a:r>
            <a:endParaRPr sz="23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еална задача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родължителност 3 или повече учебни часа 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еждупредметни връзки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ще въведете темата? (</a:t>
            </a: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имате 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минути </a:t>
            </a: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 планирате 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тази дейност и да публикува</a:t>
            </a: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 в чата) </a:t>
            </a:r>
            <a:b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Обсъждане на предложенията 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300"/>
              <a:buFont typeface="Calibri"/>
              <a:buAutoNum type="arabicPeriod"/>
            </a:pPr>
            <a:r>
              <a:rPr lang="en" sz="2300" b="1" dirty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Как ще създадете екипите? (</a:t>
            </a:r>
            <a:r>
              <a:rPr lang="bg-BG" sz="2300" b="1" dirty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300" b="1" dirty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0 минути </a:t>
            </a:r>
            <a:r>
              <a:rPr lang="bg-BG" sz="2300" b="1" dirty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en" sz="2300" b="1" dirty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а планира</a:t>
            </a:r>
            <a:r>
              <a:rPr lang="bg-BG" sz="2300" b="1" dirty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н</a:t>
            </a:r>
            <a:r>
              <a:rPr lang="en" sz="2300" b="1" dirty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е)</a:t>
            </a:r>
            <a:br>
              <a:rPr lang="bg-BG" sz="2300" b="1" dirty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300" b="1" dirty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Обсъждане на предложенията</a:t>
            </a:r>
            <a:endParaRPr sz="23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Инструкции за учениците (имате 10 минути за тази дейност) Обсъждане на предложенията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/>
          <p:nvPr/>
        </p:nvSpPr>
        <p:spPr>
          <a:xfrm>
            <a:off x="162325" y="246875"/>
            <a:ext cx="7203600" cy="537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23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Урок на тема „Електронна безопасност и писане на история“</a:t>
            </a:r>
            <a:endParaRPr lang="ru-RU" sz="11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Сами или в екип с колега използвайте ПБО и планирайте дейност, която ще изпълните с Вашите ученици. 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Изисквания: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еална задача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родължителност 3 или повече учебни часа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еждупредметни връзки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ще въведете темата? (имате 10 минути да планирате тази дейност и да я опишете накратко в чата) </a:t>
            </a:r>
            <a:b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Обсъждане на предложенията 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ПРИМЕР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5825" y="127573"/>
            <a:ext cx="1666175" cy="15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/>
          <p:nvPr/>
        </p:nvSpPr>
        <p:spPr>
          <a:xfrm>
            <a:off x="276850" y="237350"/>
            <a:ext cx="7204800" cy="490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23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Урок на тема „Електронна безопасност и писане на история“</a:t>
            </a:r>
            <a:endParaRPr lang="ru-RU" sz="11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Сами или в екип с колега използвайте ПБО и планирайте дейност, която ще изпълните с Вашите ученици. 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Изисквания: </a:t>
            </a:r>
            <a:endParaRPr sz="23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еална задача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родължителност 3 или повече учебни часа 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еждупредметни връзки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 startAt="2"/>
            </a:pP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ще създадете екипите? (имате 10 минути да планирате тази дейност</a:t>
            </a: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да я о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пишете в чата) Обсъждане на предложенията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6106" y="88538"/>
            <a:ext cx="1585764" cy="1585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3"/>
          <p:cNvSpPr txBox="1"/>
          <p:nvPr/>
        </p:nvSpPr>
        <p:spPr>
          <a:xfrm>
            <a:off x="116378" y="128401"/>
            <a:ext cx="7470247" cy="50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23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Урок на тема „Електронна безопасност и писане на история“</a:t>
            </a:r>
            <a:endParaRPr lang="ru-RU" sz="11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Сами или в екип с колега използвайте ПБО и планирайте дейност, която ще изпълните с Вашите ученици. 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Изисквания: </a:t>
            </a:r>
            <a:endParaRPr sz="23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еална задача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родължителност 3 или повече учебни часа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еждупредметни връзки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 startAt="3"/>
            </a:pP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Подгответе инструкциите за учениците (имате 10 минути за тази дейност) </a:t>
            </a:r>
            <a:br>
              <a:rPr lang="bg-B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Обсъждане на предложенията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3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ЦЕЛИЯТ УРОК</a:t>
            </a:r>
            <a:endParaRPr sz="23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6625" y="224443"/>
            <a:ext cx="1490873" cy="1563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4607" y="139223"/>
            <a:ext cx="841249" cy="139903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4"/>
          <p:cNvSpPr txBox="1"/>
          <p:nvPr/>
        </p:nvSpPr>
        <p:spPr>
          <a:xfrm>
            <a:off x="954375" y="246875"/>
            <a:ext cx="6956700" cy="386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Възможни проблеми: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 GPT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bg-BG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оже да напише история, есе и др</a:t>
            </a:r>
            <a:r>
              <a:rPr lang="bg-BG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bg-BG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</a:t>
            </a: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излъже учителя и другите ученици</a:t>
            </a:r>
            <a:r>
              <a:rPr lang="bg-BG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 не може да изпълни сложни дейности, напр</a:t>
            </a:r>
            <a:r>
              <a:rPr lang="bg-BG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презентация и запис на видео, аудио и др.</a:t>
            </a:r>
            <a:endParaRPr sz="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 възпитаваме учениците да са честни и да знаят как да използват технологиите!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7925" y="3689800"/>
            <a:ext cx="1317924" cy="131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515400" y="445025"/>
            <a:ext cx="826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latin typeface="Arial"/>
                <a:ea typeface="Arial"/>
                <a:cs typeface="Arial"/>
                <a:sym typeface="Arial"/>
              </a:rPr>
              <a:t>Ключови думи за успешна работа в екип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C4587"/>
                </a:solidFill>
              </a:rPr>
              <a:t>Напишете ги в чата</a:t>
            </a:r>
            <a:endParaRPr b="1">
              <a:solidFill>
                <a:srgbClr val="1C4587"/>
              </a:solidFill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700" y="1785325"/>
            <a:ext cx="3103099" cy="3103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2214" y="5"/>
            <a:ext cx="841249" cy="139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1" y="846721"/>
            <a:ext cx="7199376" cy="35996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2214" y="5"/>
            <a:ext cx="841249" cy="13990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16298" y="1536077"/>
            <a:ext cx="6604500" cy="1082100"/>
          </a:xfrm>
        </p:spPr>
        <p:txBody>
          <a:bodyPr/>
          <a:lstStyle/>
          <a:p>
            <a:pPr algn="ctr"/>
            <a:r>
              <a:rPr lang="bg-BG" sz="6000"/>
              <a:t>БЛАГОДАРИМ</a:t>
            </a:r>
            <a:r>
              <a:rPr lang="bg-BG"/>
              <a:t>!</a:t>
            </a:r>
            <a:endParaRPr lang="bg-B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6499" y="4129000"/>
            <a:ext cx="7692729" cy="409500"/>
          </a:xfrm>
        </p:spPr>
        <p:txBody>
          <a:bodyPr/>
          <a:lstStyle/>
          <a:p>
            <a:r>
              <a:rPr lang="bg-BG" dirty="0"/>
              <a:t>CREDITS: This presentation template was created by </a:t>
            </a:r>
            <a:r>
              <a:rPr lang="bg-BG" u="sng" dirty="0">
                <a:hlinkClick r:id="rId4"/>
              </a:rPr>
              <a:t>Slidesgo</a:t>
            </a:r>
            <a:r>
              <a:rPr lang="bg-BG" dirty="0"/>
              <a:t>, including icons by </a:t>
            </a:r>
            <a:r>
              <a:rPr lang="bg-BG" u="sng" dirty="0">
                <a:hlinkClick r:id="rId5"/>
              </a:rPr>
              <a:t>Flaticon</a:t>
            </a:r>
            <a:r>
              <a:rPr lang="bg-BG" dirty="0"/>
              <a:t>, and infographics &amp; images by </a:t>
            </a:r>
            <a:r>
              <a:rPr lang="bg-BG" u="sng" dirty="0">
                <a:hlinkClick r:id="rId6"/>
              </a:rPr>
              <a:t>Freepik</a:t>
            </a:r>
            <a:r>
              <a:rPr lang="bg-BG" dirty="0"/>
              <a:t> and Pixabay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1611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Работа в екип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688" y="1289625"/>
            <a:ext cx="4878626" cy="36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title"/>
          </p:nvPr>
        </p:nvSpPr>
        <p:spPr>
          <a:xfrm>
            <a:off x="720000" y="260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Характеристики на успешния екип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526" y="1074925"/>
            <a:ext cx="5053175" cy="35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/>
          <p:cNvSpPr txBox="1"/>
          <p:nvPr/>
        </p:nvSpPr>
        <p:spPr>
          <a:xfrm>
            <a:off x="1431100" y="4675900"/>
            <a:ext cx="724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Source: </a:t>
            </a:r>
            <a:r>
              <a:rPr lang="en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https://research-methodology.net/characteristics-and-features-of-successful-teams/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7" name="Google Shape;267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създавате екипи в клас?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375" y="1487825"/>
            <a:ext cx="3333250" cy="33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35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Ролите в екипа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Теорията на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Белбин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2"/>
              </a:highlight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396750" y="3683075"/>
            <a:ext cx="3570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Source: </a:t>
            </a:r>
            <a:r>
              <a:rPr lang="en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3"/>
              </a:rPr>
              <a:t>https://www.smartsheet.com/how-to-use-team-roles-to-boost-performance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1" name="Google Shape;281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82" name="Google Shape;282;p41"/>
          <p:cNvSpPr/>
          <p:nvPr/>
        </p:nvSpPr>
        <p:spPr>
          <a:xfrm>
            <a:off x="4281875" y="801900"/>
            <a:ext cx="4588500" cy="35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14350" dist="47625" dir="10860000" algn="bl" rotWithShape="0">
              <a:srgbClr val="0000FF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83" name="Google Shape;28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650" y="857625"/>
            <a:ext cx="4447725" cy="34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67500" cy="28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Философия на екипа през призмата на Каценбах и Смит</a:t>
            </a:r>
            <a:endParaRPr sz="13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2"/>
          <p:cNvSpPr txBox="1"/>
          <p:nvPr/>
        </p:nvSpPr>
        <p:spPr>
          <a:xfrm>
            <a:off x="396750" y="3683075"/>
            <a:ext cx="3570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Източници: </a:t>
            </a:r>
            <a:r>
              <a:rPr lang="en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3"/>
              </a:rPr>
              <a:t>https://www.praxisframework.org/en/library/katzenbach-and-smith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https://dlib.uni-svishtov.bg/bitstream/handle/10610/2426/DialogueBook4bul2012_1_27.pdf?sequence=1&amp;isAllowed=y</a:t>
            </a:r>
            <a:endParaRPr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0" name="Google Shape;290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91" name="Google Shape;29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7984" y="869661"/>
            <a:ext cx="4267500" cy="3620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>
            <a:spLocks noGrp="1"/>
          </p:cNvSpPr>
          <p:nvPr>
            <p:ph type="title"/>
          </p:nvPr>
        </p:nvSpPr>
        <p:spPr>
          <a:xfrm>
            <a:off x="521800" y="559075"/>
            <a:ext cx="44658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Модел на Тъкман за развитие на екипа</a:t>
            </a:r>
            <a:endParaRPr sz="135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43"/>
          <p:cNvSpPr txBox="1"/>
          <p:nvPr/>
        </p:nvSpPr>
        <p:spPr>
          <a:xfrm>
            <a:off x="465850" y="2989700"/>
            <a:ext cx="3570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Source: </a:t>
            </a:r>
            <a:r>
              <a:rPr lang="en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3"/>
              </a:rPr>
              <a:t>https://www.thecoachingtoolscompany.com/get-your-team-performing-beautifully-with-this-powerful-group-development-model/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98" name="Google Shape;29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669" y="1403875"/>
            <a:ext cx="4267501" cy="312137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Как да разделим учениците на екипи?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309" y="1810201"/>
            <a:ext cx="3333250" cy="33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am Spirit in the Workplace Meeting by Slidesgo">
  <a:themeElements>
    <a:clrScheme name="Simple Light">
      <a:dk1>
        <a:srgbClr val="B7E5D6"/>
      </a:dk1>
      <a:lt1>
        <a:srgbClr val="28363B"/>
      </a:lt1>
      <a:dk2>
        <a:srgbClr val="E9980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836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579</Words>
  <Application>Microsoft Office PowerPoint</Application>
  <PresentationFormat>On-screen Show (16:9)</PresentationFormat>
  <Paragraphs>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Bebas Neue</vt:lpstr>
      <vt:lpstr>Calibri</vt:lpstr>
      <vt:lpstr>Dosis</vt:lpstr>
      <vt:lpstr>Rakkas</vt:lpstr>
      <vt:lpstr>Team Spirit in the Workplace Meeting by Slidesgo</vt:lpstr>
      <vt:lpstr>Office Theme</vt:lpstr>
      <vt:lpstr>Работа в екип</vt:lpstr>
      <vt:lpstr>Ключови думи за успешна работа в екип  Напишете ги в чата</vt:lpstr>
      <vt:lpstr>Работа в екип </vt:lpstr>
      <vt:lpstr>Характеристики на успешния екип   </vt:lpstr>
      <vt:lpstr>Как създавате екипи в клас? </vt:lpstr>
      <vt:lpstr>Ролите в екипа  Теорията на  Белбин </vt:lpstr>
      <vt:lpstr>Философия на екипа през призмата на Каценбах и Смит   </vt:lpstr>
      <vt:lpstr>Модел на Тъкман за развитие на екипа   </vt:lpstr>
      <vt:lpstr>Как да разделим учениците на екипи? </vt:lpstr>
      <vt:lpstr>Инструменти за съвместна работа https://www.canva.com/  </vt:lpstr>
      <vt:lpstr>Съвместна работа в Canva </vt:lpstr>
      <vt:lpstr>Съвместна работа в Google Slides </vt:lpstr>
      <vt:lpstr>Съвместна работа в Google Docs − Hyperdocs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БЛАГОДАРИМ!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екип</dc:title>
  <cp:lastModifiedBy>Antoniya</cp:lastModifiedBy>
  <cp:revision>6</cp:revision>
  <dcterms:modified xsi:type="dcterms:W3CDTF">2024-04-10T11:08:21Z</dcterms:modified>
</cp:coreProperties>
</file>