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73949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069c03a8f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4069c03a8f_0_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437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58647e0a5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58647e0a5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20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4069c03a8f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4069c03a8f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472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41cf790ec4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41cf790ec4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83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00" y="867125"/>
            <a:ext cx="5204700" cy="21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700">
                <a:solidFill>
                  <a:srgbClr val="2A1A52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5100" y="3002700"/>
            <a:ext cx="52047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2A1A5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1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715100" y="714075"/>
            <a:ext cx="6576000" cy="16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subTitle" idx="1"/>
          </p:nvPr>
        </p:nvSpPr>
        <p:spPr>
          <a:xfrm>
            <a:off x="715100" y="2205675"/>
            <a:ext cx="65760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012" scaled="0"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title" hasCustomPrompt="1"/>
          </p:nvPr>
        </p:nvSpPr>
        <p:spPr>
          <a:xfrm>
            <a:off x="715100" y="1327600"/>
            <a:ext cx="918600" cy="47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633700" y="1327625"/>
            <a:ext cx="6795300" cy="47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2"/>
          </p:nvPr>
        </p:nvSpPr>
        <p:spPr>
          <a:xfrm>
            <a:off x="715100" y="535000"/>
            <a:ext cx="7713900" cy="62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3" hasCustomPrompt="1"/>
          </p:nvPr>
        </p:nvSpPr>
        <p:spPr>
          <a:xfrm>
            <a:off x="715100" y="1802525"/>
            <a:ext cx="918600" cy="47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4"/>
          </p:nvPr>
        </p:nvSpPr>
        <p:spPr>
          <a:xfrm>
            <a:off x="1633700" y="1802550"/>
            <a:ext cx="6795300" cy="47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5" hasCustomPrompt="1"/>
          </p:nvPr>
        </p:nvSpPr>
        <p:spPr>
          <a:xfrm>
            <a:off x="715100" y="2277450"/>
            <a:ext cx="918600" cy="47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6"/>
          </p:nvPr>
        </p:nvSpPr>
        <p:spPr>
          <a:xfrm>
            <a:off x="1633700" y="2277475"/>
            <a:ext cx="6795300" cy="47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7" hasCustomPrompt="1"/>
          </p:nvPr>
        </p:nvSpPr>
        <p:spPr>
          <a:xfrm>
            <a:off x="715100" y="2752375"/>
            <a:ext cx="918600" cy="47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8"/>
          </p:nvPr>
        </p:nvSpPr>
        <p:spPr>
          <a:xfrm>
            <a:off x="1633700" y="2752400"/>
            <a:ext cx="6795300" cy="47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9" hasCustomPrompt="1"/>
          </p:nvPr>
        </p:nvSpPr>
        <p:spPr>
          <a:xfrm>
            <a:off x="715100" y="3227300"/>
            <a:ext cx="918600" cy="47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3"/>
          </p:nvPr>
        </p:nvSpPr>
        <p:spPr>
          <a:xfrm>
            <a:off x="1633700" y="3227325"/>
            <a:ext cx="6795300" cy="47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4" hasCustomPrompt="1"/>
          </p:nvPr>
        </p:nvSpPr>
        <p:spPr>
          <a:xfrm>
            <a:off x="715100" y="3702225"/>
            <a:ext cx="918600" cy="47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5"/>
          </p:nvPr>
        </p:nvSpPr>
        <p:spPr>
          <a:xfrm>
            <a:off x="1633700" y="3702250"/>
            <a:ext cx="6795300" cy="47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9" name="Google Shape;69;p13"/>
          <p:cNvGrpSpPr/>
          <p:nvPr/>
        </p:nvGrpSpPr>
        <p:grpSpPr>
          <a:xfrm>
            <a:off x="7755566" y="3644356"/>
            <a:ext cx="2222374" cy="2245840"/>
            <a:chOff x="6316061" y="3587742"/>
            <a:chExt cx="2076403" cy="2098327"/>
          </a:xfrm>
        </p:grpSpPr>
        <p:sp>
          <p:nvSpPr>
            <p:cNvPr id="70" name="Google Shape;70;p13"/>
            <p:cNvSpPr/>
            <p:nvPr/>
          </p:nvSpPr>
          <p:spPr>
            <a:xfrm>
              <a:off x="6830583" y="3587742"/>
              <a:ext cx="1047306" cy="1209528"/>
            </a:xfrm>
            <a:custGeom>
              <a:avLst/>
              <a:gdLst/>
              <a:ahLst/>
              <a:cxnLst/>
              <a:rect l="l" t="t" r="r" b="b"/>
              <a:pathLst>
                <a:path w="19962" h="23054" extrusionOk="0">
                  <a:moveTo>
                    <a:pt x="9979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6316061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2" y="403"/>
                  </a:moveTo>
                  <a:lnTo>
                    <a:pt x="19612" y="5965"/>
                  </a:lnTo>
                  <a:lnTo>
                    <a:pt x="19612" y="17085"/>
                  </a:lnTo>
                  <a:lnTo>
                    <a:pt x="9982" y="22647"/>
                  </a:lnTo>
                  <a:lnTo>
                    <a:pt x="352" y="17085"/>
                  </a:lnTo>
                  <a:lnTo>
                    <a:pt x="352" y="5965"/>
                  </a:lnTo>
                  <a:lnTo>
                    <a:pt x="9982" y="403"/>
                  </a:lnTo>
                  <a:close/>
                  <a:moveTo>
                    <a:pt x="9982" y="0"/>
                  </a:moveTo>
                  <a:lnTo>
                    <a:pt x="89" y="5713"/>
                  </a:lnTo>
                  <a:lnTo>
                    <a:pt x="0" y="5764"/>
                  </a:lnTo>
                  <a:lnTo>
                    <a:pt x="0" y="17286"/>
                  </a:lnTo>
                  <a:lnTo>
                    <a:pt x="9982" y="23049"/>
                  </a:lnTo>
                  <a:lnTo>
                    <a:pt x="19875" y="17340"/>
                  </a:lnTo>
                  <a:lnTo>
                    <a:pt x="19964" y="17290"/>
                  </a:lnTo>
                  <a:lnTo>
                    <a:pt x="19964" y="5764"/>
                  </a:lnTo>
                  <a:lnTo>
                    <a:pt x="9982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7344948" y="4476751"/>
              <a:ext cx="1047516" cy="1209318"/>
            </a:xfrm>
            <a:custGeom>
              <a:avLst/>
              <a:gdLst/>
              <a:ahLst/>
              <a:cxnLst/>
              <a:rect l="l" t="t" r="r" b="b"/>
              <a:pathLst>
                <a:path w="19966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715050" y="3610600"/>
            <a:ext cx="4613100" cy="81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5480550" y="3610600"/>
            <a:ext cx="2948400" cy="81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●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○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■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●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○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■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●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○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■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2815200" cy="105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715100" y="1594900"/>
            <a:ext cx="2815200" cy="108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●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○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■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●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○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■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●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○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■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012" scaled="0"/>
        </a:gra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105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1"/>
          </p:nvPr>
        </p:nvSpPr>
        <p:spPr>
          <a:xfrm>
            <a:off x="715100" y="1945600"/>
            <a:ext cx="2571300" cy="7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2"/>
          </p:nvPr>
        </p:nvSpPr>
        <p:spPr>
          <a:xfrm>
            <a:off x="715100" y="2537400"/>
            <a:ext cx="2571300" cy="12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3"/>
          </p:nvPr>
        </p:nvSpPr>
        <p:spPr>
          <a:xfrm>
            <a:off x="3286400" y="1945600"/>
            <a:ext cx="2571300" cy="7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4"/>
          </p:nvPr>
        </p:nvSpPr>
        <p:spPr>
          <a:xfrm>
            <a:off x="3286400" y="2537400"/>
            <a:ext cx="2571300" cy="12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5"/>
          </p:nvPr>
        </p:nvSpPr>
        <p:spPr>
          <a:xfrm>
            <a:off x="5857700" y="1945600"/>
            <a:ext cx="2571300" cy="7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6"/>
          </p:nvPr>
        </p:nvSpPr>
        <p:spPr>
          <a:xfrm>
            <a:off x="5857700" y="2537400"/>
            <a:ext cx="2571300" cy="12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90" name="Google Shape;90;p16"/>
          <p:cNvGrpSpPr/>
          <p:nvPr/>
        </p:nvGrpSpPr>
        <p:grpSpPr>
          <a:xfrm>
            <a:off x="7755566" y="3644356"/>
            <a:ext cx="2222374" cy="2245840"/>
            <a:chOff x="6316061" y="3587742"/>
            <a:chExt cx="2076403" cy="2098327"/>
          </a:xfrm>
        </p:grpSpPr>
        <p:sp>
          <p:nvSpPr>
            <p:cNvPr id="91" name="Google Shape;91;p16"/>
            <p:cNvSpPr/>
            <p:nvPr/>
          </p:nvSpPr>
          <p:spPr>
            <a:xfrm>
              <a:off x="6830583" y="3587742"/>
              <a:ext cx="1047306" cy="1209528"/>
            </a:xfrm>
            <a:custGeom>
              <a:avLst/>
              <a:gdLst/>
              <a:ahLst/>
              <a:cxnLst/>
              <a:rect l="l" t="t" r="r" b="b"/>
              <a:pathLst>
                <a:path w="19962" h="23054" extrusionOk="0">
                  <a:moveTo>
                    <a:pt x="9979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6316061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2" y="403"/>
                  </a:moveTo>
                  <a:lnTo>
                    <a:pt x="19612" y="5965"/>
                  </a:lnTo>
                  <a:lnTo>
                    <a:pt x="19612" y="17085"/>
                  </a:lnTo>
                  <a:lnTo>
                    <a:pt x="9982" y="22647"/>
                  </a:lnTo>
                  <a:lnTo>
                    <a:pt x="352" y="17085"/>
                  </a:lnTo>
                  <a:lnTo>
                    <a:pt x="352" y="5965"/>
                  </a:lnTo>
                  <a:lnTo>
                    <a:pt x="9982" y="403"/>
                  </a:lnTo>
                  <a:close/>
                  <a:moveTo>
                    <a:pt x="9982" y="0"/>
                  </a:moveTo>
                  <a:lnTo>
                    <a:pt x="89" y="5713"/>
                  </a:lnTo>
                  <a:lnTo>
                    <a:pt x="0" y="5764"/>
                  </a:lnTo>
                  <a:lnTo>
                    <a:pt x="0" y="17286"/>
                  </a:lnTo>
                  <a:lnTo>
                    <a:pt x="9982" y="23049"/>
                  </a:lnTo>
                  <a:lnTo>
                    <a:pt x="19875" y="17340"/>
                  </a:lnTo>
                  <a:lnTo>
                    <a:pt x="19964" y="17290"/>
                  </a:lnTo>
                  <a:lnTo>
                    <a:pt x="19964" y="5764"/>
                  </a:lnTo>
                  <a:lnTo>
                    <a:pt x="9982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7344948" y="4476751"/>
              <a:ext cx="1047516" cy="1209318"/>
            </a:xfrm>
            <a:custGeom>
              <a:avLst/>
              <a:gdLst/>
              <a:ahLst/>
              <a:cxnLst/>
              <a:rect l="l" t="t" r="r" b="b"/>
              <a:pathLst>
                <a:path w="19966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>
            <a:spLocks noGrp="1"/>
          </p:cNvSpPr>
          <p:nvPr>
            <p:ph type="subTitle" idx="1"/>
          </p:nvPr>
        </p:nvSpPr>
        <p:spPr>
          <a:xfrm>
            <a:off x="715100" y="1726525"/>
            <a:ext cx="3780600" cy="90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2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2"/>
          </p:nvPr>
        </p:nvSpPr>
        <p:spPr>
          <a:xfrm>
            <a:off x="715100" y="1403413"/>
            <a:ext cx="3780600" cy="47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3"/>
          </p:nvPr>
        </p:nvSpPr>
        <p:spPr>
          <a:xfrm>
            <a:off x="4648300" y="1726525"/>
            <a:ext cx="3780600" cy="90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4"/>
          </p:nvPr>
        </p:nvSpPr>
        <p:spPr>
          <a:xfrm>
            <a:off x="4648300" y="1403413"/>
            <a:ext cx="3780600" cy="47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5"/>
          </p:nvPr>
        </p:nvSpPr>
        <p:spPr>
          <a:xfrm>
            <a:off x="715100" y="3172175"/>
            <a:ext cx="3780600" cy="90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6"/>
          </p:nvPr>
        </p:nvSpPr>
        <p:spPr>
          <a:xfrm>
            <a:off x="715100" y="2849063"/>
            <a:ext cx="3780600" cy="47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7"/>
          </p:nvPr>
        </p:nvSpPr>
        <p:spPr>
          <a:xfrm>
            <a:off x="4648300" y="3172175"/>
            <a:ext cx="3780600" cy="90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8"/>
          </p:nvPr>
        </p:nvSpPr>
        <p:spPr>
          <a:xfrm>
            <a:off x="4648300" y="2849063"/>
            <a:ext cx="3780600" cy="47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715097" y="1556200"/>
            <a:ext cx="3856800" cy="71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2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2"/>
          </p:nvPr>
        </p:nvSpPr>
        <p:spPr>
          <a:xfrm>
            <a:off x="715097" y="1233100"/>
            <a:ext cx="3856800" cy="47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3"/>
          </p:nvPr>
        </p:nvSpPr>
        <p:spPr>
          <a:xfrm>
            <a:off x="715097" y="2590001"/>
            <a:ext cx="3856800" cy="71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4"/>
          </p:nvPr>
        </p:nvSpPr>
        <p:spPr>
          <a:xfrm>
            <a:off x="715097" y="2266900"/>
            <a:ext cx="3856800" cy="47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5"/>
          </p:nvPr>
        </p:nvSpPr>
        <p:spPr>
          <a:xfrm>
            <a:off x="4571897" y="1556201"/>
            <a:ext cx="3856800" cy="71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6"/>
          </p:nvPr>
        </p:nvSpPr>
        <p:spPr>
          <a:xfrm>
            <a:off x="4571897" y="1233100"/>
            <a:ext cx="3856800" cy="47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7"/>
          </p:nvPr>
        </p:nvSpPr>
        <p:spPr>
          <a:xfrm>
            <a:off x="4571897" y="2590002"/>
            <a:ext cx="3856800" cy="71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8"/>
          </p:nvPr>
        </p:nvSpPr>
        <p:spPr>
          <a:xfrm>
            <a:off x="4571897" y="2266900"/>
            <a:ext cx="3856800" cy="47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9"/>
          </p:nvPr>
        </p:nvSpPr>
        <p:spPr>
          <a:xfrm>
            <a:off x="715097" y="3623802"/>
            <a:ext cx="3856800" cy="71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13"/>
          </p:nvPr>
        </p:nvSpPr>
        <p:spPr>
          <a:xfrm>
            <a:off x="715097" y="3300700"/>
            <a:ext cx="3856800" cy="47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4"/>
          </p:nvPr>
        </p:nvSpPr>
        <p:spPr>
          <a:xfrm>
            <a:off x="4571897" y="3623801"/>
            <a:ext cx="3856800" cy="71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15"/>
          </p:nvPr>
        </p:nvSpPr>
        <p:spPr>
          <a:xfrm>
            <a:off x="4571897" y="3300700"/>
            <a:ext cx="3856800" cy="47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2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9pPr>
          </a:lstStyle>
          <a:p>
            <a:endParaRPr/>
          </a:p>
        </p:txBody>
      </p:sp>
      <p:grpSp>
        <p:nvGrpSpPr>
          <p:cNvPr id="123" name="Google Shape;123;p19"/>
          <p:cNvGrpSpPr/>
          <p:nvPr/>
        </p:nvGrpSpPr>
        <p:grpSpPr>
          <a:xfrm>
            <a:off x="7755566" y="3644356"/>
            <a:ext cx="2222374" cy="2245840"/>
            <a:chOff x="6316061" y="3587742"/>
            <a:chExt cx="2076403" cy="2098327"/>
          </a:xfrm>
        </p:grpSpPr>
        <p:sp>
          <p:nvSpPr>
            <p:cNvPr id="124" name="Google Shape;124;p19"/>
            <p:cNvSpPr/>
            <p:nvPr/>
          </p:nvSpPr>
          <p:spPr>
            <a:xfrm>
              <a:off x="6830583" y="3587742"/>
              <a:ext cx="1047306" cy="1209528"/>
            </a:xfrm>
            <a:custGeom>
              <a:avLst/>
              <a:gdLst/>
              <a:ahLst/>
              <a:cxnLst/>
              <a:rect l="l" t="t" r="r" b="b"/>
              <a:pathLst>
                <a:path w="19962" h="23054" extrusionOk="0">
                  <a:moveTo>
                    <a:pt x="9979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6316061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2" y="403"/>
                  </a:moveTo>
                  <a:lnTo>
                    <a:pt x="19612" y="5965"/>
                  </a:lnTo>
                  <a:lnTo>
                    <a:pt x="19612" y="17085"/>
                  </a:lnTo>
                  <a:lnTo>
                    <a:pt x="9982" y="22647"/>
                  </a:lnTo>
                  <a:lnTo>
                    <a:pt x="352" y="17085"/>
                  </a:lnTo>
                  <a:lnTo>
                    <a:pt x="352" y="5965"/>
                  </a:lnTo>
                  <a:lnTo>
                    <a:pt x="9982" y="403"/>
                  </a:lnTo>
                  <a:close/>
                  <a:moveTo>
                    <a:pt x="9982" y="0"/>
                  </a:moveTo>
                  <a:lnTo>
                    <a:pt x="89" y="5713"/>
                  </a:lnTo>
                  <a:lnTo>
                    <a:pt x="0" y="5764"/>
                  </a:lnTo>
                  <a:lnTo>
                    <a:pt x="0" y="17286"/>
                  </a:lnTo>
                  <a:lnTo>
                    <a:pt x="9982" y="23049"/>
                  </a:lnTo>
                  <a:lnTo>
                    <a:pt x="19875" y="17340"/>
                  </a:lnTo>
                  <a:lnTo>
                    <a:pt x="19964" y="17290"/>
                  </a:lnTo>
                  <a:lnTo>
                    <a:pt x="19964" y="5764"/>
                  </a:lnTo>
                  <a:lnTo>
                    <a:pt x="9982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7344948" y="4476751"/>
              <a:ext cx="1047516" cy="1209318"/>
            </a:xfrm>
            <a:custGeom>
              <a:avLst/>
              <a:gdLst/>
              <a:ahLst/>
              <a:cxnLst/>
              <a:rect l="l" t="t" r="r" b="b"/>
              <a:pathLst>
                <a:path w="19966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>
            <a:spLocks noGrp="1"/>
          </p:cNvSpPr>
          <p:nvPr>
            <p:ph type="ctrTitle"/>
          </p:nvPr>
        </p:nvSpPr>
        <p:spPr>
          <a:xfrm>
            <a:off x="715100" y="611200"/>
            <a:ext cx="3856800" cy="9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1"/>
          </p:nvPr>
        </p:nvSpPr>
        <p:spPr>
          <a:xfrm>
            <a:off x="715100" y="1480900"/>
            <a:ext cx="38568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715100" y="3496725"/>
            <a:ext cx="38568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CREDITS: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 </a:t>
            </a:r>
            <a:r>
              <a:rPr lang="en" sz="1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and infographics</a:t>
            </a:r>
            <a:endParaRPr sz="1000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&amp; images by </a:t>
            </a:r>
            <a:r>
              <a:rPr lang="en" sz="1000" b="1" u="sng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 u="sng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781376" y="810900"/>
            <a:ext cx="56475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810900"/>
            <a:ext cx="20661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1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21"/>
          <p:cNvGrpSpPr/>
          <p:nvPr/>
        </p:nvGrpSpPr>
        <p:grpSpPr>
          <a:xfrm>
            <a:off x="7755566" y="3644356"/>
            <a:ext cx="2222374" cy="2245840"/>
            <a:chOff x="6316061" y="3587742"/>
            <a:chExt cx="2076403" cy="2098327"/>
          </a:xfrm>
        </p:grpSpPr>
        <p:sp>
          <p:nvSpPr>
            <p:cNvPr id="135" name="Google Shape;135;p21"/>
            <p:cNvSpPr/>
            <p:nvPr/>
          </p:nvSpPr>
          <p:spPr>
            <a:xfrm>
              <a:off x="6830583" y="3587742"/>
              <a:ext cx="1047306" cy="1209528"/>
            </a:xfrm>
            <a:custGeom>
              <a:avLst/>
              <a:gdLst/>
              <a:ahLst/>
              <a:cxnLst/>
              <a:rect l="l" t="t" r="r" b="b"/>
              <a:pathLst>
                <a:path w="19962" h="23054" extrusionOk="0">
                  <a:moveTo>
                    <a:pt x="9979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6316061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2" y="403"/>
                  </a:moveTo>
                  <a:lnTo>
                    <a:pt x="19612" y="5965"/>
                  </a:lnTo>
                  <a:lnTo>
                    <a:pt x="19612" y="17085"/>
                  </a:lnTo>
                  <a:lnTo>
                    <a:pt x="9982" y="22647"/>
                  </a:lnTo>
                  <a:lnTo>
                    <a:pt x="352" y="17085"/>
                  </a:lnTo>
                  <a:lnTo>
                    <a:pt x="352" y="5965"/>
                  </a:lnTo>
                  <a:lnTo>
                    <a:pt x="9982" y="403"/>
                  </a:lnTo>
                  <a:close/>
                  <a:moveTo>
                    <a:pt x="9982" y="0"/>
                  </a:moveTo>
                  <a:lnTo>
                    <a:pt x="89" y="5713"/>
                  </a:lnTo>
                  <a:lnTo>
                    <a:pt x="0" y="5764"/>
                  </a:lnTo>
                  <a:lnTo>
                    <a:pt x="0" y="17286"/>
                  </a:lnTo>
                  <a:lnTo>
                    <a:pt x="9982" y="23049"/>
                  </a:lnTo>
                  <a:lnTo>
                    <a:pt x="19875" y="17340"/>
                  </a:lnTo>
                  <a:lnTo>
                    <a:pt x="19964" y="17290"/>
                  </a:lnTo>
                  <a:lnTo>
                    <a:pt x="19964" y="5764"/>
                  </a:lnTo>
                  <a:lnTo>
                    <a:pt x="9982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7344948" y="4476751"/>
              <a:ext cx="1047516" cy="1209318"/>
            </a:xfrm>
            <a:custGeom>
              <a:avLst/>
              <a:gdLst/>
              <a:ahLst/>
              <a:cxnLst/>
              <a:rect l="l" t="t" r="r" b="b"/>
              <a:pathLst>
                <a:path w="19966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2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22"/>
          <p:cNvGrpSpPr/>
          <p:nvPr/>
        </p:nvGrpSpPr>
        <p:grpSpPr>
          <a:xfrm>
            <a:off x="-1810984" y="-1479313"/>
            <a:ext cx="3874116" cy="3197346"/>
            <a:chOff x="6316061" y="2698733"/>
            <a:chExt cx="3619654" cy="2987337"/>
          </a:xfrm>
        </p:grpSpPr>
        <p:sp>
          <p:nvSpPr>
            <p:cNvPr id="141" name="Google Shape;141;p22"/>
            <p:cNvSpPr/>
            <p:nvPr/>
          </p:nvSpPr>
          <p:spPr>
            <a:xfrm>
              <a:off x="7344948" y="2698733"/>
              <a:ext cx="1047516" cy="1209476"/>
            </a:xfrm>
            <a:custGeom>
              <a:avLst/>
              <a:gdLst/>
              <a:ahLst/>
              <a:cxnLst/>
              <a:rect l="l" t="t" r="r" b="b"/>
              <a:pathLst>
                <a:path w="19966" h="23053" extrusionOk="0">
                  <a:moveTo>
                    <a:pt x="9983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7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3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2"/>
            <p:cNvSpPr/>
            <p:nvPr/>
          </p:nvSpPr>
          <p:spPr>
            <a:xfrm>
              <a:off x="6830583" y="3587742"/>
              <a:ext cx="1047306" cy="1209528"/>
            </a:xfrm>
            <a:custGeom>
              <a:avLst/>
              <a:gdLst/>
              <a:ahLst/>
              <a:cxnLst/>
              <a:rect l="l" t="t" r="r" b="b"/>
              <a:pathLst>
                <a:path w="19962" h="23054" extrusionOk="0">
                  <a:moveTo>
                    <a:pt x="9979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2"/>
            <p:cNvSpPr/>
            <p:nvPr/>
          </p:nvSpPr>
          <p:spPr>
            <a:xfrm>
              <a:off x="6316061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2" y="403"/>
                  </a:moveTo>
                  <a:lnTo>
                    <a:pt x="19612" y="5965"/>
                  </a:lnTo>
                  <a:lnTo>
                    <a:pt x="19612" y="17085"/>
                  </a:lnTo>
                  <a:lnTo>
                    <a:pt x="9982" y="22647"/>
                  </a:lnTo>
                  <a:lnTo>
                    <a:pt x="352" y="17085"/>
                  </a:lnTo>
                  <a:lnTo>
                    <a:pt x="352" y="5965"/>
                  </a:lnTo>
                  <a:lnTo>
                    <a:pt x="9982" y="403"/>
                  </a:lnTo>
                  <a:close/>
                  <a:moveTo>
                    <a:pt x="9982" y="0"/>
                  </a:moveTo>
                  <a:lnTo>
                    <a:pt x="89" y="5713"/>
                  </a:lnTo>
                  <a:lnTo>
                    <a:pt x="0" y="5764"/>
                  </a:lnTo>
                  <a:lnTo>
                    <a:pt x="0" y="17286"/>
                  </a:lnTo>
                  <a:lnTo>
                    <a:pt x="9982" y="23049"/>
                  </a:lnTo>
                  <a:lnTo>
                    <a:pt x="19875" y="17340"/>
                  </a:lnTo>
                  <a:lnTo>
                    <a:pt x="19964" y="17290"/>
                  </a:lnTo>
                  <a:lnTo>
                    <a:pt x="19964" y="5764"/>
                  </a:lnTo>
                  <a:lnTo>
                    <a:pt x="9982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2"/>
            <p:cNvSpPr/>
            <p:nvPr/>
          </p:nvSpPr>
          <p:spPr>
            <a:xfrm>
              <a:off x="7344948" y="4476751"/>
              <a:ext cx="1047516" cy="1209318"/>
            </a:xfrm>
            <a:custGeom>
              <a:avLst/>
              <a:gdLst/>
              <a:ahLst/>
              <a:cxnLst/>
              <a:rect l="l" t="t" r="r" b="b"/>
              <a:pathLst>
                <a:path w="19966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2"/>
            <p:cNvSpPr/>
            <p:nvPr/>
          </p:nvSpPr>
          <p:spPr>
            <a:xfrm>
              <a:off x="8373887" y="2698733"/>
              <a:ext cx="1047464" cy="1209476"/>
            </a:xfrm>
            <a:custGeom>
              <a:avLst/>
              <a:gdLst/>
              <a:ahLst/>
              <a:cxnLst/>
              <a:rect l="l" t="t" r="r" b="b"/>
              <a:pathLst>
                <a:path w="19965" h="23053" extrusionOk="0">
                  <a:moveTo>
                    <a:pt x="9983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7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3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7859522" y="3587742"/>
              <a:ext cx="1047306" cy="1209528"/>
            </a:xfrm>
            <a:custGeom>
              <a:avLst/>
              <a:gdLst/>
              <a:ahLst/>
              <a:cxnLst/>
              <a:rect l="l" t="t" r="r" b="b"/>
              <a:pathLst>
                <a:path w="19962" h="23054" extrusionOk="0">
                  <a:moveTo>
                    <a:pt x="9979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2"/>
            <p:cNvSpPr/>
            <p:nvPr/>
          </p:nvSpPr>
          <p:spPr>
            <a:xfrm>
              <a:off x="8888461" y="3587742"/>
              <a:ext cx="1047254" cy="1209528"/>
            </a:xfrm>
            <a:custGeom>
              <a:avLst/>
              <a:gdLst/>
              <a:ahLst/>
              <a:cxnLst/>
              <a:rect l="l" t="t" r="r" b="b"/>
              <a:pathLst>
                <a:path w="19961" h="23054" extrusionOk="0">
                  <a:moveTo>
                    <a:pt x="9979" y="407"/>
                  </a:moveTo>
                  <a:lnTo>
                    <a:pt x="19609" y="5965"/>
                  </a:lnTo>
                  <a:lnTo>
                    <a:pt x="19609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2"/>
            <p:cNvSpPr/>
            <p:nvPr/>
          </p:nvSpPr>
          <p:spPr>
            <a:xfrm>
              <a:off x="8373887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2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5100" y="1175200"/>
            <a:ext cx="7713900" cy="238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●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lvl="1" indent="-304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○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■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●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○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■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●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○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■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715100" y="2312188"/>
            <a:ext cx="3780600" cy="12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2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nbounded Medium"/>
              <a:buNone/>
              <a:defRPr sz="30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715100" y="1723888"/>
            <a:ext cx="3780600" cy="74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4648300" y="2312188"/>
            <a:ext cx="3780600" cy="12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4648300" y="1723888"/>
            <a:ext cx="3780600" cy="74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7" name="Google Shape;27;p5"/>
          <p:cNvGrpSpPr/>
          <p:nvPr/>
        </p:nvGrpSpPr>
        <p:grpSpPr>
          <a:xfrm>
            <a:off x="7755566" y="3644356"/>
            <a:ext cx="2222374" cy="2245840"/>
            <a:chOff x="6316061" y="3587742"/>
            <a:chExt cx="2076403" cy="2098327"/>
          </a:xfrm>
        </p:grpSpPr>
        <p:sp>
          <p:nvSpPr>
            <p:cNvPr id="28" name="Google Shape;28;p5"/>
            <p:cNvSpPr/>
            <p:nvPr/>
          </p:nvSpPr>
          <p:spPr>
            <a:xfrm>
              <a:off x="6830583" y="3587742"/>
              <a:ext cx="1047306" cy="1209528"/>
            </a:xfrm>
            <a:custGeom>
              <a:avLst/>
              <a:gdLst/>
              <a:ahLst/>
              <a:cxnLst/>
              <a:rect l="l" t="t" r="r" b="b"/>
              <a:pathLst>
                <a:path w="19962" h="23054" extrusionOk="0">
                  <a:moveTo>
                    <a:pt x="9979" y="407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79" y="22647"/>
                  </a:lnTo>
                  <a:lnTo>
                    <a:pt x="349" y="17085"/>
                  </a:lnTo>
                  <a:lnTo>
                    <a:pt x="349" y="5965"/>
                  </a:lnTo>
                  <a:lnTo>
                    <a:pt x="9979" y="407"/>
                  </a:lnTo>
                  <a:close/>
                  <a:moveTo>
                    <a:pt x="9979" y="0"/>
                  </a:moveTo>
                  <a:lnTo>
                    <a:pt x="86" y="5713"/>
                  </a:lnTo>
                  <a:lnTo>
                    <a:pt x="1" y="5763"/>
                  </a:lnTo>
                  <a:lnTo>
                    <a:pt x="1" y="17290"/>
                  </a:lnTo>
                  <a:lnTo>
                    <a:pt x="9979" y="23053"/>
                  </a:lnTo>
                  <a:lnTo>
                    <a:pt x="9983" y="23053"/>
                  </a:lnTo>
                  <a:lnTo>
                    <a:pt x="19876" y="17340"/>
                  </a:lnTo>
                  <a:lnTo>
                    <a:pt x="19961" y="17290"/>
                  </a:lnTo>
                  <a:lnTo>
                    <a:pt x="19961" y="5763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6316061" y="4476751"/>
              <a:ext cx="1047464" cy="1209318"/>
            </a:xfrm>
            <a:custGeom>
              <a:avLst/>
              <a:gdLst/>
              <a:ahLst/>
              <a:cxnLst/>
              <a:rect l="l" t="t" r="r" b="b"/>
              <a:pathLst>
                <a:path w="19965" h="23050" extrusionOk="0">
                  <a:moveTo>
                    <a:pt x="9982" y="403"/>
                  </a:moveTo>
                  <a:lnTo>
                    <a:pt x="19612" y="5965"/>
                  </a:lnTo>
                  <a:lnTo>
                    <a:pt x="19612" y="17085"/>
                  </a:lnTo>
                  <a:lnTo>
                    <a:pt x="9982" y="22647"/>
                  </a:lnTo>
                  <a:lnTo>
                    <a:pt x="352" y="17085"/>
                  </a:lnTo>
                  <a:lnTo>
                    <a:pt x="352" y="5965"/>
                  </a:lnTo>
                  <a:lnTo>
                    <a:pt x="9982" y="403"/>
                  </a:lnTo>
                  <a:close/>
                  <a:moveTo>
                    <a:pt x="9982" y="0"/>
                  </a:moveTo>
                  <a:lnTo>
                    <a:pt x="89" y="5713"/>
                  </a:lnTo>
                  <a:lnTo>
                    <a:pt x="0" y="5764"/>
                  </a:lnTo>
                  <a:lnTo>
                    <a:pt x="0" y="17286"/>
                  </a:lnTo>
                  <a:lnTo>
                    <a:pt x="9982" y="23049"/>
                  </a:lnTo>
                  <a:lnTo>
                    <a:pt x="19875" y="17340"/>
                  </a:lnTo>
                  <a:lnTo>
                    <a:pt x="19964" y="17290"/>
                  </a:lnTo>
                  <a:lnTo>
                    <a:pt x="19964" y="5764"/>
                  </a:lnTo>
                  <a:lnTo>
                    <a:pt x="9982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7344948" y="4476751"/>
              <a:ext cx="1047516" cy="1209318"/>
            </a:xfrm>
            <a:custGeom>
              <a:avLst/>
              <a:gdLst/>
              <a:ahLst/>
              <a:cxnLst/>
              <a:rect l="l" t="t" r="r" b="b"/>
              <a:pathLst>
                <a:path w="19966" h="23050" extrusionOk="0">
                  <a:moveTo>
                    <a:pt x="9983" y="403"/>
                  </a:moveTo>
                  <a:lnTo>
                    <a:pt x="19613" y="5965"/>
                  </a:lnTo>
                  <a:lnTo>
                    <a:pt x="19613" y="17085"/>
                  </a:lnTo>
                  <a:lnTo>
                    <a:pt x="9983" y="22647"/>
                  </a:lnTo>
                  <a:lnTo>
                    <a:pt x="353" y="17085"/>
                  </a:lnTo>
                  <a:lnTo>
                    <a:pt x="353" y="5965"/>
                  </a:lnTo>
                  <a:lnTo>
                    <a:pt x="9983" y="403"/>
                  </a:lnTo>
                  <a:close/>
                  <a:moveTo>
                    <a:pt x="9983" y="0"/>
                  </a:moveTo>
                  <a:lnTo>
                    <a:pt x="90" y="5713"/>
                  </a:lnTo>
                  <a:lnTo>
                    <a:pt x="1" y="5764"/>
                  </a:lnTo>
                  <a:lnTo>
                    <a:pt x="1" y="17286"/>
                  </a:lnTo>
                  <a:lnTo>
                    <a:pt x="9983" y="23049"/>
                  </a:lnTo>
                  <a:lnTo>
                    <a:pt x="19876" y="17340"/>
                  </a:lnTo>
                  <a:lnTo>
                    <a:pt x="19965" y="17290"/>
                  </a:lnTo>
                  <a:lnTo>
                    <a:pt x="19965" y="5764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2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012" scaled="0"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4376700" cy="105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nbounded Medium"/>
              <a:buNone/>
              <a:defRPr sz="32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715100" y="1717000"/>
            <a:ext cx="4376700" cy="26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>
            <a:spLocks noGrp="1"/>
          </p:cNvSpPr>
          <p:nvPr>
            <p:ph type="pic" idx="2"/>
          </p:nvPr>
        </p:nvSpPr>
        <p:spPr>
          <a:xfrm>
            <a:off x="5715300" y="0"/>
            <a:ext cx="34287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9"/>
          <p:cNvPicPr preferRelativeResize="0"/>
          <p:nvPr/>
        </p:nvPicPr>
        <p:blipFill rotWithShape="1">
          <a:blip r:embed="rId2">
            <a:alphaModFix amt="11000"/>
          </a:blip>
          <a:srcRect t="7835" b="78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720000" y="3636075"/>
            <a:ext cx="7708800" cy="9723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accent1"/>
              </a:gs>
            </a:gsLst>
            <a:lin ang="5400700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 sz="28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 sz="28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 sz="28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 sz="28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 sz="28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 sz="28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 sz="28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 sz="28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bounded Medium"/>
              <a:buNone/>
              <a:defRPr sz="280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6900"/>
            <a:ext cx="77139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●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○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■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●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○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■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●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○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olos Text"/>
              <a:buChar char="■"/>
              <a:defRPr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mmWi98xgjELts94A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ctrTitle"/>
          </p:nvPr>
        </p:nvSpPr>
        <p:spPr>
          <a:xfrm>
            <a:off x="692850" y="220100"/>
            <a:ext cx="7758300" cy="328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ПЛАНИРАНЕ НА СЪВРЕМЕННИЯ УРОК ПО ЧУЖД ЕЗИК И ЛИТЕРАТУРА В УСЛОВИЯТА НА НОВИТЕ УЧЕБНИ ПРОГРАМИ В ГИМНАЗИАЛНИЯ КУРС; </a:t>
            </a:r>
            <a:br>
              <a:rPr lang="bg-BG" sz="2600" dirty="0"/>
            </a:br>
            <a:r>
              <a:rPr lang="en" sz="2600" dirty="0"/>
              <a:t>„ОБЪРНАТИЯТ“ ЧАС ПО ЛИТЕРАТУРА </a:t>
            </a:r>
            <a:endParaRPr sz="26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(FLIPPED CLASSROOM)</a:t>
            </a:r>
            <a:r>
              <a:rPr lang="en" sz="3900" dirty="0"/>
              <a:t> </a:t>
            </a:r>
            <a:endParaRPr sz="3900" dirty="0"/>
          </a:p>
        </p:txBody>
      </p:sp>
      <p:sp>
        <p:nvSpPr>
          <p:cNvPr id="154" name="Google Shape;154;p23"/>
          <p:cNvSpPr txBox="1">
            <a:spLocks noGrp="1"/>
          </p:cNvSpPr>
          <p:nvPr>
            <p:ph type="subTitle" idx="1"/>
          </p:nvPr>
        </p:nvSpPr>
        <p:spPr>
          <a:xfrm>
            <a:off x="494475" y="3895225"/>
            <a:ext cx="5981100" cy="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Онлайн обучение на издателство „Просвета“ 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13 април 2024 г. 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ctrTitle"/>
          </p:nvPr>
        </p:nvSpPr>
        <p:spPr>
          <a:xfrm>
            <a:off x="3400050" y="668875"/>
            <a:ext cx="2528100" cy="7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За нас </a:t>
            </a:r>
            <a:endParaRPr sz="3000"/>
          </a:p>
        </p:txBody>
      </p:sp>
      <p:pic>
        <p:nvPicPr>
          <p:cNvPr id="160" name="Google Shape;16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323" y="269250"/>
            <a:ext cx="1495775" cy="167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 txBox="1"/>
          <p:nvPr/>
        </p:nvSpPr>
        <p:spPr>
          <a:xfrm>
            <a:off x="291692" y="1945325"/>
            <a:ext cx="385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2A1A52"/>
                </a:solidFill>
                <a:latin typeface="Unbounded Medium"/>
                <a:ea typeface="Unbounded Medium"/>
                <a:cs typeface="Unbounded Medium"/>
                <a:sym typeface="Unbounded Medium"/>
              </a:rPr>
              <a:t>Десислава Петкова</a:t>
            </a:r>
            <a:r>
              <a:rPr lang="en" sz="3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62" name="Google Shape;162;p24"/>
          <p:cNvSpPr txBox="1"/>
          <p:nvPr/>
        </p:nvSpPr>
        <p:spPr>
          <a:xfrm>
            <a:off x="4676700" y="2012250"/>
            <a:ext cx="3850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Unbounded Medium"/>
                <a:ea typeface="Unbounded Medium"/>
                <a:cs typeface="Unbounded Medium"/>
                <a:sym typeface="Unbounded Medium"/>
              </a:rPr>
              <a:t>Цветелена Таралова  </a:t>
            </a:r>
            <a:endParaRPr dirty="0"/>
          </a:p>
        </p:txBody>
      </p:sp>
      <p:sp>
        <p:nvSpPr>
          <p:cNvPr id="163" name="Google Shape;163;p24"/>
          <p:cNvSpPr txBox="1"/>
          <p:nvPr/>
        </p:nvSpPr>
        <p:spPr>
          <a:xfrm>
            <a:off x="276475" y="2591825"/>
            <a:ext cx="42954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A1A52"/>
                </a:solidFill>
                <a:latin typeface="Unbounded Medium"/>
                <a:ea typeface="Unbounded Medium"/>
                <a:cs typeface="Unbounded Medium"/>
                <a:sym typeface="Unbounded Medium"/>
              </a:rPr>
              <a:t>Ръководител Център по приложна лингвистика, УАСГ, София </a:t>
            </a:r>
            <a:endParaRPr sz="1200" dirty="0">
              <a:solidFill>
                <a:srgbClr val="2A1A52"/>
              </a:solidFill>
              <a:latin typeface="Unbounded Medium"/>
              <a:ea typeface="Unbounded Medium"/>
              <a:cs typeface="Unbounded Medium"/>
              <a:sym typeface="Unbounde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A1A52"/>
              </a:solidFill>
              <a:latin typeface="Unbounded Medium"/>
              <a:ea typeface="Unbounded Medium"/>
              <a:cs typeface="Unbounded Medium"/>
              <a:sym typeface="Unbounde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A1A52"/>
                </a:solidFill>
                <a:latin typeface="Unbounded Medium"/>
                <a:ea typeface="Unbounded Medium"/>
                <a:cs typeface="Unbounded Medium"/>
                <a:sym typeface="Unbounded Medium"/>
              </a:rPr>
              <a:t>Автор на учебници за издателство „Просвета“ </a:t>
            </a:r>
            <a:endParaRPr sz="1200" dirty="0">
              <a:solidFill>
                <a:srgbClr val="2A1A52"/>
              </a:solidFill>
              <a:latin typeface="Unbounded Medium"/>
              <a:ea typeface="Unbounded Medium"/>
              <a:cs typeface="Unbounded Medium"/>
              <a:sym typeface="Unbounde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A1A52"/>
              </a:solidFill>
              <a:latin typeface="Unbounded Medium"/>
              <a:ea typeface="Unbounded Medium"/>
              <a:cs typeface="Unbounded Medium"/>
              <a:sym typeface="Unbounde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A1A52"/>
                </a:solidFill>
                <a:latin typeface="Unbounded Medium"/>
                <a:ea typeface="Unbounded Medium"/>
                <a:cs typeface="Unbounded Medium"/>
                <a:sym typeface="Unbounded Medium"/>
              </a:rPr>
              <a:t>Преводач на специализирана литература</a:t>
            </a:r>
            <a:endParaRPr sz="1200" dirty="0">
              <a:solidFill>
                <a:srgbClr val="2A1A52"/>
              </a:solidFill>
              <a:latin typeface="Unbounded Medium"/>
              <a:ea typeface="Unbounded Medium"/>
              <a:cs typeface="Unbounded Medium"/>
              <a:sym typeface="Unbounde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A1A52"/>
              </a:solidFill>
              <a:latin typeface="Unbounded Medium"/>
              <a:ea typeface="Unbounded Medium"/>
              <a:cs typeface="Unbounded Medium"/>
              <a:sym typeface="Unbounde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A1A52"/>
                </a:solidFill>
                <a:latin typeface="Unbounded Medium"/>
                <a:ea typeface="Unbounded Medium"/>
                <a:cs typeface="Unbounded Medium"/>
                <a:sym typeface="Unbounded Medium"/>
              </a:rPr>
              <a:t>Email: desislavka@yahoo.com  </a:t>
            </a:r>
            <a:endParaRPr sz="1200" dirty="0"/>
          </a:p>
        </p:txBody>
      </p:sp>
      <p:sp>
        <p:nvSpPr>
          <p:cNvPr id="164" name="Google Shape;164;p24"/>
          <p:cNvSpPr txBox="1"/>
          <p:nvPr/>
        </p:nvSpPr>
        <p:spPr>
          <a:xfrm>
            <a:off x="4587092" y="2571750"/>
            <a:ext cx="4556908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A1A52"/>
                </a:solidFill>
                <a:latin typeface="Unbounded Medium"/>
                <a:ea typeface="Unbounded Medium"/>
                <a:cs typeface="Unbounded Medium"/>
                <a:sym typeface="Unbounded Medium"/>
              </a:rPr>
              <a:t>Главен учител и преподавател по английски език в Националната финансово-стопанска гимназия</a:t>
            </a:r>
            <a:r>
              <a:rPr lang="bg-BG" sz="1200" dirty="0">
                <a:solidFill>
                  <a:srgbClr val="2A1A52"/>
                </a:solidFill>
                <a:latin typeface="Unbounded Medium"/>
                <a:ea typeface="Unbounded Medium"/>
                <a:cs typeface="Unbounded Medium"/>
                <a:sym typeface="Unbounded Medium"/>
              </a:rPr>
              <a:t> – </a:t>
            </a:r>
            <a:r>
              <a:rPr lang="en" sz="1200" dirty="0">
                <a:solidFill>
                  <a:srgbClr val="2A1A52"/>
                </a:solidFill>
                <a:latin typeface="Unbounded Medium"/>
                <a:ea typeface="Unbounded Medium"/>
                <a:cs typeface="Unbounded Medium"/>
                <a:sym typeface="Unbounded Medium"/>
              </a:rPr>
              <a:t>София </a:t>
            </a:r>
            <a:endParaRPr sz="1200" dirty="0">
              <a:solidFill>
                <a:srgbClr val="2A1A52"/>
              </a:solidFill>
              <a:latin typeface="Unbounded Medium"/>
              <a:ea typeface="Unbounded Medium"/>
              <a:cs typeface="Unbounded Medium"/>
              <a:sym typeface="Unbounde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A1A52"/>
              </a:solidFill>
              <a:latin typeface="Unbounded Medium"/>
              <a:ea typeface="Unbounded Medium"/>
              <a:cs typeface="Unbounded Medium"/>
              <a:sym typeface="Unbounde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A1A52"/>
                </a:solidFill>
                <a:latin typeface="Unbounded Medium"/>
                <a:ea typeface="Unbounded Medium"/>
                <a:cs typeface="Unbounded Medium"/>
                <a:sym typeface="Unbounded Medium"/>
              </a:rPr>
              <a:t>eTwinning посланик </a:t>
            </a:r>
            <a:endParaRPr sz="1200" dirty="0">
              <a:solidFill>
                <a:srgbClr val="2A1A52"/>
              </a:solidFill>
              <a:latin typeface="Unbounded Medium"/>
              <a:ea typeface="Unbounded Medium"/>
              <a:cs typeface="Unbounded Medium"/>
              <a:sym typeface="Unbounde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A1A52"/>
              </a:solidFill>
              <a:latin typeface="Unbounded Medium"/>
              <a:ea typeface="Unbounded Medium"/>
              <a:cs typeface="Unbounded Medium"/>
              <a:sym typeface="Unbounde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A1A52"/>
                </a:solidFill>
                <a:latin typeface="Unbounded Medium"/>
                <a:ea typeface="Unbounded Medium"/>
                <a:cs typeface="Unbounded Medium"/>
                <a:sym typeface="Unbounded Medium"/>
              </a:rPr>
              <a:t>Координатор на eTwinning и Еразъм+ проекти в НФСГ</a:t>
            </a:r>
            <a:endParaRPr sz="1200" dirty="0">
              <a:solidFill>
                <a:srgbClr val="2A1A52"/>
              </a:solidFill>
              <a:latin typeface="Unbounded Medium"/>
              <a:ea typeface="Unbounded Medium"/>
              <a:cs typeface="Unbounded Medium"/>
              <a:sym typeface="Unbounde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A1A52"/>
              </a:solidFill>
              <a:latin typeface="Unbounded Medium"/>
              <a:ea typeface="Unbounded Medium"/>
              <a:cs typeface="Unbounded Medium"/>
              <a:sym typeface="Unbounde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A1A52"/>
                </a:solidFill>
                <a:latin typeface="Unbounded Medium"/>
                <a:ea typeface="Unbounded Medium"/>
                <a:cs typeface="Unbounded Medium"/>
                <a:sym typeface="Unbounded Medium"/>
              </a:rPr>
              <a:t>Член на управителния съвет на БАПА</a:t>
            </a:r>
            <a:endParaRPr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2A1A52"/>
                </a:solidFill>
                <a:latin typeface="Unbounded Medium"/>
                <a:ea typeface="Unbounded Medium"/>
                <a:cs typeface="Unbounded Medium"/>
                <a:sym typeface="Unbounded Medium"/>
              </a:rPr>
              <a:t>Email: ts_taralova@abv.bg</a:t>
            </a:r>
            <a:endParaRPr sz="1200" dirty="0">
              <a:solidFill>
                <a:schemeClr val="dk1"/>
              </a:solidFill>
              <a:latin typeface="Unbounded Medium"/>
              <a:ea typeface="Unbounded Medium"/>
              <a:cs typeface="Unbounded Medium"/>
              <a:sym typeface="Unbounded Medium"/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17844" y="284719"/>
            <a:ext cx="1832585" cy="167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715100" y="993325"/>
            <a:ext cx="9186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 &gt;</a:t>
            </a:r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subTitle" idx="1"/>
          </p:nvPr>
        </p:nvSpPr>
        <p:spPr>
          <a:xfrm>
            <a:off x="1690950" y="1033400"/>
            <a:ext cx="72222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nbounded"/>
                <a:ea typeface="Unbounded"/>
                <a:cs typeface="Unbounded"/>
                <a:sym typeface="Unbounded"/>
              </a:rPr>
              <a:t>Въведение. Методът </a:t>
            </a:r>
            <a:r>
              <a:rPr lang="bg-BG" dirty="0">
                <a:latin typeface="Unbounded"/>
                <a:ea typeface="Unbounded"/>
                <a:cs typeface="Unbounded"/>
                <a:sym typeface="Unbounded"/>
              </a:rPr>
              <a:t>„</a:t>
            </a:r>
            <a:r>
              <a:rPr lang="en" dirty="0">
                <a:latin typeface="Unbounded"/>
                <a:ea typeface="Unbounded"/>
                <a:cs typeface="Unbounded"/>
                <a:sym typeface="Unbounded"/>
              </a:rPr>
              <a:t>Обърната класна стая</a:t>
            </a:r>
            <a:r>
              <a:rPr lang="bg-BG" dirty="0">
                <a:latin typeface="Unbounded"/>
                <a:ea typeface="Unbounded"/>
                <a:cs typeface="Unbounded"/>
                <a:sym typeface="Unbounded"/>
              </a:rPr>
              <a:t>“</a:t>
            </a:r>
            <a:r>
              <a:rPr lang="en" dirty="0">
                <a:latin typeface="Unbounded"/>
                <a:ea typeface="Unbounded"/>
                <a:cs typeface="Unbounded"/>
                <a:sym typeface="Unbounded"/>
              </a:rPr>
              <a:t> </a:t>
            </a:r>
            <a:endParaRPr lang="bg-BG" dirty="0">
              <a:latin typeface="Unbounded"/>
              <a:ea typeface="Unbounded"/>
              <a:cs typeface="Unbounded"/>
              <a:sym typeface="Unbound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nbounded"/>
                <a:ea typeface="Unbounded"/>
                <a:cs typeface="Unbounded"/>
                <a:sym typeface="Unbounded"/>
              </a:rPr>
              <a:t>(Flipped classroom) </a:t>
            </a:r>
            <a:endParaRPr dirty="0"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172" name="Google Shape;172;p25"/>
          <p:cNvSpPr txBox="1">
            <a:spLocks noGrp="1"/>
          </p:cNvSpPr>
          <p:nvPr>
            <p:ph type="title" idx="2"/>
          </p:nvPr>
        </p:nvSpPr>
        <p:spPr>
          <a:xfrm>
            <a:off x="715050" y="248950"/>
            <a:ext cx="77139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СЪДЪРЖАНИЕ</a:t>
            </a:r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title" idx="3"/>
          </p:nvPr>
        </p:nvSpPr>
        <p:spPr>
          <a:xfrm>
            <a:off x="715100" y="1590700"/>
            <a:ext cx="9186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 &gt;</a:t>
            </a:r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subTitle" idx="4"/>
          </p:nvPr>
        </p:nvSpPr>
        <p:spPr>
          <a:xfrm>
            <a:off x="1690950" y="1590800"/>
            <a:ext cx="67953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nbounded"/>
                <a:ea typeface="Unbounded"/>
                <a:cs typeface="Unbounded"/>
                <a:sym typeface="Unbounded"/>
              </a:rPr>
              <a:t>Проектно-базирано обучение</a:t>
            </a:r>
            <a:endParaRPr dirty="0"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175" name="Google Shape;175;p25"/>
          <p:cNvSpPr txBox="1">
            <a:spLocks noGrp="1"/>
          </p:cNvSpPr>
          <p:nvPr>
            <p:ph type="title" idx="5"/>
          </p:nvPr>
        </p:nvSpPr>
        <p:spPr>
          <a:xfrm>
            <a:off x="715100" y="2148125"/>
            <a:ext cx="9186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 &gt;</a:t>
            </a:r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subTitle" idx="6"/>
          </p:nvPr>
        </p:nvSpPr>
        <p:spPr>
          <a:xfrm>
            <a:off x="1690950" y="2148200"/>
            <a:ext cx="67953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nbounded"/>
                <a:ea typeface="Unbounded"/>
                <a:cs typeface="Unbounded"/>
                <a:sym typeface="Unbounded"/>
              </a:rPr>
              <a:t>Приложение на метода </a:t>
            </a:r>
            <a:r>
              <a:rPr lang="bg-BG" dirty="0">
                <a:latin typeface="Unbounded"/>
                <a:ea typeface="Unbounded"/>
                <a:cs typeface="Unbounded"/>
                <a:sym typeface="Unbounded"/>
              </a:rPr>
              <a:t>„</a:t>
            </a:r>
            <a:r>
              <a:rPr lang="en" dirty="0">
                <a:latin typeface="Unbounded"/>
                <a:ea typeface="Unbounded"/>
                <a:cs typeface="Unbounded"/>
                <a:sym typeface="Unbounded"/>
              </a:rPr>
              <a:t>Проектно-базирано обучение</a:t>
            </a:r>
            <a:r>
              <a:rPr lang="bg-BG" dirty="0">
                <a:latin typeface="Unbounded"/>
                <a:ea typeface="Unbounded"/>
                <a:cs typeface="Unbounded"/>
                <a:sym typeface="Unbounded"/>
              </a:rPr>
              <a:t>“</a:t>
            </a:r>
            <a:r>
              <a:rPr lang="en" dirty="0">
                <a:latin typeface="Unbounded"/>
                <a:ea typeface="Unbounded"/>
                <a:cs typeface="Unbounded"/>
                <a:sym typeface="Unbounded"/>
              </a:rPr>
              <a:t> в учебния процес</a:t>
            </a:r>
            <a:endParaRPr dirty="0">
              <a:solidFill>
                <a:schemeClr val="lt2"/>
              </a:solidFill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177" name="Google Shape;177;p25"/>
          <p:cNvSpPr txBox="1">
            <a:spLocks noGrp="1"/>
          </p:cNvSpPr>
          <p:nvPr>
            <p:ph type="title" idx="7"/>
          </p:nvPr>
        </p:nvSpPr>
        <p:spPr>
          <a:xfrm>
            <a:off x="715100" y="2705550"/>
            <a:ext cx="9186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 &gt;</a:t>
            </a:r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subTitle" idx="8"/>
          </p:nvPr>
        </p:nvSpPr>
        <p:spPr>
          <a:xfrm>
            <a:off x="1690950" y="2936325"/>
            <a:ext cx="6795200" cy="2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nbounded"/>
                <a:ea typeface="Unbounded"/>
                <a:cs typeface="Unbounded"/>
                <a:sym typeface="Unbounded"/>
              </a:rPr>
              <a:t>ИКТ инструменти в ЧЕО с практическа задача</a:t>
            </a:r>
            <a:endParaRPr dirty="0"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179" name="Google Shape;179;p25"/>
          <p:cNvSpPr txBox="1">
            <a:spLocks noGrp="1"/>
          </p:cNvSpPr>
          <p:nvPr>
            <p:ph type="title" idx="9"/>
          </p:nvPr>
        </p:nvSpPr>
        <p:spPr>
          <a:xfrm>
            <a:off x="715100" y="3419000"/>
            <a:ext cx="9759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 &gt;</a:t>
            </a:r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subTitle" idx="13"/>
          </p:nvPr>
        </p:nvSpPr>
        <p:spPr>
          <a:xfrm>
            <a:off x="1690950" y="3419000"/>
            <a:ext cx="67953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bounded"/>
                <a:ea typeface="Unbounded"/>
                <a:cs typeface="Unbounded"/>
                <a:sym typeface="Unbounded"/>
              </a:rPr>
              <a:t>Работа в екип</a:t>
            </a:r>
            <a:endParaRPr>
              <a:solidFill>
                <a:srgbClr val="1155CC"/>
              </a:solidFill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181" name="Google Shape;181;p25"/>
          <p:cNvSpPr txBox="1">
            <a:spLocks noGrp="1"/>
          </p:cNvSpPr>
          <p:nvPr>
            <p:ph type="title" idx="14"/>
          </p:nvPr>
        </p:nvSpPr>
        <p:spPr>
          <a:xfrm>
            <a:off x="667350" y="3893900"/>
            <a:ext cx="9186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 </a:t>
            </a:r>
            <a:r>
              <a:rPr lang="en" dirty="0"/>
              <a:t>06 &gt;</a:t>
            </a:r>
            <a:endParaRPr dirty="0"/>
          </a:p>
        </p:txBody>
      </p:sp>
      <p:cxnSp>
        <p:nvCxnSpPr>
          <p:cNvPr id="182" name="Google Shape;182;p25"/>
          <p:cNvCxnSpPr/>
          <p:nvPr/>
        </p:nvCxnSpPr>
        <p:spPr>
          <a:xfrm>
            <a:off x="715050" y="4830375"/>
            <a:ext cx="710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" name="Google Shape;183;p25"/>
          <p:cNvSpPr txBox="1">
            <a:spLocks noGrp="1"/>
          </p:cNvSpPr>
          <p:nvPr>
            <p:ph type="subTitle" idx="13"/>
          </p:nvPr>
        </p:nvSpPr>
        <p:spPr>
          <a:xfrm>
            <a:off x="1633700" y="3820400"/>
            <a:ext cx="67953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nbounded"/>
                <a:ea typeface="Unbounded"/>
                <a:cs typeface="Unbounded"/>
                <a:sym typeface="Unbounded"/>
              </a:rPr>
              <a:t>Задание за получаване на сертификат</a:t>
            </a:r>
            <a:endParaRPr>
              <a:latin typeface="Unbounded"/>
              <a:ea typeface="Unbounded"/>
              <a:cs typeface="Unbounded"/>
              <a:sym typeface="Unbound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ctrTitle"/>
          </p:nvPr>
        </p:nvSpPr>
        <p:spPr>
          <a:xfrm>
            <a:off x="491949" y="532015"/>
            <a:ext cx="7496582" cy="21985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Участниците в уебинара: </a:t>
            </a:r>
            <a:r>
              <a:rPr lang="en" sz="3200" u="sng">
                <a:solidFill>
                  <a:schemeClr val="hlink"/>
                </a:solidFill>
                <a:hlinkClick r:id="rId3"/>
              </a:rPr>
              <a:t>https://forms.gle/mmWi98xgjELts94A9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  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</p:txBody>
      </p:sp>
      <p:cxnSp>
        <p:nvCxnSpPr>
          <p:cNvPr id="189" name="Google Shape;189;p26"/>
          <p:cNvCxnSpPr/>
          <p:nvPr/>
        </p:nvCxnSpPr>
        <p:spPr>
          <a:xfrm>
            <a:off x="800100" y="4169250"/>
            <a:ext cx="710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0" name="Google Shape;19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4750" y="2382750"/>
            <a:ext cx="2424175" cy="24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dian Tech Expert Portfolio by Slidesgo">
  <a:themeElements>
    <a:clrScheme name="Simple Light">
      <a:dk1>
        <a:srgbClr val="2A1A52"/>
      </a:dk1>
      <a:lt1>
        <a:srgbClr val="D1F3FF"/>
      </a:lt1>
      <a:dk2>
        <a:srgbClr val="7DDCFF"/>
      </a:dk2>
      <a:lt2>
        <a:srgbClr val="2579FF"/>
      </a:lt2>
      <a:accent1>
        <a:srgbClr val="D1CFFF"/>
      </a:accent1>
      <a:accent2>
        <a:srgbClr val="8D89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A1A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180</Words>
  <Application>Microsoft Office PowerPoint</Application>
  <PresentationFormat>On-screen Show (16:9)</PresentationFormat>
  <Paragraphs>51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Bebas Neue</vt:lpstr>
      <vt:lpstr>Calibri</vt:lpstr>
      <vt:lpstr>Golos Text</vt:lpstr>
      <vt:lpstr>Roboto</vt:lpstr>
      <vt:lpstr>Unbounded</vt:lpstr>
      <vt:lpstr>Unbounded Medium</vt:lpstr>
      <vt:lpstr>Indian Tech Expert Portfolio by Slidesgo</vt:lpstr>
      <vt:lpstr>ПЛАНИРАНЕ НА СЪВРЕМЕННИЯ УРОК ПО ЧУЖД ЕЗИК И ЛИТЕРАТУРА В УСЛОВИЯТА НА НОВИТЕ УЧЕБНИ ПРОГРАМИ В ГИМНАЗИАЛНИЯ КУРС;  „ОБЪРНАТИЯТ“ ЧАС ПО ЛИТЕРАТУРА  (FLIPPED CLASSROOM) </vt:lpstr>
      <vt:lpstr>За нас </vt:lpstr>
      <vt:lpstr>01 &gt;</vt:lpstr>
      <vt:lpstr>            Участниците в уебинара: https://forms.gle/mmWi98xgjELts94A9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ПЛАНИРАНЕ НА СЪВРЕМЕННИЯ УРОК ПО ЧУЖД ЕЗИК И ЛИТЕРАТУРА В УСЛОВИЯТА НА НОВИТЕ УЧЕБНИ ПРОГРАМИ В ГИМНАЗИАЛНИЯ КУРС; „ОБЪРНАТИЯТ“ ЧАС ПО ЛИТЕРАТУРА  (FLIPPED CLASSROOM) </dc:title>
  <cp:lastModifiedBy>Antoniya</cp:lastModifiedBy>
  <cp:revision>4</cp:revision>
  <dcterms:modified xsi:type="dcterms:W3CDTF">2024-04-10T11:16:14Z</dcterms:modified>
</cp:coreProperties>
</file>