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62" r:id="rId2"/>
    <p:sldId id="305" r:id="rId3"/>
    <p:sldId id="276" r:id="rId4"/>
    <p:sldId id="277" r:id="rId5"/>
    <p:sldId id="266" r:id="rId6"/>
    <p:sldId id="263" r:id="rId7"/>
    <p:sldId id="268" r:id="rId8"/>
    <p:sldId id="267" r:id="rId9"/>
    <p:sldId id="270" r:id="rId10"/>
    <p:sldId id="278" r:id="rId11"/>
    <p:sldId id="279" r:id="rId12"/>
    <p:sldId id="280" r:id="rId13"/>
    <p:sldId id="308" r:id="rId14"/>
    <p:sldId id="307" r:id="rId15"/>
    <p:sldId id="306" r:id="rId16"/>
    <p:sldId id="309" r:id="rId17"/>
    <p:sldId id="282" r:id="rId18"/>
    <p:sldId id="281" r:id="rId19"/>
    <p:sldId id="283" r:id="rId20"/>
    <p:sldId id="284" r:id="rId21"/>
    <p:sldId id="285" r:id="rId22"/>
    <p:sldId id="310" r:id="rId23"/>
    <p:sldId id="271" r:id="rId24"/>
    <p:sldId id="273" r:id="rId25"/>
    <p:sldId id="272" r:id="rId26"/>
    <p:sldId id="286" r:id="rId27"/>
    <p:sldId id="287" r:id="rId28"/>
  </p:sldIdLst>
  <p:sldSz cx="9144000" cy="5143500" type="screen16x9"/>
  <p:notesSz cx="6858000" cy="9144000"/>
  <p:defaultTextStyle>
    <a:defPPr>
      <a:defRPr lang="bg-BG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ен стил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5811" autoAdjust="0"/>
  </p:normalViewPr>
  <p:slideViewPr>
    <p:cSldViewPr snapToGrid="0">
      <p:cViewPr varScale="1">
        <p:scale>
          <a:sx n="108" d="100"/>
          <a:sy n="108" d="100"/>
        </p:scale>
        <p:origin x="758" y="91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226" y="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3E5026-5A5D-4B5E-B4DB-238D66A8C3F4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862807E4-CD65-4CC2-8C05-6535CE199ACD}">
      <dgm:prSet phldrT="[Текст]"/>
      <dgm:spPr/>
      <dgm:t>
        <a:bodyPr/>
        <a:lstStyle/>
        <a:p>
          <a:r>
            <a:rPr lang="bg-BG" dirty="0"/>
            <a:t>Кой съм АЗ?</a:t>
          </a:r>
        </a:p>
      </dgm:t>
    </dgm:pt>
    <dgm:pt modelId="{2D5BC0E5-BA65-47D3-B768-141D2D7B8EE2}" type="parTrans" cxnId="{8F9091B3-F621-4C32-8487-7CF819C42D9A}">
      <dgm:prSet/>
      <dgm:spPr/>
      <dgm:t>
        <a:bodyPr/>
        <a:lstStyle/>
        <a:p>
          <a:endParaRPr lang="bg-BG"/>
        </a:p>
      </dgm:t>
    </dgm:pt>
    <dgm:pt modelId="{3CCEDA15-71FF-4AFD-B1EB-82EB6AF4482D}" type="sibTrans" cxnId="{8F9091B3-F621-4C32-8487-7CF819C42D9A}">
      <dgm:prSet/>
      <dgm:spPr/>
      <dgm:t>
        <a:bodyPr/>
        <a:lstStyle/>
        <a:p>
          <a:endParaRPr lang="bg-BG"/>
        </a:p>
      </dgm:t>
    </dgm:pt>
    <dgm:pt modelId="{252C2D51-6FC2-4385-875E-2E12CA0F8BF9}">
      <dgm:prSet phldrT="[Текст]"/>
      <dgm:spPr/>
      <dgm:t>
        <a:bodyPr/>
        <a:lstStyle/>
        <a:p>
          <a:r>
            <a:rPr lang="bg-BG" dirty="0"/>
            <a:t>Какво мога и какво не мога</a:t>
          </a:r>
        </a:p>
      </dgm:t>
    </dgm:pt>
    <dgm:pt modelId="{8934B9EF-A602-4440-9B61-559ACD22902D}" type="parTrans" cxnId="{535B58B2-5752-4E81-8975-1E616684A277}">
      <dgm:prSet/>
      <dgm:spPr/>
      <dgm:t>
        <a:bodyPr/>
        <a:lstStyle/>
        <a:p>
          <a:endParaRPr lang="bg-BG"/>
        </a:p>
      </dgm:t>
    </dgm:pt>
    <dgm:pt modelId="{D3EB3C0B-6F86-4C2D-94E0-68784DCCC07C}" type="sibTrans" cxnId="{535B58B2-5752-4E81-8975-1E616684A277}">
      <dgm:prSet/>
      <dgm:spPr/>
      <dgm:t>
        <a:bodyPr/>
        <a:lstStyle/>
        <a:p>
          <a:endParaRPr lang="bg-BG"/>
        </a:p>
      </dgm:t>
    </dgm:pt>
    <dgm:pt modelId="{ECE78281-B536-4406-BA0A-2F0DA3BF8EE0}">
      <dgm:prSet phldrT="[Текст]"/>
      <dgm:spPr/>
      <dgm:t>
        <a:bodyPr/>
        <a:lstStyle/>
        <a:p>
          <a:r>
            <a:rPr lang="bg-BG" dirty="0"/>
            <a:t>Каква е представата ми за добро</a:t>
          </a:r>
        </a:p>
      </dgm:t>
    </dgm:pt>
    <dgm:pt modelId="{CAA30D8D-8D74-44F4-A662-D66876BF0E4E}" type="parTrans" cxnId="{F3112065-F741-4625-B3EA-086AB1EE24AE}">
      <dgm:prSet/>
      <dgm:spPr/>
      <dgm:t>
        <a:bodyPr/>
        <a:lstStyle/>
        <a:p>
          <a:endParaRPr lang="bg-BG"/>
        </a:p>
      </dgm:t>
    </dgm:pt>
    <dgm:pt modelId="{14464937-ADB6-4A52-97D6-EB2089B57B7A}" type="sibTrans" cxnId="{F3112065-F741-4625-B3EA-086AB1EE24AE}">
      <dgm:prSet/>
      <dgm:spPr/>
      <dgm:t>
        <a:bodyPr/>
        <a:lstStyle/>
        <a:p>
          <a:endParaRPr lang="bg-BG"/>
        </a:p>
      </dgm:t>
    </dgm:pt>
    <dgm:pt modelId="{945950F0-AD53-4189-8294-4E2292218966}">
      <dgm:prSet phldrT="[Текст]"/>
      <dgm:spPr/>
      <dgm:t>
        <a:bodyPr/>
        <a:lstStyle/>
        <a:p>
          <a:r>
            <a:rPr lang="bg-BG" dirty="0"/>
            <a:t>Кои са моите силни и слаби страни</a:t>
          </a:r>
        </a:p>
      </dgm:t>
    </dgm:pt>
    <dgm:pt modelId="{230FD3EC-1C4D-4284-B291-3CCF5857CE7F}" type="parTrans" cxnId="{1A8AA5BC-CD56-46EE-8131-86B6E5C3058D}">
      <dgm:prSet/>
      <dgm:spPr/>
      <dgm:t>
        <a:bodyPr/>
        <a:lstStyle/>
        <a:p>
          <a:endParaRPr lang="bg-BG"/>
        </a:p>
      </dgm:t>
    </dgm:pt>
    <dgm:pt modelId="{A87D8EBC-A26A-40EA-98D8-F7CEB8F88FB9}" type="sibTrans" cxnId="{1A8AA5BC-CD56-46EE-8131-86B6E5C3058D}">
      <dgm:prSet/>
      <dgm:spPr/>
      <dgm:t>
        <a:bodyPr/>
        <a:lstStyle/>
        <a:p>
          <a:endParaRPr lang="bg-BG"/>
        </a:p>
      </dgm:t>
    </dgm:pt>
    <dgm:pt modelId="{1F8AFEEE-A1AC-4B24-99A5-C64ED37C80DD}">
      <dgm:prSet phldrT="[Текст]"/>
      <dgm:spPr/>
      <dgm:t>
        <a:bodyPr/>
        <a:lstStyle/>
        <a:p>
          <a:r>
            <a:rPr lang="bg-BG" dirty="0"/>
            <a:t>Какво е ценно за мен</a:t>
          </a:r>
        </a:p>
      </dgm:t>
    </dgm:pt>
    <dgm:pt modelId="{9ADE77A9-359D-47AF-B3E8-7DED1571CB8F}" type="parTrans" cxnId="{6C2E27A0-A9E0-43B4-9E35-050FD5FD0EC8}">
      <dgm:prSet/>
      <dgm:spPr/>
      <dgm:t>
        <a:bodyPr/>
        <a:lstStyle/>
        <a:p>
          <a:endParaRPr lang="bg-BG"/>
        </a:p>
      </dgm:t>
    </dgm:pt>
    <dgm:pt modelId="{04DFB7A0-F7B6-4ADD-8170-5E3892F0D44B}" type="sibTrans" cxnId="{6C2E27A0-A9E0-43B4-9E35-050FD5FD0EC8}">
      <dgm:prSet/>
      <dgm:spPr/>
      <dgm:t>
        <a:bodyPr/>
        <a:lstStyle/>
        <a:p>
          <a:endParaRPr lang="bg-BG"/>
        </a:p>
      </dgm:t>
    </dgm:pt>
    <dgm:pt modelId="{AF5428CA-E421-4B03-9A66-B638483CA077}">
      <dgm:prSet/>
      <dgm:spPr/>
      <dgm:t>
        <a:bodyPr/>
        <a:lstStyle/>
        <a:p>
          <a:r>
            <a:rPr lang="bg-BG" dirty="0"/>
            <a:t>Какво харесвам и не харесвам</a:t>
          </a:r>
        </a:p>
      </dgm:t>
    </dgm:pt>
    <dgm:pt modelId="{24D689D0-6B8B-414D-8130-39916CBBFDAC}" type="parTrans" cxnId="{8C8A1E3E-2AE7-4583-9E61-378A2EADA7DA}">
      <dgm:prSet/>
      <dgm:spPr/>
      <dgm:t>
        <a:bodyPr/>
        <a:lstStyle/>
        <a:p>
          <a:endParaRPr lang="bg-BG"/>
        </a:p>
      </dgm:t>
    </dgm:pt>
    <dgm:pt modelId="{CF95859B-E296-4EBA-BEF9-0F0EBEDD65D0}" type="sibTrans" cxnId="{8C8A1E3E-2AE7-4583-9E61-378A2EADA7DA}">
      <dgm:prSet/>
      <dgm:spPr/>
      <dgm:t>
        <a:bodyPr/>
        <a:lstStyle/>
        <a:p>
          <a:endParaRPr lang="bg-BG"/>
        </a:p>
      </dgm:t>
    </dgm:pt>
    <dgm:pt modelId="{3A0F90B0-CC9C-4539-B977-89EE8D3B55FF}">
      <dgm:prSet/>
      <dgm:spPr/>
      <dgm:t>
        <a:bodyPr/>
        <a:lstStyle/>
        <a:p>
          <a:r>
            <a:rPr lang="bg-BG" dirty="0"/>
            <a:t>Какъв искам да бъда</a:t>
          </a:r>
        </a:p>
      </dgm:t>
    </dgm:pt>
    <dgm:pt modelId="{C72F8B7B-9821-4134-887B-136BF16DBFE5}" type="parTrans" cxnId="{631FE106-5E31-4106-994F-DF520B32D33A}">
      <dgm:prSet/>
      <dgm:spPr/>
      <dgm:t>
        <a:bodyPr/>
        <a:lstStyle/>
        <a:p>
          <a:endParaRPr lang="bg-BG"/>
        </a:p>
      </dgm:t>
    </dgm:pt>
    <dgm:pt modelId="{373CC3FA-9736-479B-ADB8-F10B4C008201}" type="sibTrans" cxnId="{631FE106-5E31-4106-994F-DF520B32D33A}">
      <dgm:prSet/>
      <dgm:spPr/>
      <dgm:t>
        <a:bodyPr/>
        <a:lstStyle/>
        <a:p>
          <a:endParaRPr lang="bg-BG"/>
        </a:p>
      </dgm:t>
    </dgm:pt>
    <dgm:pt modelId="{D4862944-DABB-4100-B4BD-5760CDD770DC}">
      <dgm:prSet/>
      <dgm:spPr/>
      <dgm:t>
        <a:bodyPr/>
        <a:lstStyle/>
        <a:p>
          <a:r>
            <a:rPr lang="bg-BG" dirty="0"/>
            <a:t>Какво ме прави специален</a:t>
          </a:r>
        </a:p>
      </dgm:t>
    </dgm:pt>
    <dgm:pt modelId="{A6403E08-9416-4A6E-A0A3-85ECC3B639D1}" type="parTrans" cxnId="{247EEA4E-285C-4492-9A83-524BE4F7F5E6}">
      <dgm:prSet/>
      <dgm:spPr/>
      <dgm:t>
        <a:bodyPr/>
        <a:lstStyle/>
        <a:p>
          <a:endParaRPr lang="bg-BG"/>
        </a:p>
      </dgm:t>
    </dgm:pt>
    <dgm:pt modelId="{3066AA49-8C84-4BBA-A878-80FC624F3E3D}" type="sibTrans" cxnId="{247EEA4E-285C-4492-9A83-524BE4F7F5E6}">
      <dgm:prSet/>
      <dgm:spPr/>
    </dgm:pt>
    <dgm:pt modelId="{D0F0B794-9210-4840-B1C8-9FB56938E1ED}">
      <dgm:prSet/>
      <dgm:spPr/>
      <dgm:t>
        <a:bodyPr/>
        <a:lstStyle/>
        <a:p>
          <a:r>
            <a:rPr lang="bg-BG" dirty="0"/>
            <a:t>Какво е моето място – в групата и света</a:t>
          </a:r>
        </a:p>
      </dgm:t>
    </dgm:pt>
    <dgm:pt modelId="{ED90F37F-9C83-40CE-ACFE-6058E9B99382}" type="parTrans" cxnId="{03014561-37D5-46A0-BD8A-EDEAAA637CAA}">
      <dgm:prSet/>
      <dgm:spPr/>
      <dgm:t>
        <a:bodyPr/>
        <a:lstStyle/>
        <a:p>
          <a:endParaRPr lang="bg-BG"/>
        </a:p>
      </dgm:t>
    </dgm:pt>
    <dgm:pt modelId="{80A5BA83-35D0-4909-B02F-04355F7E41C2}" type="sibTrans" cxnId="{03014561-37D5-46A0-BD8A-EDEAAA637CAA}">
      <dgm:prSet/>
      <dgm:spPr/>
    </dgm:pt>
    <dgm:pt modelId="{E0FA7E49-80D0-4E2F-98FD-8A24907AE473}" type="pres">
      <dgm:prSet presAssocID="{743E5026-5A5D-4B5E-B4DB-238D66A8C3F4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7098498-576D-402D-A7CC-9B88D84C1A9C}" type="pres">
      <dgm:prSet presAssocID="{862807E4-CD65-4CC2-8C05-6535CE199ACD}" presName="centerShape" presStyleLbl="node0" presStyleIdx="0" presStyleCnt="1"/>
      <dgm:spPr/>
    </dgm:pt>
    <dgm:pt modelId="{D501BD92-D5EA-487A-8472-BE77AAA68A34}" type="pres">
      <dgm:prSet presAssocID="{8934B9EF-A602-4440-9B61-559ACD22902D}" presName="parTrans" presStyleLbl="sibTrans2D1" presStyleIdx="0" presStyleCnt="8"/>
      <dgm:spPr/>
    </dgm:pt>
    <dgm:pt modelId="{7BD0FD23-7DA5-486C-93F7-6ED378CD0F9C}" type="pres">
      <dgm:prSet presAssocID="{8934B9EF-A602-4440-9B61-559ACD22902D}" presName="connectorText" presStyleLbl="sibTrans2D1" presStyleIdx="0" presStyleCnt="8"/>
      <dgm:spPr/>
    </dgm:pt>
    <dgm:pt modelId="{ED571DA5-459E-43AD-BE8A-665159A6BB3D}" type="pres">
      <dgm:prSet presAssocID="{252C2D51-6FC2-4385-875E-2E12CA0F8BF9}" presName="node" presStyleLbl="node1" presStyleIdx="0" presStyleCnt="8">
        <dgm:presLayoutVars>
          <dgm:bulletEnabled val="1"/>
        </dgm:presLayoutVars>
      </dgm:prSet>
      <dgm:spPr/>
    </dgm:pt>
    <dgm:pt modelId="{2997AC43-E5D0-4FE1-84AD-9C3DC1751DD3}" type="pres">
      <dgm:prSet presAssocID="{A6403E08-9416-4A6E-A0A3-85ECC3B639D1}" presName="parTrans" presStyleLbl="sibTrans2D1" presStyleIdx="1" presStyleCnt="8"/>
      <dgm:spPr/>
    </dgm:pt>
    <dgm:pt modelId="{90DA9E3B-19CF-4CB8-B6FA-17DB50759AC7}" type="pres">
      <dgm:prSet presAssocID="{A6403E08-9416-4A6E-A0A3-85ECC3B639D1}" presName="connectorText" presStyleLbl="sibTrans2D1" presStyleIdx="1" presStyleCnt="8"/>
      <dgm:spPr/>
    </dgm:pt>
    <dgm:pt modelId="{E86B5788-796D-4F89-82F4-5F304608EB2F}" type="pres">
      <dgm:prSet presAssocID="{D4862944-DABB-4100-B4BD-5760CDD770DC}" presName="node" presStyleLbl="node1" presStyleIdx="1" presStyleCnt="8">
        <dgm:presLayoutVars>
          <dgm:bulletEnabled val="1"/>
        </dgm:presLayoutVars>
      </dgm:prSet>
      <dgm:spPr/>
    </dgm:pt>
    <dgm:pt modelId="{859D45C6-3467-4B8E-B93E-0EACB2CB862A}" type="pres">
      <dgm:prSet presAssocID="{ED90F37F-9C83-40CE-ACFE-6058E9B99382}" presName="parTrans" presStyleLbl="sibTrans2D1" presStyleIdx="2" presStyleCnt="8"/>
      <dgm:spPr/>
    </dgm:pt>
    <dgm:pt modelId="{E7E85862-7AA4-4597-999C-A4BEEAC2BCAC}" type="pres">
      <dgm:prSet presAssocID="{ED90F37F-9C83-40CE-ACFE-6058E9B99382}" presName="connectorText" presStyleLbl="sibTrans2D1" presStyleIdx="2" presStyleCnt="8"/>
      <dgm:spPr/>
    </dgm:pt>
    <dgm:pt modelId="{8E689D21-BBBA-424A-8C82-8ECFF3B1B68B}" type="pres">
      <dgm:prSet presAssocID="{D0F0B794-9210-4840-B1C8-9FB56938E1ED}" presName="node" presStyleLbl="node1" presStyleIdx="2" presStyleCnt="8">
        <dgm:presLayoutVars>
          <dgm:bulletEnabled val="1"/>
        </dgm:presLayoutVars>
      </dgm:prSet>
      <dgm:spPr/>
    </dgm:pt>
    <dgm:pt modelId="{77CB67A8-8815-44B9-8772-5B1568940BB5}" type="pres">
      <dgm:prSet presAssocID="{C72F8B7B-9821-4134-887B-136BF16DBFE5}" presName="parTrans" presStyleLbl="sibTrans2D1" presStyleIdx="3" presStyleCnt="8"/>
      <dgm:spPr/>
    </dgm:pt>
    <dgm:pt modelId="{CF83F563-7CB8-4FD5-A400-14DB0ADF3713}" type="pres">
      <dgm:prSet presAssocID="{C72F8B7B-9821-4134-887B-136BF16DBFE5}" presName="connectorText" presStyleLbl="sibTrans2D1" presStyleIdx="3" presStyleCnt="8"/>
      <dgm:spPr/>
    </dgm:pt>
    <dgm:pt modelId="{5D38F829-CFE0-416E-915A-9C159AAB7D64}" type="pres">
      <dgm:prSet presAssocID="{3A0F90B0-CC9C-4539-B977-89EE8D3B55FF}" presName="node" presStyleLbl="node1" presStyleIdx="3" presStyleCnt="8">
        <dgm:presLayoutVars>
          <dgm:bulletEnabled val="1"/>
        </dgm:presLayoutVars>
      </dgm:prSet>
      <dgm:spPr/>
    </dgm:pt>
    <dgm:pt modelId="{56794F4B-F046-4DAA-81C7-96A479CF4757}" type="pres">
      <dgm:prSet presAssocID="{CAA30D8D-8D74-44F4-A662-D66876BF0E4E}" presName="parTrans" presStyleLbl="sibTrans2D1" presStyleIdx="4" presStyleCnt="8"/>
      <dgm:spPr/>
    </dgm:pt>
    <dgm:pt modelId="{C6706FCC-F3D6-404C-B23B-512852B891DF}" type="pres">
      <dgm:prSet presAssocID="{CAA30D8D-8D74-44F4-A662-D66876BF0E4E}" presName="connectorText" presStyleLbl="sibTrans2D1" presStyleIdx="4" presStyleCnt="8"/>
      <dgm:spPr/>
    </dgm:pt>
    <dgm:pt modelId="{01770585-12D6-43C4-A0FE-DE44FF9DB26E}" type="pres">
      <dgm:prSet presAssocID="{ECE78281-B536-4406-BA0A-2F0DA3BF8EE0}" presName="node" presStyleLbl="node1" presStyleIdx="4" presStyleCnt="8">
        <dgm:presLayoutVars>
          <dgm:bulletEnabled val="1"/>
        </dgm:presLayoutVars>
      </dgm:prSet>
      <dgm:spPr/>
    </dgm:pt>
    <dgm:pt modelId="{2572FC07-7140-412B-A4A6-2C956844E9B3}" type="pres">
      <dgm:prSet presAssocID="{24D689D0-6B8B-414D-8130-39916CBBFDAC}" presName="parTrans" presStyleLbl="sibTrans2D1" presStyleIdx="5" presStyleCnt="8"/>
      <dgm:spPr/>
    </dgm:pt>
    <dgm:pt modelId="{92910AF1-A06E-421A-8A28-F10B0D438312}" type="pres">
      <dgm:prSet presAssocID="{24D689D0-6B8B-414D-8130-39916CBBFDAC}" presName="connectorText" presStyleLbl="sibTrans2D1" presStyleIdx="5" presStyleCnt="8"/>
      <dgm:spPr/>
    </dgm:pt>
    <dgm:pt modelId="{A404F2AA-28AF-45FA-8B68-16C30B04BAFF}" type="pres">
      <dgm:prSet presAssocID="{AF5428CA-E421-4B03-9A66-B638483CA077}" presName="node" presStyleLbl="node1" presStyleIdx="5" presStyleCnt="8">
        <dgm:presLayoutVars>
          <dgm:bulletEnabled val="1"/>
        </dgm:presLayoutVars>
      </dgm:prSet>
      <dgm:spPr/>
    </dgm:pt>
    <dgm:pt modelId="{74A0FE2A-26AF-4DFD-B628-61CCFA71543E}" type="pres">
      <dgm:prSet presAssocID="{230FD3EC-1C4D-4284-B291-3CCF5857CE7F}" presName="parTrans" presStyleLbl="sibTrans2D1" presStyleIdx="6" presStyleCnt="8"/>
      <dgm:spPr/>
    </dgm:pt>
    <dgm:pt modelId="{68075036-883E-44F6-9BBF-8D5AED953338}" type="pres">
      <dgm:prSet presAssocID="{230FD3EC-1C4D-4284-B291-3CCF5857CE7F}" presName="connectorText" presStyleLbl="sibTrans2D1" presStyleIdx="6" presStyleCnt="8"/>
      <dgm:spPr/>
    </dgm:pt>
    <dgm:pt modelId="{46A43AAF-8F17-4D2E-9F75-3960DD24CD8E}" type="pres">
      <dgm:prSet presAssocID="{945950F0-AD53-4189-8294-4E2292218966}" presName="node" presStyleLbl="node1" presStyleIdx="6" presStyleCnt="8">
        <dgm:presLayoutVars>
          <dgm:bulletEnabled val="1"/>
        </dgm:presLayoutVars>
      </dgm:prSet>
      <dgm:spPr/>
    </dgm:pt>
    <dgm:pt modelId="{74B158FF-6F57-4D7F-963B-A72C5050F1A9}" type="pres">
      <dgm:prSet presAssocID="{9ADE77A9-359D-47AF-B3E8-7DED1571CB8F}" presName="parTrans" presStyleLbl="sibTrans2D1" presStyleIdx="7" presStyleCnt="8"/>
      <dgm:spPr/>
    </dgm:pt>
    <dgm:pt modelId="{6E181894-C036-4996-AFC3-C965DAB284B3}" type="pres">
      <dgm:prSet presAssocID="{9ADE77A9-359D-47AF-B3E8-7DED1571CB8F}" presName="connectorText" presStyleLbl="sibTrans2D1" presStyleIdx="7" presStyleCnt="8"/>
      <dgm:spPr/>
    </dgm:pt>
    <dgm:pt modelId="{9EA4B6A7-9081-4C47-BAF3-DD6989707BD3}" type="pres">
      <dgm:prSet presAssocID="{1F8AFEEE-A1AC-4B24-99A5-C64ED37C80DD}" presName="node" presStyleLbl="node1" presStyleIdx="7" presStyleCnt="8">
        <dgm:presLayoutVars>
          <dgm:bulletEnabled val="1"/>
        </dgm:presLayoutVars>
      </dgm:prSet>
      <dgm:spPr/>
    </dgm:pt>
  </dgm:ptLst>
  <dgm:cxnLst>
    <dgm:cxn modelId="{B9D57400-B861-4057-8A2E-57A10533918A}" type="presOf" srcId="{230FD3EC-1C4D-4284-B291-3CCF5857CE7F}" destId="{68075036-883E-44F6-9BBF-8D5AED953338}" srcOrd="1" destOrd="0" presId="urn:microsoft.com/office/officeart/2005/8/layout/radial5"/>
    <dgm:cxn modelId="{0595F600-4A4D-4642-8DFD-4E2CE59DD11F}" type="presOf" srcId="{9ADE77A9-359D-47AF-B3E8-7DED1571CB8F}" destId="{6E181894-C036-4996-AFC3-C965DAB284B3}" srcOrd="1" destOrd="0" presId="urn:microsoft.com/office/officeart/2005/8/layout/radial5"/>
    <dgm:cxn modelId="{631FE106-5E31-4106-994F-DF520B32D33A}" srcId="{862807E4-CD65-4CC2-8C05-6535CE199ACD}" destId="{3A0F90B0-CC9C-4539-B977-89EE8D3B55FF}" srcOrd="3" destOrd="0" parTransId="{C72F8B7B-9821-4134-887B-136BF16DBFE5}" sibTransId="{373CC3FA-9736-479B-ADB8-F10B4C008201}"/>
    <dgm:cxn modelId="{2FCEE51C-3DF7-4370-8909-2F0105FF51ED}" type="presOf" srcId="{8934B9EF-A602-4440-9B61-559ACD22902D}" destId="{7BD0FD23-7DA5-486C-93F7-6ED378CD0F9C}" srcOrd="1" destOrd="0" presId="urn:microsoft.com/office/officeart/2005/8/layout/radial5"/>
    <dgm:cxn modelId="{E87C0A29-216C-4A6F-9ADF-2725F2FD0429}" type="presOf" srcId="{ED90F37F-9C83-40CE-ACFE-6058E9B99382}" destId="{859D45C6-3467-4B8E-B93E-0EACB2CB862A}" srcOrd="0" destOrd="0" presId="urn:microsoft.com/office/officeart/2005/8/layout/radial5"/>
    <dgm:cxn modelId="{81EE692D-58F0-4427-A8A7-FE0091A5651D}" type="presOf" srcId="{CAA30D8D-8D74-44F4-A662-D66876BF0E4E}" destId="{56794F4B-F046-4DAA-81C7-96A479CF4757}" srcOrd="0" destOrd="0" presId="urn:microsoft.com/office/officeart/2005/8/layout/radial5"/>
    <dgm:cxn modelId="{080D673D-E8D2-4478-98F6-3B25ECAE737B}" type="presOf" srcId="{3A0F90B0-CC9C-4539-B977-89EE8D3B55FF}" destId="{5D38F829-CFE0-416E-915A-9C159AAB7D64}" srcOrd="0" destOrd="0" presId="urn:microsoft.com/office/officeart/2005/8/layout/radial5"/>
    <dgm:cxn modelId="{8C8A1E3E-2AE7-4583-9E61-378A2EADA7DA}" srcId="{862807E4-CD65-4CC2-8C05-6535CE199ACD}" destId="{AF5428CA-E421-4B03-9A66-B638483CA077}" srcOrd="5" destOrd="0" parTransId="{24D689D0-6B8B-414D-8130-39916CBBFDAC}" sibTransId="{CF95859B-E296-4EBA-BEF9-0F0EBEDD65D0}"/>
    <dgm:cxn modelId="{1ADC3760-2555-4DB1-9FC5-AB08DE2D1E8B}" type="presOf" srcId="{C72F8B7B-9821-4134-887B-136BF16DBFE5}" destId="{77CB67A8-8815-44B9-8772-5B1568940BB5}" srcOrd="0" destOrd="0" presId="urn:microsoft.com/office/officeart/2005/8/layout/radial5"/>
    <dgm:cxn modelId="{5620FE60-2676-42DD-823D-ED9C32412F76}" type="presOf" srcId="{ECE78281-B536-4406-BA0A-2F0DA3BF8EE0}" destId="{01770585-12D6-43C4-A0FE-DE44FF9DB26E}" srcOrd="0" destOrd="0" presId="urn:microsoft.com/office/officeart/2005/8/layout/radial5"/>
    <dgm:cxn modelId="{03014561-37D5-46A0-BD8A-EDEAAA637CAA}" srcId="{862807E4-CD65-4CC2-8C05-6535CE199ACD}" destId="{D0F0B794-9210-4840-B1C8-9FB56938E1ED}" srcOrd="2" destOrd="0" parTransId="{ED90F37F-9C83-40CE-ACFE-6058E9B99382}" sibTransId="{80A5BA83-35D0-4909-B02F-04355F7E41C2}"/>
    <dgm:cxn modelId="{BD128144-4BAA-4250-9106-ECBDFE2FAEE7}" type="presOf" srcId="{D4862944-DABB-4100-B4BD-5760CDD770DC}" destId="{E86B5788-796D-4F89-82F4-5F304608EB2F}" srcOrd="0" destOrd="0" presId="urn:microsoft.com/office/officeart/2005/8/layout/radial5"/>
    <dgm:cxn modelId="{F3112065-F741-4625-B3EA-086AB1EE24AE}" srcId="{862807E4-CD65-4CC2-8C05-6535CE199ACD}" destId="{ECE78281-B536-4406-BA0A-2F0DA3BF8EE0}" srcOrd="4" destOrd="0" parTransId="{CAA30D8D-8D74-44F4-A662-D66876BF0E4E}" sibTransId="{14464937-ADB6-4A52-97D6-EB2089B57B7A}"/>
    <dgm:cxn modelId="{409C464A-BCCB-4776-9EC0-7BDA81284134}" type="presOf" srcId="{AF5428CA-E421-4B03-9A66-B638483CA077}" destId="{A404F2AA-28AF-45FA-8B68-16C30B04BAFF}" srcOrd="0" destOrd="0" presId="urn:microsoft.com/office/officeart/2005/8/layout/radial5"/>
    <dgm:cxn modelId="{55B1E24D-6B6D-4DAD-B1E5-712802E225CC}" type="presOf" srcId="{D0F0B794-9210-4840-B1C8-9FB56938E1ED}" destId="{8E689D21-BBBA-424A-8C82-8ECFF3B1B68B}" srcOrd="0" destOrd="0" presId="urn:microsoft.com/office/officeart/2005/8/layout/radial5"/>
    <dgm:cxn modelId="{F902D14E-1EC8-4663-85C7-3CCE8425CBDA}" type="presOf" srcId="{230FD3EC-1C4D-4284-B291-3CCF5857CE7F}" destId="{74A0FE2A-26AF-4DFD-B628-61CCFA71543E}" srcOrd="0" destOrd="0" presId="urn:microsoft.com/office/officeart/2005/8/layout/radial5"/>
    <dgm:cxn modelId="{247EEA4E-285C-4492-9A83-524BE4F7F5E6}" srcId="{862807E4-CD65-4CC2-8C05-6535CE199ACD}" destId="{D4862944-DABB-4100-B4BD-5760CDD770DC}" srcOrd="1" destOrd="0" parTransId="{A6403E08-9416-4A6E-A0A3-85ECC3B639D1}" sibTransId="{3066AA49-8C84-4BBA-A878-80FC624F3E3D}"/>
    <dgm:cxn modelId="{AAA47675-C345-48C0-A4E2-859983A4C929}" type="presOf" srcId="{24D689D0-6B8B-414D-8130-39916CBBFDAC}" destId="{92910AF1-A06E-421A-8A28-F10B0D438312}" srcOrd="1" destOrd="0" presId="urn:microsoft.com/office/officeart/2005/8/layout/radial5"/>
    <dgm:cxn modelId="{4D996058-EE59-4876-AB4C-C3917A7A9888}" type="presOf" srcId="{24D689D0-6B8B-414D-8130-39916CBBFDAC}" destId="{2572FC07-7140-412B-A4A6-2C956844E9B3}" srcOrd="0" destOrd="0" presId="urn:microsoft.com/office/officeart/2005/8/layout/radial5"/>
    <dgm:cxn modelId="{DF6FBD59-D673-4B9B-90D5-30441C13EBA1}" type="presOf" srcId="{945950F0-AD53-4189-8294-4E2292218966}" destId="{46A43AAF-8F17-4D2E-9F75-3960DD24CD8E}" srcOrd="0" destOrd="0" presId="urn:microsoft.com/office/officeart/2005/8/layout/radial5"/>
    <dgm:cxn modelId="{181E855A-9EEF-42D0-8573-8BE3A2D9E210}" type="presOf" srcId="{8934B9EF-A602-4440-9B61-559ACD22902D}" destId="{D501BD92-D5EA-487A-8472-BE77AAA68A34}" srcOrd="0" destOrd="0" presId="urn:microsoft.com/office/officeart/2005/8/layout/radial5"/>
    <dgm:cxn modelId="{6C2E27A0-A9E0-43B4-9E35-050FD5FD0EC8}" srcId="{862807E4-CD65-4CC2-8C05-6535CE199ACD}" destId="{1F8AFEEE-A1AC-4B24-99A5-C64ED37C80DD}" srcOrd="7" destOrd="0" parTransId="{9ADE77A9-359D-47AF-B3E8-7DED1571CB8F}" sibTransId="{04DFB7A0-F7B6-4ADD-8170-5E3892F0D44B}"/>
    <dgm:cxn modelId="{13B62CA4-95AE-49BC-84B5-0907FFD30C57}" type="presOf" srcId="{A6403E08-9416-4A6E-A0A3-85ECC3B639D1}" destId="{90DA9E3B-19CF-4CB8-B6FA-17DB50759AC7}" srcOrd="1" destOrd="0" presId="urn:microsoft.com/office/officeart/2005/8/layout/radial5"/>
    <dgm:cxn modelId="{535B58B2-5752-4E81-8975-1E616684A277}" srcId="{862807E4-CD65-4CC2-8C05-6535CE199ACD}" destId="{252C2D51-6FC2-4385-875E-2E12CA0F8BF9}" srcOrd="0" destOrd="0" parTransId="{8934B9EF-A602-4440-9B61-559ACD22902D}" sibTransId="{D3EB3C0B-6F86-4C2D-94E0-68784DCCC07C}"/>
    <dgm:cxn modelId="{8F9091B3-F621-4C32-8487-7CF819C42D9A}" srcId="{743E5026-5A5D-4B5E-B4DB-238D66A8C3F4}" destId="{862807E4-CD65-4CC2-8C05-6535CE199ACD}" srcOrd="0" destOrd="0" parTransId="{2D5BC0E5-BA65-47D3-B768-141D2D7B8EE2}" sibTransId="{3CCEDA15-71FF-4AFD-B1EB-82EB6AF4482D}"/>
    <dgm:cxn modelId="{1A8AA5BC-CD56-46EE-8131-86B6E5C3058D}" srcId="{862807E4-CD65-4CC2-8C05-6535CE199ACD}" destId="{945950F0-AD53-4189-8294-4E2292218966}" srcOrd="6" destOrd="0" parTransId="{230FD3EC-1C4D-4284-B291-3CCF5857CE7F}" sibTransId="{A87D8EBC-A26A-40EA-98D8-F7CEB8F88FB9}"/>
    <dgm:cxn modelId="{F3A3FFC2-A153-478F-A5EB-6663EF87C133}" type="presOf" srcId="{252C2D51-6FC2-4385-875E-2E12CA0F8BF9}" destId="{ED571DA5-459E-43AD-BE8A-665159A6BB3D}" srcOrd="0" destOrd="0" presId="urn:microsoft.com/office/officeart/2005/8/layout/radial5"/>
    <dgm:cxn modelId="{21ACDDD1-2CAB-4C60-B8E2-75D5620006DB}" type="presOf" srcId="{ED90F37F-9C83-40CE-ACFE-6058E9B99382}" destId="{E7E85862-7AA4-4597-999C-A4BEEAC2BCAC}" srcOrd="1" destOrd="0" presId="urn:microsoft.com/office/officeart/2005/8/layout/radial5"/>
    <dgm:cxn modelId="{35665CD4-7AAE-4578-AFEC-08DAC634B283}" type="presOf" srcId="{9ADE77A9-359D-47AF-B3E8-7DED1571CB8F}" destId="{74B158FF-6F57-4D7F-963B-A72C5050F1A9}" srcOrd="0" destOrd="0" presId="urn:microsoft.com/office/officeart/2005/8/layout/radial5"/>
    <dgm:cxn modelId="{F09FB2D4-A953-486D-BEC2-F93EB2757764}" type="presOf" srcId="{862807E4-CD65-4CC2-8C05-6535CE199ACD}" destId="{87098498-576D-402D-A7CC-9B88D84C1A9C}" srcOrd="0" destOrd="0" presId="urn:microsoft.com/office/officeart/2005/8/layout/radial5"/>
    <dgm:cxn modelId="{49A3FAD8-A05E-410D-8177-8713D8E4C371}" type="presOf" srcId="{A6403E08-9416-4A6E-A0A3-85ECC3B639D1}" destId="{2997AC43-E5D0-4FE1-84AD-9C3DC1751DD3}" srcOrd="0" destOrd="0" presId="urn:microsoft.com/office/officeart/2005/8/layout/radial5"/>
    <dgm:cxn modelId="{EF4B19E4-1F08-4595-9523-A798E1DDF439}" type="presOf" srcId="{743E5026-5A5D-4B5E-B4DB-238D66A8C3F4}" destId="{E0FA7E49-80D0-4E2F-98FD-8A24907AE473}" srcOrd="0" destOrd="0" presId="urn:microsoft.com/office/officeart/2005/8/layout/radial5"/>
    <dgm:cxn modelId="{86DB42F0-FD6F-4786-AD35-ADCC52DEEB23}" type="presOf" srcId="{C72F8B7B-9821-4134-887B-136BF16DBFE5}" destId="{CF83F563-7CB8-4FD5-A400-14DB0ADF3713}" srcOrd="1" destOrd="0" presId="urn:microsoft.com/office/officeart/2005/8/layout/radial5"/>
    <dgm:cxn modelId="{12FD76F7-D4CF-4D88-B5EC-1D2B9A7D205A}" type="presOf" srcId="{CAA30D8D-8D74-44F4-A662-D66876BF0E4E}" destId="{C6706FCC-F3D6-404C-B23B-512852B891DF}" srcOrd="1" destOrd="0" presId="urn:microsoft.com/office/officeart/2005/8/layout/radial5"/>
    <dgm:cxn modelId="{5075D3F9-8BC7-42BE-B7EE-28D0F7AF6771}" type="presOf" srcId="{1F8AFEEE-A1AC-4B24-99A5-C64ED37C80DD}" destId="{9EA4B6A7-9081-4C47-BAF3-DD6989707BD3}" srcOrd="0" destOrd="0" presId="urn:microsoft.com/office/officeart/2005/8/layout/radial5"/>
    <dgm:cxn modelId="{F26CAA3B-474F-4913-8A1A-D7F165CD9F6F}" type="presParOf" srcId="{E0FA7E49-80D0-4E2F-98FD-8A24907AE473}" destId="{87098498-576D-402D-A7CC-9B88D84C1A9C}" srcOrd="0" destOrd="0" presId="urn:microsoft.com/office/officeart/2005/8/layout/radial5"/>
    <dgm:cxn modelId="{57746CC6-9499-4052-A578-17B326D5072B}" type="presParOf" srcId="{E0FA7E49-80D0-4E2F-98FD-8A24907AE473}" destId="{D501BD92-D5EA-487A-8472-BE77AAA68A34}" srcOrd="1" destOrd="0" presId="urn:microsoft.com/office/officeart/2005/8/layout/radial5"/>
    <dgm:cxn modelId="{CCA97EA5-2797-4813-A143-DC5083132D18}" type="presParOf" srcId="{D501BD92-D5EA-487A-8472-BE77AAA68A34}" destId="{7BD0FD23-7DA5-486C-93F7-6ED378CD0F9C}" srcOrd="0" destOrd="0" presId="urn:microsoft.com/office/officeart/2005/8/layout/radial5"/>
    <dgm:cxn modelId="{D6EDB38A-46DC-4F66-896C-4210C3997A36}" type="presParOf" srcId="{E0FA7E49-80D0-4E2F-98FD-8A24907AE473}" destId="{ED571DA5-459E-43AD-BE8A-665159A6BB3D}" srcOrd="2" destOrd="0" presId="urn:microsoft.com/office/officeart/2005/8/layout/radial5"/>
    <dgm:cxn modelId="{AE1C5837-EE98-4F38-B608-0B4BB3C3E51F}" type="presParOf" srcId="{E0FA7E49-80D0-4E2F-98FD-8A24907AE473}" destId="{2997AC43-E5D0-4FE1-84AD-9C3DC1751DD3}" srcOrd="3" destOrd="0" presId="urn:microsoft.com/office/officeart/2005/8/layout/radial5"/>
    <dgm:cxn modelId="{8F88DC4B-04FF-4E9E-98F4-2644C2AE80F0}" type="presParOf" srcId="{2997AC43-E5D0-4FE1-84AD-9C3DC1751DD3}" destId="{90DA9E3B-19CF-4CB8-B6FA-17DB50759AC7}" srcOrd="0" destOrd="0" presId="urn:microsoft.com/office/officeart/2005/8/layout/radial5"/>
    <dgm:cxn modelId="{4149BE19-4FB5-47B8-9D9C-89F5FA361D20}" type="presParOf" srcId="{E0FA7E49-80D0-4E2F-98FD-8A24907AE473}" destId="{E86B5788-796D-4F89-82F4-5F304608EB2F}" srcOrd="4" destOrd="0" presId="urn:microsoft.com/office/officeart/2005/8/layout/radial5"/>
    <dgm:cxn modelId="{DDB4ADFC-F9FC-4747-A865-81E5FAF4E08E}" type="presParOf" srcId="{E0FA7E49-80D0-4E2F-98FD-8A24907AE473}" destId="{859D45C6-3467-4B8E-B93E-0EACB2CB862A}" srcOrd="5" destOrd="0" presId="urn:microsoft.com/office/officeart/2005/8/layout/radial5"/>
    <dgm:cxn modelId="{FADA5E38-DEAB-4559-9370-ACD712A2756B}" type="presParOf" srcId="{859D45C6-3467-4B8E-B93E-0EACB2CB862A}" destId="{E7E85862-7AA4-4597-999C-A4BEEAC2BCAC}" srcOrd="0" destOrd="0" presId="urn:microsoft.com/office/officeart/2005/8/layout/radial5"/>
    <dgm:cxn modelId="{5560533E-DB99-4E72-8132-1E108DFE29C0}" type="presParOf" srcId="{E0FA7E49-80D0-4E2F-98FD-8A24907AE473}" destId="{8E689D21-BBBA-424A-8C82-8ECFF3B1B68B}" srcOrd="6" destOrd="0" presId="urn:microsoft.com/office/officeart/2005/8/layout/radial5"/>
    <dgm:cxn modelId="{84417070-A8AD-479B-A292-0CD8AE6A7C57}" type="presParOf" srcId="{E0FA7E49-80D0-4E2F-98FD-8A24907AE473}" destId="{77CB67A8-8815-44B9-8772-5B1568940BB5}" srcOrd="7" destOrd="0" presId="urn:microsoft.com/office/officeart/2005/8/layout/radial5"/>
    <dgm:cxn modelId="{7DD5BE92-BB15-485A-AD1D-B3C6BA3A3C98}" type="presParOf" srcId="{77CB67A8-8815-44B9-8772-5B1568940BB5}" destId="{CF83F563-7CB8-4FD5-A400-14DB0ADF3713}" srcOrd="0" destOrd="0" presId="urn:microsoft.com/office/officeart/2005/8/layout/radial5"/>
    <dgm:cxn modelId="{AA30EA29-08CC-4020-9FFD-81DAD2029805}" type="presParOf" srcId="{E0FA7E49-80D0-4E2F-98FD-8A24907AE473}" destId="{5D38F829-CFE0-416E-915A-9C159AAB7D64}" srcOrd="8" destOrd="0" presId="urn:microsoft.com/office/officeart/2005/8/layout/radial5"/>
    <dgm:cxn modelId="{E6CEA90B-B479-44A4-B172-2F3A7345AAF1}" type="presParOf" srcId="{E0FA7E49-80D0-4E2F-98FD-8A24907AE473}" destId="{56794F4B-F046-4DAA-81C7-96A479CF4757}" srcOrd="9" destOrd="0" presId="urn:microsoft.com/office/officeart/2005/8/layout/radial5"/>
    <dgm:cxn modelId="{ECD6BBF3-3C3D-45F9-B6FB-F42B31769978}" type="presParOf" srcId="{56794F4B-F046-4DAA-81C7-96A479CF4757}" destId="{C6706FCC-F3D6-404C-B23B-512852B891DF}" srcOrd="0" destOrd="0" presId="urn:microsoft.com/office/officeart/2005/8/layout/radial5"/>
    <dgm:cxn modelId="{27B9A591-F4BC-44DC-845A-F2E311FEBED0}" type="presParOf" srcId="{E0FA7E49-80D0-4E2F-98FD-8A24907AE473}" destId="{01770585-12D6-43C4-A0FE-DE44FF9DB26E}" srcOrd="10" destOrd="0" presId="urn:microsoft.com/office/officeart/2005/8/layout/radial5"/>
    <dgm:cxn modelId="{8125BF71-1FC7-4EB3-B93E-EE48D2287264}" type="presParOf" srcId="{E0FA7E49-80D0-4E2F-98FD-8A24907AE473}" destId="{2572FC07-7140-412B-A4A6-2C956844E9B3}" srcOrd="11" destOrd="0" presId="urn:microsoft.com/office/officeart/2005/8/layout/radial5"/>
    <dgm:cxn modelId="{628B343F-5191-4386-BC52-42FA979066F8}" type="presParOf" srcId="{2572FC07-7140-412B-A4A6-2C956844E9B3}" destId="{92910AF1-A06E-421A-8A28-F10B0D438312}" srcOrd="0" destOrd="0" presId="urn:microsoft.com/office/officeart/2005/8/layout/radial5"/>
    <dgm:cxn modelId="{413B5F11-0DA9-47E6-91DD-5249E70160BA}" type="presParOf" srcId="{E0FA7E49-80D0-4E2F-98FD-8A24907AE473}" destId="{A404F2AA-28AF-45FA-8B68-16C30B04BAFF}" srcOrd="12" destOrd="0" presId="urn:microsoft.com/office/officeart/2005/8/layout/radial5"/>
    <dgm:cxn modelId="{A8C3BC7B-C43E-4CDC-BA50-7B6CC897BE51}" type="presParOf" srcId="{E0FA7E49-80D0-4E2F-98FD-8A24907AE473}" destId="{74A0FE2A-26AF-4DFD-B628-61CCFA71543E}" srcOrd="13" destOrd="0" presId="urn:microsoft.com/office/officeart/2005/8/layout/radial5"/>
    <dgm:cxn modelId="{39852998-8DB4-423F-8535-5C30C9196C1D}" type="presParOf" srcId="{74A0FE2A-26AF-4DFD-B628-61CCFA71543E}" destId="{68075036-883E-44F6-9BBF-8D5AED953338}" srcOrd="0" destOrd="0" presId="urn:microsoft.com/office/officeart/2005/8/layout/radial5"/>
    <dgm:cxn modelId="{570D5828-F6F3-467C-94BF-3D58B9408EC5}" type="presParOf" srcId="{E0FA7E49-80D0-4E2F-98FD-8A24907AE473}" destId="{46A43AAF-8F17-4D2E-9F75-3960DD24CD8E}" srcOrd="14" destOrd="0" presId="urn:microsoft.com/office/officeart/2005/8/layout/radial5"/>
    <dgm:cxn modelId="{D128ACFA-1C36-4D68-B1E6-D1383C3459FB}" type="presParOf" srcId="{E0FA7E49-80D0-4E2F-98FD-8A24907AE473}" destId="{74B158FF-6F57-4D7F-963B-A72C5050F1A9}" srcOrd="15" destOrd="0" presId="urn:microsoft.com/office/officeart/2005/8/layout/radial5"/>
    <dgm:cxn modelId="{866C2C1F-6878-4224-B775-B5E04D3E1731}" type="presParOf" srcId="{74B158FF-6F57-4D7F-963B-A72C5050F1A9}" destId="{6E181894-C036-4996-AFC3-C965DAB284B3}" srcOrd="0" destOrd="0" presId="urn:microsoft.com/office/officeart/2005/8/layout/radial5"/>
    <dgm:cxn modelId="{B670200C-CC84-423F-85C4-29D99B1ECA0C}" type="presParOf" srcId="{E0FA7E49-80D0-4E2F-98FD-8A24907AE473}" destId="{9EA4B6A7-9081-4C47-BAF3-DD6989707BD3}" srcOrd="1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098498-576D-402D-A7CC-9B88D84C1A9C}">
      <dsp:nvSpPr>
        <dsp:cNvPr id="0" name=""/>
        <dsp:cNvSpPr/>
      </dsp:nvSpPr>
      <dsp:spPr>
        <a:xfrm>
          <a:off x="1988082" y="1611122"/>
          <a:ext cx="774380" cy="7743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200" kern="1200" dirty="0"/>
            <a:t>Кой съм АЗ?</a:t>
          </a:r>
        </a:p>
      </dsp:txBody>
      <dsp:txXfrm>
        <a:off x="2101487" y="1724527"/>
        <a:ext cx="547570" cy="547570"/>
      </dsp:txXfrm>
    </dsp:sp>
    <dsp:sp modelId="{D501BD92-D5EA-487A-8472-BE77AAA68A34}">
      <dsp:nvSpPr>
        <dsp:cNvPr id="0" name=""/>
        <dsp:cNvSpPr/>
      </dsp:nvSpPr>
      <dsp:spPr>
        <a:xfrm rot="16200000">
          <a:off x="2204340" y="1178603"/>
          <a:ext cx="341865" cy="2393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bg-BG" sz="900" kern="1200"/>
        </a:p>
      </dsp:txBody>
      <dsp:txXfrm>
        <a:off x="2240244" y="1262379"/>
        <a:ext cx="270057" cy="143615"/>
      </dsp:txXfrm>
    </dsp:sp>
    <dsp:sp modelId="{ED571DA5-459E-43AD-BE8A-665159A6BB3D}">
      <dsp:nvSpPr>
        <dsp:cNvPr id="0" name=""/>
        <dsp:cNvSpPr/>
      </dsp:nvSpPr>
      <dsp:spPr>
        <a:xfrm>
          <a:off x="1895520" y="6587"/>
          <a:ext cx="959505" cy="9595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900" kern="1200" dirty="0"/>
            <a:t>Какво мога и какво не мога</a:t>
          </a:r>
        </a:p>
      </dsp:txBody>
      <dsp:txXfrm>
        <a:off x="2036036" y="147103"/>
        <a:ext cx="678473" cy="678473"/>
      </dsp:txXfrm>
    </dsp:sp>
    <dsp:sp modelId="{2997AC43-E5D0-4FE1-84AD-9C3DC1751DD3}">
      <dsp:nvSpPr>
        <dsp:cNvPr id="0" name=""/>
        <dsp:cNvSpPr/>
      </dsp:nvSpPr>
      <dsp:spPr>
        <a:xfrm rot="18900000">
          <a:off x="2699335" y="1383637"/>
          <a:ext cx="341865" cy="2393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bg-BG" sz="900" kern="1200"/>
        </a:p>
      </dsp:txBody>
      <dsp:txXfrm>
        <a:off x="2709851" y="1456897"/>
        <a:ext cx="270057" cy="143615"/>
      </dsp:txXfrm>
    </dsp:sp>
    <dsp:sp modelId="{E86B5788-796D-4F89-82F4-5F304608EB2F}">
      <dsp:nvSpPr>
        <dsp:cNvPr id="0" name=""/>
        <dsp:cNvSpPr/>
      </dsp:nvSpPr>
      <dsp:spPr>
        <a:xfrm>
          <a:off x="2964646" y="449433"/>
          <a:ext cx="959505" cy="9595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900" kern="1200" dirty="0"/>
            <a:t>Какво ме прави специален</a:t>
          </a:r>
        </a:p>
      </dsp:txBody>
      <dsp:txXfrm>
        <a:off x="3105162" y="589949"/>
        <a:ext cx="678473" cy="678473"/>
      </dsp:txXfrm>
    </dsp:sp>
    <dsp:sp modelId="{859D45C6-3467-4B8E-B93E-0EACB2CB862A}">
      <dsp:nvSpPr>
        <dsp:cNvPr id="0" name=""/>
        <dsp:cNvSpPr/>
      </dsp:nvSpPr>
      <dsp:spPr>
        <a:xfrm>
          <a:off x="2904369" y="1878632"/>
          <a:ext cx="341865" cy="2393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bg-BG" sz="900" kern="1200"/>
        </a:p>
      </dsp:txBody>
      <dsp:txXfrm>
        <a:off x="2904369" y="1926504"/>
        <a:ext cx="270057" cy="143615"/>
      </dsp:txXfrm>
    </dsp:sp>
    <dsp:sp modelId="{8E689D21-BBBA-424A-8C82-8ECFF3B1B68B}">
      <dsp:nvSpPr>
        <dsp:cNvPr id="0" name=""/>
        <dsp:cNvSpPr/>
      </dsp:nvSpPr>
      <dsp:spPr>
        <a:xfrm>
          <a:off x="3407492" y="1518559"/>
          <a:ext cx="959505" cy="9595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900" kern="1200" dirty="0"/>
            <a:t>Какво е моето място – в групата и света</a:t>
          </a:r>
        </a:p>
      </dsp:txBody>
      <dsp:txXfrm>
        <a:off x="3548008" y="1659075"/>
        <a:ext cx="678473" cy="678473"/>
      </dsp:txXfrm>
    </dsp:sp>
    <dsp:sp modelId="{77CB67A8-8815-44B9-8772-5B1568940BB5}">
      <dsp:nvSpPr>
        <dsp:cNvPr id="0" name=""/>
        <dsp:cNvSpPr/>
      </dsp:nvSpPr>
      <dsp:spPr>
        <a:xfrm rot="2700000">
          <a:off x="2699335" y="2373628"/>
          <a:ext cx="341865" cy="2393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bg-BG" sz="900" kern="1200"/>
        </a:p>
      </dsp:txBody>
      <dsp:txXfrm>
        <a:off x="2709851" y="2396112"/>
        <a:ext cx="270057" cy="143615"/>
      </dsp:txXfrm>
    </dsp:sp>
    <dsp:sp modelId="{5D38F829-CFE0-416E-915A-9C159AAB7D64}">
      <dsp:nvSpPr>
        <dsp:cNvPr id="0" name=""/>
        <dsp:cNvSpPr/>
      </dsp:nvSpPr>
      <dsp:spPr>
        <a:xfrm>
          <a:off x="2964646" y="2587685"/>
          <a:ext cx="959505" cy="9595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900" kern="1200" dirty="0"/>
            <a:t>Какъв искам да бъда</a:t>
          </a:r>
        </a:p>
      </dsp:txBody>
      <dsp:txXfrm>
        <a:off x="3105162" y="2728201"/>
        <a:ext cx="678473" cy="678473"/>
      </dsp:txXfrm>
    </dsp:sp>
    <dsp:sp modelId="{56794F4B-F046-4DAA-81C7-96A479CF4757}">
      <dsp:nvSpPr>
        <dsp:cNvPr id="0" name=""/>
        <dsp:cNvSpPr/>
      </dsp:nvSpPr>
      <dsp:spPr>
        <a:xfrm rot="5400000">
          <a:off x="2204340" y="2578661"/>
          <a:ext cx="341865" cy="2393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bg-BG" sz="900" kern="1200"/>
        </a:p>
      </dsp:txBody>
      <dsp:txXfrm>
        <a:off x="2240244" y="2590629"/>
        <a:ext cx="270057" cy="143615"/>
      </dsp:txXfrm>
    </dsp:sp>
    <dsp:sp modelId="{01770585-12D6-43C4-A0FE-DE44FF9DB26E}">
      <dsp:nvSpPr>
        <dsp:cNvPr id="0" name=""/>
        <dsp:cNvSpPr/>
      </dsp:nvSpPr>
      <dsp:spPr>
        <a:xfrm>
          <a:off x="1895520" y="3030531"/>
          <a:ext cx="959505" cy="9595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900" kern="1200" dirty="0"/>
            <a:t>Каква е представата ми за добро</a:t>
          </a:r>
        </a:p>
      </dsp:txBody>
      <dsp:txXfrm>
        <a:off x="2036036" y="3171047"/>
        <a:ext cx="678473" cy="678473"/>
      </dsp:txXfrm>
    </dsp:sp>
    <dsp:sp modelId="{2572FC07-7140-412B-A4A6-2C956844E9B3}">
      <dsp:nvSpPr>
        <dsp:cNvPr id="0" name=""/>
        <dsp:cNvSpPr/>
      </dsp:nvSpPr>
      <dsp:spPr>
        <a:xfrm rot="8100000">
          <a:off x="1709344" y="2373628"/>
          <a:ext cx="341865" cy="2393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bg-BG" sz="900" kern="1200"/>
        </a:p>
      </dsp:txBody>
      <dsp:txXfrm rot="10800000">
        <a:off x="1770636" y="2396112"/>
        <a:ext cx="270057" cy="143615"/>
      </dsp:txXfrm>
    </dsp:sp>
    <dsp:sp modelId="{A404F2AA-28AF-45FA-8B68-16C30B04BAFF}">
      <dsp:nvSpPr>
        <dsp:cNvPr id="0" name=""/>
        <dsp:cNvSpPr/>
      </dsp:nvSpPr>
      <dsp:spPr>
        <a:xfrm>
          <a:off x="826394" y="2587685"/>
          <a:ext cx="959505" cy="9595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900" kern="1200" dirty="0"/>
            <a:t>Какво харесвам и не харесвам</a:t>
          </a:r>
        </a:p>
      </dsp:txBody>
      <dsp:txXfrm>
        <a:off x="966910" y="2728201"/>
        <a:ext cx="678473" cy="678473"/>
      </dsp:txXfrm>
    </dsp:sp>
    <dsp:sp modelId="{74A0FE2A-26AF-4DFD-B628-61CCFA71543E}">
      <dsp:nvSpPr>
        <dsp:cNvPr id="0" name=""/>
        <dsp:cNvSpPr/>
      </dsp:nvSpPr>
      <dsp:spPr>
        <a:xfrm rot="10800000">
          <a:off x="1504310" y="1878632"/>
          <a:ext cx="341865" cy="2393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bg-BG" sz="900" kern="1200"/>
        </a:p>
      </dsp:txBody>
      <dsp:txXfrm rot="10800000">
        <a:off x="1576118" y="1926504"/>
        <a:ext cx="270057" cy="143615"/>
      </dsp:txXfrm>
    </dsp:sp>
    <dsp:sp modelId="{46A43AAF-8F17-4D2E-9F75-3960DD24CD8E}">
      <dsp:nvSpPr>
        <dsp:cNvPr id="0" name=""/>
        <dsp:cNvSpPr/>
      </dsp:nvSpPr>
      <dsp:spPr>
        <a:xfrm>
          <a:off x="383547" y="1518559"/>
          <a:ext cx="959505" cy="9595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900" kern="1200" dirty="0"/>
            <a:t>Кои са моите силни и слаби страни</a:t>
          </a:r>
        </a:p>
      </dsp:txBody>
      <dsp:txXfrm>
        <a:off x="524063" y="1659075"/>
        <a:ext cx="678473" cy="678473"/>
      </dsp:txXfrm>
    </dsp:sp>
    <dsp:sp modelId="{74B158FF-6F57-4D7F-963B-A72C5050F1A9}">
      <dsp:nvSpPr>
        <dsp:cNvPr id="0" name=""/>
        <dsp:cNvSpPr/>
      </dsp:nvSpPr>
      <dsp:spPr>
        <a:xfrm rot="13500000">
          <a:off x="1709344" y="1383637"/>
          <a:ext cx="341865" cy="2393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bg-BG" sz="900" kern="1200"/>
        </a:p>
      </dsp:txBody>
      <dsp:txXfrm rot="10800000">
        <a:off x="1770636" y="1456897"/>
        <a:ext cx="270057" cy="143615"/>
      </dsp:txXfrm>
    </dsp:sp>
    <dsp:sp modelId="{9EA4B6A7-9081-4C47-BAF3-DD6989707BD3}">
      <dsp:nvSpPr>
        <dsp:cNvPr id="0" name=""/>
        <dsp:cNvSpPr/>
      </dsp:nvSpPr>
      <dsp:spPr>
        <a:xfrm>
          <a:off x="826394" y="449433"/>
          <a:ext cx="959505" cy="9595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900" kern="1200" dirty="0"/>
            <a:t>Какво е ценно за мен</a:t>
          </a:r>
        </a:p>
      </dsp:txBody>
      <dsp:txXfrm>
        <a:off x="966910" y="589949"/>
        <a:ext cx="678473" cy="6784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4D6CE4-F4A8-4104-A70A-964621E8004E}" type="datetimeFigureOut">
              <a:rPr lang="bg-BG" smtClean="0"/>
              <a:t>29.3.2024 г.</a:t>
            </a:fld>
            <a:endParaRPr lang="bg-BG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9A0024-1608-4614-B220-12F322324A5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03525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A0024-1608-4614-B220-12F322324A5F}" type="slidenum">
              <a:rPr lang="bg-BG" smtClean="0"/>
              <a:t>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9276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/>
              <a:t>Тук се</a:t>
            </a:r>
            <a:r>
              <a:rPr lang="bg-BG" baseline="0" dirty="0"/>
              <a:t> задават въпросите: Всички ли помним тези герои? Какви са основните им характеристики? Какво се случва в историите, които те пресъздават?</a:t>
            </a:r>
          </a:p>
          <a:p>
            <a:r>
              <a:rPr lang="bg-BG" baseline="0" dirty="0"/>
              <a:t>Обобщава се, че всички са различни и имат много изразени особености – карат се (</a:t>
            </a:r>
            <a:r>
              <a:rPr lang="bg-BG" baseline="0" dirty="0" err="1"/>
              <a:t>такто</a:t>
            </a:r>
            <a:r>
              <a:rPr lang="bg-BG" baseline="0" dirty="0"/>
              <a:t> </a:t>
            </a:r>
            <a:r>
              <a:rPr lang="bg-BG" baseline="0" dirty="0" err="1"/>
              <a:t>Барба</a:t>
            </a:r>
            <a:r>
              <a:rPr lang="bg-BG" baseline="0" dirty="0"/>
              <a:t> и </a:t>
            </a:r>
            <a:r>
              <a:rPr lang="bg-BG" baseline="0" dirty="0" err="1"/>
              <a:t>мъпетите</a:t>
            </a:r>
            <a:r>
              <a:rPr lang="bg-BG" baseline="0" dirty="0"/>
              <a:t>), мърморят (старците), правят си номера (</a:t>
            </a:r>
            <a:r>
              <a:rPr lang="bg-BG" baseline="0" dirty="0" err="1"/>
              <a:t>барбароните</a:t>
            </a:r>
            <a:r>
              <a:rPr lang="bg-BG" baseline="0" dirty="0"/>
              <a:t> и </a:t>
            </a:r>
            <a:r>
              <a:rPr lang="bg-BG" baseline="0" dirty="0" err="1"/>
              <a:t>мъпетите</a:t>
            </a:r>
            <a:r>
              <a:rPr lang="bg-BG" baseline="0" dirty="0"/>
              <a:t>), досаждат (</a:t>
            </a:r>
            <a:r>
              <a:rPr lang="bg-BG" baseline="0" dirty="0" err="1"/>
              <a:t>Пеги</a:t>
            </a:r>
            <a:r>
              <a:rPr lang="bg-BG" baseline="0" dirty="0"/>
              <a:t>), бързат (</a:t>
            </a:r>
            <a:r>
              <a:rPr lang="bg-BG" baseline="0" dirty="0" err="1"/>
              <a:t>хиперактивния</a:t>
            </a:r>
            <a:r>
              <a:rPr lang="bg-BG" baseline="0" dirty="0"/>
              <a:t> тигър), бавни са – направи мързеливи (Мечо Пух), страхуват се (</a:t>
            </a:r>
            <a:r>
              <a:rPr lang="bg-BG" baseline="0" dirty="0" err="1"/>
              <a:t>Прасчо</a:t>
            </a:r>
            <a:r>
              <a:rPr lang="bg-BG" baseline="0" dirty="0"/>
              <a:t>), всичко знаят (бухала), страшни са (Крокодилът Гена), на нищо не приличат (</a:t>
            </a:r>
            <a:r>
              <a:rPr lang="bg-BG" baseline="0" dirty="0" err="1"/>
              <a:t>Чебурашка</a:t>
            </a:r>
            <a:r>
              <a:rPr lang="bg-BG" baseline="0" dirty="0"/>
              <a:t>). Но са в основата на едни от най-добрите и позитивни истории за деца и възрастни. Семействата и детската градина често съчетават всички тези герои по един естествен начин. Те са пример за това как конфликтите се превръщат в </a:t>
            </a:r>
            <a:r>
              <a:rPr lang="bg-BG" baseline="0" dirty="0" err="1"/>
              <a:t>источник</a:t>
            </a:r>
            <a:r>
              <a:rPr lang="bg-BG" baseline="0" dirty="0"/>
              <a:t> на учене, а не в поставяне на етикети и издигане на граници.</a:t>
            </a:r>
          </a:p>
          <a:p>
            <a:r>
              <a:rPr lang="bg-BG" baseline="0" dirty="0"/>
              <a:t>Време - 5 минути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C5151-DFC3-4D5F-8EFA-0ED468995E74}" type="slidenum">
              <a:rPr lang="bg-BG" smtClean="0"/>
              <a:t>5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62494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9A0024-1608-4614-B220-12F322324A5F}" type="slidenum">
              <a:rPr lang="bg-BG" smtClean="0"/>
              <a:t>10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49892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bg-BG"/>
              <a:t>Щракнете за редакция стил подзагл. обр.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AFA41-703E-4B11-BE9B-5B8983949CFD}" type="datetimeFigureOut">
              <a:rPr lang="bg-BG" smtClean="0"/>
              <a:t>29.3.2024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BE7B4-7392-4EB1-8C89-241270AEA6E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71800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AFA41-703E-4B11-BE9B-5B8983949CFD}" type="datetimeFigureOut">
              <a:rPr lang="bg-BG" smtClean="0"/>
              <a:t>29.3.2024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BE7B4-7392-4EB1-8C89-241270AEA6E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10968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AFA41-703E-4B11-BE9B-5B8983949CFD}" type="datetimeFigureOut">
              <a:rPr lang="bg-BG" smtClean="0"/>
              <a:t>29.3.2024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BE7B4-7392-4EB1-8C89-241270AEA6E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99310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AFA41-703E-4B11-BE9B-5B8983949CFD}" type="datetimeFigureOut">
              <a:rPr lang="bg-BG" smtClean="0"/>
              <a:t>29.3.2024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BE7B4-7392-4EB1-8C89-241270AEA6E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79238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AFA41-703E-4B11-BE9B-5B8983949CFD}" type="datetimeFigureOut">
              <a:rPr lang="bg-BG" smtClean="0"/>
              <a:t>29.3.2024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BE7B4-7392-4EB1-8C89-241270AEA6E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60305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AFA41-703E-4B11-BE9B-5B8983949CFD}" type="datetimeFigureOut">
              <a:rPr lang="bg-BG" smtClean="0"/>
              <a:t>29.3.2024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BE7B4-7392-4EB1-8C89-241270AEA6E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88790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AFA41-703E-4B11-BE9B-5B8983949CFD}" type="datetimeFigureOut">
              <a:rPr lang="bg-BG" smtClean="0"/>
              <a:t>29.3.2024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BE7B4-7392-4EB1-8C89-241270AEA6E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02483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AFA41-703E-4B11-BE9B-5B8983949CFD}" type="datetimeFigureOut">
              <a:rPr lang="bg-BG" smtClean="0"/>
              <a:t>29.3.2024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BE7B4-7392-4EB1-8C89-241270AEA6E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62655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AFA41-703E-4B11-BE9B-5B8983949CFD}" type="datetimeFigureOut">
              <a:rPr lang="bg-BG" smtClean="0"/>
              <a:t>29.3.2024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BE7B4-7392-4EB1-8C89-241270AEA6E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4260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AFA41-703E-4B11-BE9B-5B8983949CFD}" type="datetimeFigureOut">
              <a:rPr lang="bg-BG" smtClean="0"/>
              <a:t>29.3.2024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BE7B4-7392-4EB1-8C89-241270AEA6E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66640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AFA41-703E-4B11-BE9B-5B8983949CFD}" type="datetimeFigureOut">
              <a:rPr lang="bg-BG" smtClean="0"/>
              <a:t>29.3.2024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BE7B4-7392-4EB1-8C89-241270AEA6E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86293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EAFA41-703E-4B11-BE9B-5B8983949CFD}" type="datetimeFigureOut">
              <a:rPr lang="bg-BG" smtClean="0"/>
              <a:t>29.3.2024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BE7B4-7392-4EB1-8C89-241270AEA6E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384907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685906" y="789709"/>
            <a:ext cx="2768000" cy="1651817"/>
          </a:xfrm>
        </p:spPr>
        <p:txBody>
          <a:bodyPr anchor="b">
            <a:normAutofit fontScale="90000"/>
          </a:bodyPr>
          <a:lstStyle/>
          <a:p>
            <a:r>
              <a:rPr lang="bg-BG" sz="2700" dirty="0">
                <a:latin typeface="+mn-lt"/>
                <a:ea typeface="Cambria Math" panose="02040503050406030204" pitchFamily="18" charset="0"/>
              </a:rPr>
              <a:t>„</a:t>
            </a:r>
            <a:r>
              <a:rPr lang="ru-RU" sz="2700" dirty="0" err="1">
                <a:latin typeface="+mn-lt"/>
                <a:ea typeface="Cambria Math" panose="02040503050406030204" pitchFamily="18" charset="0"/>
              </a:rPr>
              <a:t>Пъстър</a:t>
            </a:r>
            <a:r>
              <a:rPr lang="ru-RU" sz="2700" dirty="0">
                <a:latin typeface="+mn-lt"/>
                <a:ea typeface="Cambria Math" panose="02040503050406030204" pitchFamily="18" charset="0"/>
              </a:rPr>
              <a:t> свят – как да </a:t>
            </a:r>
            <a:r>
              <a:rPr lang="ru-RU" sz="2700" dirty="0" err="1">
                <a:latin typeface="+mn-lt"/>
                <a:ea typeface="Cambria Math" panose="02040503050406030204" pitchFamily="18" charset="0"/>
              </a:rPr>
              <a:t>подкрепяме</a:t>
            </a:r>
            <a:r>
              <a:rPr lang="ru-RU" sz="2700" dirty="0">
                <a:latin typeface="+mn-lt"/>
                <a:ea typeface="Cambria Math" panose="02040503050406030204" pitchFamily="18" charset="0"/>
              </a:rPr>
              <a:t> </a:t>
            </a:r>
            <a:r>
              <a:rPr lang="ru-RU" sz="2700" dirty="0" err="1">
                <a:latin typeface="+mn-lt"/>
                <a:ea typeface="Cambria Math" panose="02040503050406030204" pitchFamily="18" charset="0"/>
              </a:rPr>
              <a:t>детето</a:t>
            </a:r>
            <a:r>
              <a:rPr lang="ru-RU" sz="2700" dirty="0">
                <a:latin typeface="+mn-lt"/>
                <a:ea typeface="Cambria Math" panose="02040503050406030204" pitchFamily="18" charset="0"/>
              </a:rPr>
              <a:t> в </a:t>
            </a:r>
            <a:r>
              <a:rPr lang="ru-RU" sz="2700" dirty="0" err="1">
                <a:latin typeface="+mn-lt"/>
                <a:ea typeface="Cambria Math" panose="02040503050406030204" pitchFamily="18" charset="0"/>
              </a:rPr>
              <a:t>мултикултурна</a:t>
            </a:r>
            <a:r>
              <a:rPr lang="ru-RU" sz="2700" dirty="0">
                <a:latin typeface="+mn-lt"/>
                <a:ea typeface="Cambria Math" panose="02040503050406030204" pitchFamily="18" charset="0"/>
              </a:rPr>
              <a:t> среда в </a:t>
            </a:r>
            <a:r>
              <a:rPr lang="ru-RU" sz="2700" dirty="0" err="1">
                <a:latin typeface="+mn-lt"/>
                <a:ea typeface="Cambria Math" panose="02040503050406030204" pitchFamily="18" charset="0"/>
              </a:rPr>
              <a:t>детската</a:t>
            </a:r>
            <a:r>
              <a:rPr lang="ru-RU" sz="2700" dirty="0">
                <a:latin typeface="+mn-lt"/>
                <a:ea typeface="Cambria Math" panose="02040503050406030204" pitchFamily="18" charset="0"/>
              </a:rPr>
              <a:t> градина и </a:t>
            </a:r>
            <a:r>
              <a:rPr lang="ru-RU" sz="2700" dirty="0" err="1">
                <a:latin typeface="+mn-lt"/>
                <a:ea typeface="Cambria Math" panose="02040503050406030204" pitchFamily="18" charset="0"/>
              </a:rPr>
              <a:t>училището</a:t>
            </a:r>
            <a:r>
              <a:rPr lang="bg-BG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“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5685905" y="1911927"/>
            <a:ext cx="3203012" cy="2951018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endParaRPr lang="ru-RU" sz="900" dirty="0"/>
          </a:p>
          <a:p>
            <a:pPr marL="0" indent="0">
              <a:buNone/>
            </a:pPr>
            <a:endParaRPr lang="ru-RU" sz="900" dirty="0"/>
          </a:p>
          <a:p>
            <a:pPr marL="0" indent="0">
              <a:buNone/>
            </a:pPr>
            <a:endParaRPr lang="ru-RU" sz="900" dirty="0"/>
          </a:p>
          <a:p>
            <a:pPr marL="0" indent="0">
              <a:buNone/>
            </a:pPr>
            <a:endParaRPr lang="ru-RU" sz="900" dirty="0"/>
          </a:p>
          <a:p>
            <a:pPr marL="0" indent="0">
              <a:buNone/>
            </a:pPr>
            <a:endParaRPr lang="ru-RU" sz="900" dirty="0"/>
          </a:p>
          <a:p>
            <a:pPr marL="0" indent="0">
              <a:buNone/>
            </a:pPr>
            <a:r>
              <a:rPr lang="ru-RU" sz="900" dirty="0">
                <a:latin typeface="Cambria Math" panose="02040503050406030204" pitchFamily="18" charset="0"/>
                <a:ea typeface="Cambria Math" panose="02040503050406030204" pitchFamily="18" charset="0"/>
              </a:rPr>
              <a:t>…</a:t>
            </a:r>
            <a:r>
              <a:rPr lang="ru-RU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Не </a:t>
            </a:r>
            <a:r>
              <a:rPr lang="ru-RU" sz="18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може</a:t>
            </a:r>
            <a:r>
              <a:rPr lang="ru-RU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8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винаги</a:t>
            </a:r>
            <a:r>
              <a:rPr lang="ru-RU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 да </a:t>
            </a:r>
            <a:r>
              <a:rPr lang="ru-RU" sz="18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седиш</a:t>
            </a:r>
            <a:r>
              <a:rPr lang="ru-RU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 на </a:t>
            </a:r>
            <a:r>
              <a:rPr lang="ru-RU" sz="18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твоето</a:t>
            </a:r>
            <a:r>
              <a:rPr lang="ru-RU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8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място</a:t>
            </a:r>
            <a:r>
              <a:rPr lang="ru-RU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 в </a:t>
            </a:r>
            <a:r>
              <a:rPr lang="ru-RU" sz="18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гората</a:t>
            </a:r>
            <a:r>
              <a:rPr lang="ru-RU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 и да </a:t>
            </a:r>
            <a:r>
              <a:rPr lang="ru-RU" sz="18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чакаш</a:t>
            </a:r>
            <a:r>
              <a:rPr lang="ru-RU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8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хората</a:t>
            </a:r>
            <a:r>
              <a:rPr lang="ru-RU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 да </a:t>
            </a:r>
            <a:r>
              <a:rPr lang="ru-RU" sz="18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дойдат</a:t>
            </a:r>
            <a:r>
              <a:rPr lang="ru-RU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 при теб... </a:t>
            </a:r>
            <a:r>
              <a:rPr lang="ru-RU" sz="18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Понякога</a:t>
            </a:r>
            <a:r>
              <a:rPr lang="ru-RU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8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ти</a:t>
            </a:r>
            <a:r>
              <a:rPr lang="ru-RU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8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трябва</a:t>
            </a:r>
            <a:r>
              <a:rPr lang="ru-RU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 да </a:t>
            </a:r>
            <a:r>
              <a:rPr lang="ru-RU" sz="18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отидеш</a:t>
            </a:r>
            <a:r>
              <a:rPr lang="ru-RU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 при </a:t>
            </a:r>
            <a:r>
              <a:rPr lang="ru-RU" sz="18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тях</a:t>
            </a:r>
            <a:r>
              <a:rPr lang="ru-RU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…Всяко </a:t>
            </a:r>
            <a:r>
              <a:rPr lang="ru-RU" sz="18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нещо</a:t>
            </a:r>
            <a:r>
              <a:rPr lang="ru-RU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8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струва</a:t>
            </a:r>
            <a:r>
              <a:rPr lang="ru-RU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8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друго</a:t>
            </a:r>
            <a:r>
              <a:rPr lang="ru-RU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8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нещо</a:t>
            </a:r>
            <a:r>
              <a:rPr lang="ru-RU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…</a:t>
            </a:r>
          </a:p>
          <a:p>
            <a:endParaRPr lang="ru-RU" sz="1800" dirty="0"/>
          </a:p>
          <a:p>
            <a:pPr marL="0" indent="0">
              <a:buNone/>
            </a:pPr>
            <a:endParaRPr lang="bg-BG" sz="9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53" r="20173" b="1"/>
          <a:stretch/>
        </p:blipFill>
        <p:spPr bwMode="auto">
          <a:xfrm>
            <a:off x="20" y="10"/>
            <a:ext cx="5542677" cy="5143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Rectangle 4102">
            <a:extLst>
              <a:ext uri="{FF2B5EF4-FFF2-40B4-BE49-F238E27FC236}">
                <a16:creationId xmlns:a16="http://schemas.microsoft.com/office/drawing/2014/main" id="{AE3A741D-C19B-960A-5803-1C58871478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159758" y="1760562"/>
            <a:ext cx="1223181" cy="5542697"/>
          </a:xfrm>
          <a:prstGeom prst="rect">
            <a:avLst/>
          </a:prstGeom>
          <a:gradFill>
            <a:gsLst>
              <a:gs pos="0">
                <a:schemeClr val="accent5"/>
              </a:gs>
              <a:gs pos="47000">
                <a:schemeClr val="accent2"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5" name="Rectangle 4104">
            <a:extLst>
              <a:ext uri="{FF2B5EF4-FFF2-40B4-BE49-F238E27FC236}">
                <a16:creationId xmlns:a16="http://schemas.microsoft.com/office/drawing/2014/main" id="{DC39DE25-0E4E-0AA7-0932-1D78C2372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 flipV="1">
            <a:off x="-1439296" y="1439295"/>
            <a:ext cx="5140710" cy="2262119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47000">
                <a:schemeClr val="accent2">
                  <a:alpha val="0"/>
                </a:schemeClr>
              </a:gs>
            </a:gsLst>
            <a:lin ang="42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4107" name="Rectangle 4106">
            <a:extLst>
              <a:ext uri="{FF2B5EF4-FFF2-40B4-BE49-F238E27FC236}">
                <a16:creationId xmlns:a16="http://schemas.microsoft.com/office/drawing/2014/main" id="{8D6EA299-0840-6DEA-E670-C49AEBC87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346242" y="3318791"/>
            <a:ext cx="2196454" cy="1824709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51000">
                <a:schemeClr val="accent5">
                  <a:lumMod val="60000"/>
                  <a:lumOff val="40000"/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pic>
        <p:nvPicPr>
          <p:cNvPr id="1026" name="Picture 2" descr="Фондация „Тръст за социална алтернатива” дари 10 000 лева за предпазни  средства">
            <a:extLst>
              <a:ext uri="{FF2B5EF4-FFF2-40B4-BE49-F238E27FC236}">
                <a16:creationId xmlns:a16="http://schemas.microsoft.com/office/drawing/2014/main" id="{34A3A42D-5C4E-6093-9937-D7CB20EAE8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5" t="35052" r="7375" b="31772"/>
          <a:stretch/>
        </p:blipFill>
        <p:spPr bwMode="auto">
          <a:xfrm>
            <a:off x="0" y="0"/>
            <a:ext cx="1380320" cy="543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56561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4" name="Rectangle 4103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106" name="Arc 4105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6473511" y="367870"/>
            <a:ext cx="2240924" cy="2240924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792818" y="162105"/>
            <a:ext cx="5708355" cy="994173"/>
          </a:xfrm>
        </p:spPr>
        <p:txBody>
          <a:bodyPr>
            <a:normAutofit/>
          </a:bodyPr>
          <a:lstStyle/>
          <a:p>
            <a:r>
              <a:rPr lang="ru-RU" b="1" cap="all" dirty="0" err="1"/>
              <a:t>Идентичност</a:t>
            </a:r>
            <a:r>
              <a:rPr lang="bg-BG" b="1" dirty="0"/>
              <a:t> – ДЕФИНИЦИЯ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877340" y="1098698"/>
            <a:ext cx="5046919" cy="353402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2400" dirty="0" err="1"/>
              <a:t>Основни</a:t>
            </a:r>
            <a:r>
              <a:rPr lang="ru-RU" sz="2400" dirty="0"/>
              <a:t> </a:t>
            </a:r>
            <a:r>
              <a:rPr lang="ru-RU" sz="2400" dirty="0" err="1"/>
              <a:t>въпроси</a:t>
            </a:r>
            <a:r>
              <a:rPr lang="ru-RU" sz="2400" dirty="0"/>
              <a:t>: </a:t>
            </a:r>
          </a:p>
          <a:p>
            <a:r>
              <a:rPr lang="ru-RU" sz="2400" dirty="0"/>
              <a:t>Кой </a:t>
            </a:r>
            <a:r>
              <a:rPr lang="ru-RU" sz="2400" dirty="0" err="1"/>
              <a:t>съм</a:t>
            </a:r>
            <a:r>
              <a:rPr lang="ru-RU" sz="2400" dirty="0"/>
              <a:t> аз? </a:t>
            </a:r>
          </a:p>
          <a:p>
            <a:r>
              <a:rPr lang="ru-RU" sz="2400" dirty="0"/>
              <a:t>Как се чувствам по </a:t>
            </a:r>
            <a:r>
              <a:rPr lang="ru-RU" sz="2400" dirty="0" err="1"/>
              <a:t>този</a:t>
            </a:r>
            <a:r>
              <a:rPr lang="ru-RU" sz="2400" dirty="0"/>
              <a:t> начин? </a:t>
            </a:r>
          </a:p>
          <a:p>
            <a:r>
              <a:rPr lang="ru-RU" sz="2400" dirty="0"/>
              <a:t>Добре ли е да </a:t>
            </a:r>
            <a:r>
              <a:rPr lang="ru-RU" sz="2400" dirty="0" err="1"/>
              <a:t>съм</a:t>
            </a:r>
            <a:r>
              <a:rPr lang="ru-RU" sz="2400" dirty="0"/>
              <a:t> </a:t>
            </a:r>
            <a:r>
              <a:rPr lang="ru-RU" sz="2400" dirty="0" err="1"/>
              <a:t>такъв</a:t>
            </a:r>
            <a:r>
              <a:rPr lang="ru-RU" sz="2400" dirty="0"/>
              <a:t>, </a:t>
            </a:r>
            <a:r>
              <a:rPr lang="ru-RU" sz="2400" dirty="0" err="1"/>
              <a:t>какъвто</a:t>
            </a:r>
            <a:r>
              <a:rPr lang="ru-RU" sz="2400" dirty="0"/>
              <a:t> </a:t>
            </a:r>
            <a:r>
              <a:rPr lang="ru-RU" sz="2400" dirty="0" err="1"/>
              <a:t>съм</a:t>
            </a:r>
            <a:r>
              <a:rPr lang="ru-RU" sz="2400" dirty="0"/>
              <a:t>?</a:t>
            </a:r>
          </a:p>
          <a:p>
            <a:pPr marL="0" indent="0">
              <a:spcBef>
                <a:spcPts val="0"/>
              </a:spcBef>
              <a:buNone/>
            </a:pPr>
            <a:endParaRPr lang="ru-RU" sz="2400" dirty="0"/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err="1"/>
              <a:t>Понятието</a:t>
            </a:r>
            <a:r>
              <a:rPr lang="ru-RU" sz="2400" dirty="0"/>
              <a:t> се </a:t>
            </a:r>
            <a:r>
              <a:rPr lang="ru-RU" sz="2400" dirty="0" err="1"/>
              <a:t>свърза</a:t>
            </a:r>
            <a:r>
              <a:rPr lang="ru-RU" sz="2400" dirty="0"/>
              <a:t> </a:t>
            </a:r>
            <a:r>
              <a:rPr lang="ru-RU" sz="2400" dirty="0" err="1"/>
              <a:t>със</a:t>
            </a:r>
            <a:r>
              <a:rPr lang="ru-RU" sz="2400" dirty="0"/>
              <a:t> </a:t>
            </a:r>
            <a:r>
              <a:rPr lang="ru-RU" sz="2400" dirty="0" err="1"/>
              <a:t>самоопределянето</a:t>
            </a:r>
            <a:r>
              <a:rPr lang="ru-RU" sz="2400" dirty="0"/>
              <a:t> на </a:t>
            </a:r>
            <a:r>
              <a:rPr lang="ru-RU" sz="2400" dirty="0" err="1"/>
              <a:t>личността</a:t>
            </a:r>
            <a:r>
              <a:rPr lang="ru-RU" sz="2400" dirty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/>
              <a:t>чрез </a:t>
            </a:r>
            <a:r>
              <a:rPr lang="ru-RU" sz="2400" dirty="0" err="1"/>
              <a:t>взаимодействието</a:t>
            </a:r>
            <a:r>
              <a:rPr lang="ru-RU" sz="2400" dirty="0"/>
              <a:t> с </a:t>
            </a:r>
            <a:r>
              <a:rPr lang="ru-RU" sz="2400" b="1" dirty="0" err="1"/>
              <a:t>Другите</a:t>
            </a:r>
            <a:r>
              <a:rPr lang="en-US" sz="2400" b="1" dirty="0"/>
              <a:t> </a:t>
            </a:r>
            <a:r>
              <a:rPr lang="bg-BG" sz="2400" b="1" dirty="0"/>
              <a:t>и средата</a:t>
            </a:r>
            <a:r>
              <a:rPr lang="ru-RU" sz="2400" dirty="0"/>
              <a:t>. </a:t>
            </a:r>
          </a:p>
          <a:p>
            <a:pPr marL="0" indent="0">
              <a:buNone/>
            </a:pPr>
            <a:r>
              <a:rPr lang="ru-RU" sz="2400" dirty="0" err="1"/>
              <a:t>Идентичността</a:t>
            </a:r>
            <a:r>
              <a:rPr lang="ru-RU" sz="2400" dirty="0"/>
              <a:t> се </a:t>
            </a:r>
            <a:r>
              <a:rPr lang="ru-RU" sz="2400" dirty="0" err="1"/>
              <a:t>определя</a:t>
            </a:r>
            <a:r>
              <a:rPr lang="ru-RU" sz="2400" dirty="0"/>
              <a:t> </a:t>
            </a:r>
            <a:r>
              <a:rPr lang="ru-RU" sz="2400" dirty="0" err="1"/>
              <a:t>като</a:t>
            </a:r>
            <a:r>
              <a:rPr lang="ru-RU" sz="2400" dirty="0"/>
              <a:t> </a:t>
            </a:r>
            <a:r>
              <a:rPr lang="ru-RU" sz="2400" dirty="0" err="1"/>
              <a:t>възприятие</a:t>
            </a:r>
            <a:r>
              <a:rPr lang="ru-RU" sz="2400" dirty="0"/>
              <a:t> за </a:t>
            </a:r>
            <a:r>
              <a:rPr lang="ru-RU" sz="2400" dirty="0" err="1"/>
              <a:t>самия</a:t>
            </a:r>
            <a:r>
              <a:rPr lang="ru-RU" sz="2400" dirty="0"/>
              <a:t> себе си, </a:t>
            </a:r>
            <a:r>
              <a:rPr lang="ru-RU" sz="2400" dirty="0" err="1"/>
              <a:t>което</a:t>
            </a:r>
            <a:r>
              <a:rPr lang="ru-RU" sz="2400" dirty="0"/>
              <a:t> </a:t>
            </a:r>
            <a:r>
              <a:rPr lang="ru-RU" sz="2400" dirty="0" err="1"/>
              <a:t>включва</a:t>
            </a:r>
            <a:r>
              <a:rPr lang="ru-RU" sz="2400" dirty="0"/>
              <a:t>:</a:t>
            </a:r>
          </a:p>
          <a:p>
            <a:pPr marL="0" indent="0">
              <a:buNone/>
            </a:pPr>
            <a:r>
              <a:rPr lang="ru-RU" sz="2400" dirty="0"/>
              <a:t>а) набор от физически, психологически и </a:t>
            </a:r>
            <a:r>
              <a:rPr lang="ru-RU" sz="2400" dirty="0" err="1"/>
              <a:t>междуличностни</a:t>
            </a:r>
            <a:r>
              <a:rPr lang="ru-RU" sz="2400" dirty="0"/>
              <a:t> характеристики, </a:t>
            </a:r>
            <a:r>
              <a:rPr lang="ru-RU" sz="2400" dirty="0" err="1"/>
              <a:t>които</a:t>
            </a:r>
            <a:r>
              <a:rPr lang="ru-RU" sz="2400" dirty="0"/>
              <a:t> не се </a:t>
            </a:r>
            <a:r>
              <a:rPr lang="ru-RU" sz="2400" dirty="0" err="1"/>
              <a:t>споделят</a:t>
            </a:r>
            <a:r>
              <a:rPr lang="ru-RU" sz="2400" dirty="0"/>
              <a:t> </a:t>
            </a:r>
            <a:r>
              <a:rPr lang="ru-RU" sz="2400" dirty="0" err="1"/>
              <a:t>изцяло</a:t>
            </a:r>
            <a:r>
              <a:rPr lang="ru-RU" sz="2400" dirty="0"/>
              <a:t> с никое </a:t>
            </a:r>
            <a:r>
              <a:rPr lang="ru-RU" sz="2400" dirty="0" err="1"/>
              <a:t>друго</a:t>
            </a:r>
            <a:r>
              <a:rPr lang="ru-RU" sz="2400" dirty="0"/>
              <a:t> лице, и </a:t>
            </a:r>
          </a:p>
          <a:p>
            <a:pPr marL="0" indent="0">
              <a:buNone/>
            </a:pPr>
            <a:r>
              <a:rPr lang="ru-RU" sz="2400" dirty="0"/>
              <a:t>б) набор от принадлежности – напр. </a:t>
            </a:r>
            <a:r>
              <a:rPr lang="ru-RU" sz="2400" dirty="0" err="1"/>
              <a:t>етническа</a:t>
            </a:r>
            <a:r>
              <a:rPr lang="ru-RU" sz="2400" dirty="0"/>
              <a:t> </a:t>
            </a:r>
            <a:r>
              <a:rPr lang="ru-RU" sz="2400" dirty="0" err="1"/>
              <a:t>принадлежност</a:t>
            </a:r>
            <a:r>
              <a:rPr lang="ru-RU" sz="2400" dirty="0"/>
              <a:t> и </a:t>
            </a:r>
            <a:r>
              <a:rPr lang="ru-RU" sz="2400" dirty="0" err="1"/>
              <a:t>социални</a:t>
            </a:r>
            <a:r>
              <a:rPr lang="ru-RU" sz="2400" dirty="0"/>
              <a:t> роли.</a:t>
            </a:r>
            <a:endParaRPr lang="en-US" sz="2400" dirty="0"/>
          </a:p>
          <a:p>
            <a:pPr marL="0" indent="0">
              <a:buNone/>
            </a:pPr>
            <a:endParaRPr lang="ru-RU" sz="1300" dirty="0"/>
          </a:p>
        </p:txBody>
      </p:sp>
      <p:sp>
        <p:nvSpPr>
          <p:cNvPr id="4108" name="Freeform: Shape 4107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4114800"/>
            <a:ext cx="2004647" cy="10287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7386" y="1307778"/>
            <a:ext cx="3221546" cy="2158436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Фондация „Тръст за социална алтернатива” дари 10 000 лева за предпазни  средства">
            <a:extLst>
              <a:ext uri="{FF2B5EF4-FFF2-40B4-BE49-F238E27FC236}">
                <a16:creationId xmlns:a16="http://schemas.microsoft.com/office/drawing/2014/main" id="{8537CC85-D225-51F7-1D68-377747B8DF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5" t="35052" r="7375" b="31772"/>
          <a:stretch/>
        </p:blipFill>
        <p:spPr bwMode="auto">
          <a:xfrm>
            <a:off x="0" y="0"/>
            <a:ext cx="1380320" cy="543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9433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00075" y="1118507"/>
            <a:ext cx="2500312" cy="2624327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71525" y="1475449"/>
            <a:ext cx="1971675" cy="1910443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21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Равнища и аспекти на идентичността </a:t>
            </a:r>
          </a:p>
        </p:txBody>
      </p:sp>
      <p:pic>
        <p:nvPicPr>
          <p:cNvPr id="5" name="Контейнер за съдържание 4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6111" y="482599"/>
            <a:ext cx="4339276" cy="4176554"/>
          </a:xfrm>
          <a:prstGeom prst="rect">
            <a:avLst/>
          </a:prstGeom>
        </p:spPr>
      </p:pic>
      <p:pic>
        <p:nvPicPr>
          <p:cNvPr id="4" name="Picture 2" descr="Фондация „Тръст за социална алтернатива” дари 10 000 лева за предпазни  средства">
            <a:extLst>
              <a:ext uri="{FF2B5EF4-FFF2-40B4-BE49-F238E27FC236}">
                <a16:creationId xmlns:a16="http://schemas.microsoft.com/office/drawing/2014/main" id="{8537CC85-D225-51F7-1D68-377747B8DF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5" t="35052" r="7375" b="31772"/>
          <a:stretch/>
        </p:blipFill>
        <p:spPr bwMode="auto">
          <a:xfrm>
            <a:off x="0" y="0"/>
            <a:ext cx="1380320" cy="543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61315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8" name="Rectangle 1037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927943" y="75369"/>
            <a:ext cx="4587405" cy="605115"/>
          </a:xfrm>
        </p:spPr>
        <p:txBody>
          <a:bodyPr>
            <a:normAutofit fontScale="90000"/>
          </a:bodyPr>
          <a:lstStyle/>
          <a:p>
            <a:r>
              <a:rPr lang="bg-BG" sz="3100" b="1" dirty="0"/>
              <a:t>Идентичност и етническа принадлежност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70857" y="1127051"/>
            <a:ext cx="4451497" cy="37395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err="1"/>
              <a:t>Идентичността</a:t>
            </a:r>
            <a:r>
              <a:rPr lang="ru-RU" sz="2000" dirty="0"/>
              <a:t> се </a:t>
            </a:r>
            <a:r>
              <a:rPr lang="ru-RU" sz="2000" dirty="0" err="1"/>
              <a:t>свързва</a:t>
            </a:r>
            <a:r>
              <a:rPr lang="ru-RU" sz="2000" dirty="0"/>
              <a:t> с </a:t>
            </a:r>
            <a:r>
              <a:rPr lang="ru-RU" sz="2000" dirty="0" err="1"/>
              <a:t>етничността</a:t>
            </a:r>
            <a:r>
              <a:rPr lang="ru-RU" sz="2000" dirty="0"/>
              <a:t> под влияние на </a:t>
            </a:r>
            <a:r>
              <a:rPr lang="ru-RU" sz="2000" dirty="0" err="1"/>
              <a:t>Гордън</a:t>
            </a:r>
            <a:r>
              <a:rPr lang="ru-RU" sz="2000" dirty="0"/>
              <a:t> </a:t>
            </a:r>
            <a:r>
              <a:rPr lang="ru-RU" sz="2000" dirty="0" err="1"/>
              <a:t>Олпорт</a:t>
            </a:r>
            <a:r>
              <a:rPr lang="ru-RU" sz="2000" dirty="0"/>
              <a:t> (1983).</a:t>
            </a:r>
          </a:p>
          <a:p>
            <a:pPr marL="0" indent="0">
              <a:buNone/>
            </a:pPr>
            <a:r>
              <a:rPr lang="ru-RU" sz="2000" dirty="0" err="1"/>
              <a:t>Етническата</a:t>
            </a:r>
            <a:r>
              <a:rPr lang="ru-RU" sz="2000" dirty="0"/>
              <a:t> </a:t>
            </a:r>
            <a:r>
              <a:rPr lang="ru-RU" sz="2000" dirty="0" err="1"/>
              <a:t>идентичност</a:t>
            </a:r>
            <a:r>
              <a:rPr lang="ru-RU" sz="2000" dirty="0"/>
              <a:t> се приема за </a:t>
            </a:r>
            <a:r>
              <a:rPr lang="ru-RU" sz="2000" dirty="0" err="1"/>
              <a:t>една</a:t>
            </a:r>
            <a:r>
              <a:rPr lang="ru-RU" sz="2000" dirty="0"/>
              <a:t> от </a:t>
            </a:r>
            <a:r>
              <a:rPr lang="ru-RU" sz="2000" dirty="0" err="1"/>
              <a:t>първите</a:t>
            </a:r>
            <a:r>
              <a:rPr lang="ru-RU" sz="2000" dirty="0"/>
              <a:t> прояви на самоидентификация, </a:t>
            </a:r>
            <a:r>
              <a:rPr lang="ru-RU" sz="2000" dirty="0" err="1"/>
              <a:t>защото</a:t>
            </a:r>
            <a:r>
              <a:rPr lang="ru-RU" sz="2000" dirty="0"/>
              <a:t> </a:t>
            </a:r>
            <a:r>
              <a:rPr lang="ru-RU" sz="2000" dirty="0" err="1"/>
              <a:t>етноцентристките</a:t>
            </a:r>
            <a:r>
              <a:rPr lang="ru-RU" sz="2000" dirty="0"/>
              <a:t> </a:t>
            </a:r>
            <a:r>
              <a:rPr lang="ru-RU" sz="2000" dirty="0" err="1"/>
              <a:t>нагласи</a:t>
            </a:r>
            <a:r>
              <a:rPr lang="ru-RU" sz="2000" dirty="0"/>
              <a:t> </a:t>
            </a:r>
            <a:r>
              <a:rPr lang="ru-RU" sz="2000" dirty="0" err="1"/>
              <a:t>са</a:t>
            </a:r>
            <a:r>
              <a:rPr lang="ru-RU" sz="2000" dirty="0"/>
              <a:t> спонтанно </a:t>
            </a:r>
            <a:r>
              <a:rPr lang="ru-RU" sz="2000" dirty="0" err="1"/>
              <a:t>присъщи</a:t>
            </a:r>
            <a:r>
              <a:rPr lang="ru-RU" sz="2000" dirty="0"/>
              <a:t> за всяка </a:t>
            </a:r>
            <a:r>
              <a:rPr lang="ru-RU" sz="2000" dirty="0" err="1"/>
              <a:t>човешка</a:t>
            </a:r>
            <a:r>
              <a:rPr lang="ru-RU" sz="2000" dirty="0"/>
              <a:t> </a:t>
            </a:r>
            <a:r>
              <a:rPr lang="ru-RU" sz="2000" dirty="0" err="1"/>
              <a:t>общност</a:t>
            </a:r>
            <a:r>
              <a:rPr lang="ru-RU" sz="2000" dirty="0"/>
              <a:t>. </a:t>
            </a:r>
          </a:p>
          <a:p>
            <a:pPr marL="0" indent="0">
              <a:buNone/>
            </a:pPr>
            <a:r>
              <a:rPr lang="bg-BG" altLang="bg-BG" sz="2000" dirty="0" err="1"/>
              <a:t>Етничността</a:t>
            </a:r>
            <a:r>
              <a:rPr lang="bg-BG" altLang="bg-BG" sz="2000" dirty="0"/>
              <a:t> е най-голямата общностна структура, която може да осигури на личността родствен опит</a:t>
            </a:r>
            <a:r>
              <a:rPr lang="en-US" altLang="bg-BG" sz="2000" dirty="0"/>
              <a:t> </a:t>
            </a:r>
            <a:r>
              <a:rPr lang="bg-BG" altLang="bg-BG" sz="2000" dirty="0"/>
              <a:t>и наподобяващи семейство отношения. </a:t>
            </a:r>
          </a:p>
        </p:txBody>
      </p:sp>
      <p:pic>
        <p:nvPicPr>
          <p:cNvPr id="1026" name="Picture 2" descr="The relationship between race, ethnicity and identity is a complex subject. ">
            <a:extLst>
              <a:ext uri="{FF2B5EF4-FFF2-40B4-BE49-F238E27FC236}">
                <a16:creationId xmlns:a16="http://schemas.microsoft.com/office/drawing/2014/main" id="{D7C07832-CB38-9CB0-5D18-767398BE7E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04" r="27701" b="-2"/>
          <a:stretch/>
        </p:blipFill>
        <p:spPr bwMode="auto">
          <a:xfrm>
            <a:off x="20" y="10"/>
            <a:ext cx="4587406" cy="51434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Фондация „Тръст за социална алтернатива” дари 10 000 лева за предпазни  средства">
            <a:extLst>
              <a:ext uri="{FF2B5EF4-FFF2-40B4-BE49-F238E27FC236}">
                <a16:creationId xmlns:a16="http://schemas.microsoft.com/office/drawing/2014/main" id="{8537CC85-D225-51F7-1D68-377747B8DF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5" t="35052" r="7375" b="31772"/>
          <a:stretch/>
        </p:blipFill>
        <p:spPr bwMode="auto">
          <a:xfrm>
            <a:off x="0" y="4470"/>
            <a:ext cx="1380320" cy="543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7688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921009" y="276403"/>
            <a:ext cx="6370064" cy="994172"/>
          </a:xfrm>
        </p:spPr>
        <p:txBody>
          <a:bodyPr/>
          <a:lstStyle/>
          <a:p>
            <a:r>
              <a:rPr lang="bg-BG" dirty="0">
                <a:solidFill>
                  <a:srgbClr val="FFC000"/>
                </a:solidFill>
              </a:rPr>
              <a:t>Равенство и </a:t>
            </a:r>
            <a:r>
              <a:rPr lang="bg-BG" dirty="0" err="1">
                <a:solidFill>
                  <a:srgbClr val="FFC000"/>
                </a:solidFill>
              </a:rPr>
              <a:t>равнопоставеност</a:t>
            </a:r>
            <a:endParaRPr lang="bg-BG" dirty="0">
              <a:solidFill>
                <a:srgbClr val="FFC000"/>
              </a:solidFill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38097" y="1369219"/>
            <a:ext cx="8177253" cy="3263504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bg-BG" sz="2400" dirty="0">
                <a:ea typeface="Calibri"/>
                <a:cs typeface="Times New Roman"/>
              </a:rPr>
              <a:t>КОГАТО „В ИМЕТО НА РАВЕНСТВОТО“ НАЛАГАМЕ ПРАКТИКАТА НА УЕДНАКВЯВАНЕ НА ВСИЧКИ ДЕЦА, НИЕ ВСЪЩНОСТ ОТРИЧАМЕ ОБЕКТИВНИТЕ РАЗЛИЧИЯ МЕЖДУ ТЯХ И ПРЕНЕБРЕГВАМЕ ИНДИВИДУАЛНИЯ ПОДХОД В ОБУЧЕНИЕТО.</a:t>
            </a: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2000" dirty="0" err="1">
                <a:solidFill>
                  <a:srgbClr val="FFC000"/>
                </a:solidFill>
                <a:ea typeface="Calibri"/>
                <a:cs typeface="Times New Roman"/>
              </a:rPr>
              <a:t>Равенството</a:t>
            </a:r>
            <a:r>
              <a:rPr lang="ru-RU" sz="2000" dirty="0">
                <a:ea typeface="Calibri"/>
                <a:cs typeface="Times New Roman"/>
              </a:rPr>
              <a:t> </a:t>
            </a:r>
            <a:r>
              <a:rPr lang="ru-RU" sz="2000" dirty="0" err="1">
                <a:ea typeface="Calibri"/>
                <a:cs typeface="Times New Roman"/>
              </a:rPr>
              <a:t>означава</a:t>
            </a:r>
            <a:r>
              <a:rPr lang="ru-RU" sz="2000" dirty="0">
                <a:ea typeface="Calibri"/>
                <a:cs typeface="Times New Roman"/>
              </a:rPr>
              <a:t>, че на </a:t>
            </a:r>
            <a:r>
              <a:rPr lang="ru-RU" sz="2000" dirty="0" err="1">
                <a:ea typeface="Calibri"/>
                <a:cs typeface="Times New Roman"/>
              </a:rPr>
              <a:t>всички</a:t>
            </a:r>
            <a:r>
              <a:rPr lang="ru-RU" sz="2000" dirty="0">
                <a:ea typeface="Calibri"/>
                <a:cs typeface="Times New Roman"/>
              </a:rPr>
              <a:t> се предоставят </a:t>
            </a:r>
            <a:r>
              <a:rPr lang="ru-RU" sz="2000" dirty="0" err="1">
                <a:ea typeface="Calibri"/>
                <a:cs typeface="Times New Roman"/>
              </a:rPr>
              <a:t>еднакви</a:t>
            </a:r>
            <a:r>
              <a:rPr lang="ru-RU" sz="2000" dirty="0">
                <a:ea typeface="Calibri"/>
                <a:cs typeface="Times New Roman"/>
              </a:rPr>
              <a:t> </a:t>
            </a:r>
            <a:r>
              <a:rPr lang="ru-RU" sz="2000" dirty="0" err="1">
                <a:ea typeface="Calibri"/>
                <a:cs typeface="Times New Roman"/>
              </a:rPr>
              <a:t>ресурси</a:t>
            </a:r>
            <a:r>
              <a:rPr lang="ru-RU" sz="2000" dirty="0">
                <a:ea typeface="Calibri"/>
                <a:cs typeface="Times New Roman"/>
              </a:rPr>
              <a:t> или </a:t>
            </a:r>
            <a:r>
              <a:rPr lang="ru-RU" sz="2000" dirty="0" err="1">
                <a:ea typeface="Calibri"/>
                <a:cs typeface="Times New Roman"/>
              </a:rPr>
              <a:t>възможности</a:t>
            </a:r>
            <a:r>
              <a:rPr lang="ru-RU" sz="2000" dirty="0">
                <a:ea typeface="Calibri"/>
                <a:cs typeface="Times New Roman"/>
              </a:rPr>
              <a:t>. </a:t>
            </a: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2000" dirty="0" err="1">
                <a:solidFill>
                  <a:srgbClr val="FFC000"/>
                </a:solidFill>
                <a:ea typeface="Calibri"/>
                <a:cs typeface="Times New Roman"/>
              </a:rPr>
              <a:t>Равнопоставеността</a:t>
            </a:r>
            <a:r>
              <a:rPr lang="ru-RU" sz="2000" dirty="0">
                <a:solidFill>
                  <a:srgbClr val="FFC000"/>
                </a:solidFill>
                <a:ea typeface="Calibri"/>
                <a:cs typeface="Times New Roman"/>
              </a:rPr>
              <a:t> </a:t>
            </a:r>
            <a:r>
              <a:rPr lang="ru-RU" sz="2000" dirty="0" err="1">
                <a:ea typeface="Calibri"/>
                <a:cs typeface="Times New Roman"/>
              </a:rPr>
              <a:t>признава</a:t>
            </a:r>
            <a:r>
              <a:rPr lang="ru-RU" sz="2000" dirty="0">
                <a:ea typeface="Calibri"/>
                <a:cs typeface="Times New Roman"/>
              </a:rPr>
              <a:t>, че </a:t>
            </a:r>
            <a:r>
              <a:rPr lang="ru-RU" sz="2000" dirty="0" err="1">
                <a:ea typeface="Calibri"/>
                <a:cs typeface="Times New Roman"/>
              </a:rPr>
              <a:t>всеки</a:t>
            </a:r>
            <a:r>
              <a:rPr lang="ru-RU" sz="2000" dirty="0">
                <a:ea typeface="Calibri"/>
                <a:cs typeface="Times New Roman"/>
              </a:rPr>
              <a:t> </a:t>
            </a:r>
            <a:r>
              <a:rPr lang="ru-RU" sz="2000" dirty="0" err="1">
                <a:ea typeface="Calibri"/>
                <a:cs typeface="Times New Roman"/>
              </a:rPr>
              <a:t>човек</a:t>
            </a:r>
            <a:r>
              <a:rPr lang="ru-RU" sz="2000" dirty="0">
                <a:ea typeface="Calibri"/>
                <a:cs typeface="Times New Roman"/>
              </a:rPr>
              <a:t> </a:t>
            </a:r>
            <a:r>
              <a:rPr lang="ru-RU" sz="2000" dirty="0" err="1">
                <a:ea typeface="Calibri"/>
                <a:cs typeface="Times New Roman"/>
              </a:rPr>
              <a:t>има</a:t>
            </a:r>
            <a:r>
              <a:rPr lang="ru-RU" sz="2000" dirty="0">
                <a:ea typeface="Calibri"/>
                <a:cs typeface="Times New Roman"/>
              </a:rPr>
              <a:t> </a:t>
            </a:r>
            <a:r>
              <a:rPr lang="ru-RU" sz="2000" dirty="0" err="1">
                <a:ea typeface="Calibri"/>
                <a:cs typeface="Times New Roman"/>
              </a:rPr>
              <a:t>различни</a:t>
            </a:r>
            <a:r>
              <a:rPr lang="ru-RU" sz="2000" dirty="0">
                <a:ea typeface="Calibri"/>
                <a:cs typeface="Times New Roman"/>
              </a:rPr>
              <a:t> </a:t>
            </a:r>
            <a:r>
              <a:rPr lang="ru-RU" sz="2000" dirty="0" err="1">
                <a:ea typeface="Calibri"/>
                <a:cs typeface="Times New Roman"/>
              </a:rPr>
              <a:t>особености</a:t>
            </a:r>
            <a:r>
              <a:rPr lang="ru-RU" sz="2000" dirty="0">
                <a:ea typeface="Calibri"/>
                <a:cs typeface="Times New Roman"/>
              </a:rPr>
              <a:t>,  и </a:t>
            </a:r>
            <a:r>
              <a:rPr lang="ru-RU" sz="2000" dirty="0" err="1">
                <a:ea typeface="Calibri"/>
                <a:cs typeface="Times New Roman"/>
              </a:rPr>
              <a:t>разпределя</a:t>
            </a:r>
            <a:r>
              <a:rPr lang="ru-RU" sz="2000" dirty="0">
                <a:ea typeface="Calibri"/>
                <a:cs typeface="Times New Roman"/>
              </a:rPr>
              <a:t> </a:t>
            </a:r>
            <a:r>
              <a:rPr lang="ru-RU" sz="2000" dirty="0" err="1">
                <a:ea typeface="Calibri"/>
                <a:cs typeface="Times New Roman"/>
              </a:rPr>
              <a:t>точните</a:t>
            </a:r>
            <a:r>
              <a:rPr lang="ru-RU" sz="2000" dirty="0">
                <a:ea typeface="Calibri"/>
                <a:cs typeface="Times New Roman"/>
              </a:rPr>
              <a:t> </a:t>
            </a:r>
            <a:r>
              <a:rPr lang="ru-RU" sz="2000" dirty="0" err="1">
                <a:ea typeface="Calibri"/>
                <a:cs typeface="Times New Roman"/>
              </a:rPr>
              <a:t>ресурси</a:t>
            </a:r>
            <a:r>
              <a:rPr lang="ru-RU" sz="2000" dirty="0">
                <a:ea typeface="Calibri"/>
                <a:cs typeface="Times New Roman"/>
              </a:rPr>
              <a:t> и </a:t>
            </a:r>
            <a:r>
              <a:rPr lang="ru-RU" sz="2000" dirty="0" err="1">
                <a:ea typeface="Calibri"/>
                <a:cs typeface="Times New Roman"/>
              </a:rPr>
              <a:t>възможности</a:t>
            </a:r>
            <a:r>
              <a:rPr lang="ru-RU" sz="2000" dirty="0">
                <a:ea typeface="Calibri"/>
                <a:cs typeface="Times New Roman"/>
              </a:rPr>
              <a:t>, </a:t>
            </a:r>
            <a:r>
              <a:rPr lang="ru-RU" sz="2000" dirty="0" err="1">
                <a:ea typeface="Calibri"/>
                <a:cs typeface="Times New Roman"/>
              </a:rPr>
              <a:t>необходими</a:t>
            </a:r>
            <a:r>
              <a:rPr lang="ru-RU" sz="2000" dirty="0">
                <a:ea typeface="Calibri"/>
                <a:cs typeface="Times New Roman"/>
              </a:rPr>
              <a:t> за </a:t>
            </a:r>
            <a:r>
              <a:rPr lang="ru-RU" sz="2000" dirty="0" err="1">
                <a:ea typeface="Calibri"/>
                <a:cs typeface="Times New Roman"/>
              </a:rPr>
              <a:t>постигане</a:t>
            </a:r>
            <a:r>
              <a:rPr lang="ru-RU" sz="2000" dirty="0">
                <a:ea typeface="Calibri"/>
                <a:cs typeface="Times New Roman"/>
              </a:rPr>
              <a:t> на равен </a:t>
            </a:r>
            <a:r>
              <a:rPr lang="ru-RU" sz="2000" dirty="0" err="1">
                <a:ea typeface="Calibri"/>
                <a:cs typeface="Times New Roman"/>
              </a:rPr>
              <a:t>резултат</a:t>
            </a:r>
            <a:r>
              <a:rPr lang="ru-RU" sz="2000" dirty="0">
                <a:ea typeface="Calibri"/>
                <a:cs typeface="Times New Roman"/>
              </a:rPr>
              <a:t>.</a:t>
            </a:r>
            <a:endParaRPr lang="bg-BG" sz="2000" dirty="0">
              <a:ea typeface="Calibri"/>
              <a:cs typeface="Times New Roman"/>
            </a:endParaRPr>
          </a:p>
          <a:p>
            <a:endParaRPr lang="bg-BG" dirty="0"/>
          </a:p>
        </p:txBody>
      </p:sp>
      <p:pic>
        <p:nvPicPr>
          <p:cNvPr id="4" name="Picture 2" descr="Фондация „Тръст за социална алтернатива” дари 10 000 лева за предпазни  средства">
            <a:extLst>
              <a:ext uri="{FF2B5EF4-FFF2-40B4-BE49-F238E27FC236}">
                <a16:creationId xmlns:a16="http://schemas.microsoft.com/office/drawing/2014/main" id="{8537CC85-D225-51F7-1D68-377747B8DF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5" t="35052" r="7375" b="31772"/>
          <a:stretch/>
        </p:blipFill>
        <p:spPr bwMode="auto">
          <a:xfrm>
            <a:off x="0" y="4470"/>
            <a:ext cx="1380320" cy="543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32620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967112" y="273844"/>
            <a:ext cx="6548237" cy="270023"/>
          </a:xfrm>
        </p:spPr>
        <p:txBody>
          <a:bodyPr>
            <a:normAutofit fontScale="90000"/>
          </a:bodyPr>
          <a:lstStyle/>
          <a:p>
            <a:r>
              <a:rPr lang="bg-BG" dirty="0"/>
              <a:t>Равен достъп и </a:t>
            </a:r>
            <a:r>
              <a:rPr lang="bg-BG" dirty="0" err="1"/>
              <a:t>равнопоставеност</a:t>
            </a:r>
            <a:r>
              <a:rPr lang="bg-BG" dirty="0"/>
              <a:t> при достъпа</a:t>
            </a:r>
          </a:p>
        </p:txBody>
      </p:sp>
      <p:graphicFrame>
        <p:nvGraphicFramePr>
          <p:cNvPr id="4" name="Контейнер за съдържани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8825459"/>
              </p:ext>
            </p:extLst>
          </p:nvPr>
        </p:nvGraphicFramePr>
        <p:xfrm>
          <a:off x="4850323" y="1001179"/>
          <a:ext cx="4239888" cy="36707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199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99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35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 dirty="0">
                          <a:effectLst/>
                        </a:rPr>
                        <a:t>Равенство</a:t>
                      </a:r>
                      <a:endParaRPr lang="bg-BG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91" marR="455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>
                          <a:effectLst/>
                        </a:rPr>
                        <a:t>Равнопоставеност</a:t>
                      </a:r>
                      <a:endParaRPr lang="bg-BG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91" marR="45591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12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 dirty="0">
                          <a:effectLst/>
                        </a:rPr>
                        <a:t>Среща на общността, на която са поканени всички членове, за да се обсъдят проблемите. Срещата се провежда на английски, въпреки че английският не е основният език за 25% от хората.</a:t>
                      </a:r>
                      <a:endParaRPr lang="bg-BG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91" marR="455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 dirty="0">
                          <a:effectLst/>
                        </a:rPr>
                        <a:t>Лидерите на общността наемат преводачи, за да присъстват на срещата или предлагат допълнителна среща, проведена на друг език.</a:t>
                      </a:r>
                      <a:endParaRPr lang="bg-BG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91" marR="45591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12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 dirty="0">
                          <a:effectLst/>
                        </a:rPr>
                        <a:t>Всички държавни училища в една общност имат компютърни лаборатории с еднакъв брой компютри и работни часове по време на учебните часове.</a:t>
                      </a:r>
                      <a:endParaRPr lang="bg-BG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91" marR="455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 dirty="0">
                          <a:effectLst/>
                        </a:rPr>
                        <a:t>Компютърните кабинети в квартали с по-ниски доходи имат повече компютри и принтери, както и по-дълго работно време, тъй като някои хора и ученици нямат достъп до компютри или интернет у дома. </a:t>
                      </a:r>
                      <a:endParaRPr lang="bg-BG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91" marR="45591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847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 dirty="0">
                          <a:effectLst/>
                        </a:rPr>
                        <a:t>Общината намалява бюджета на 25 читалища, като намалява работното време на всички центрове с една и съща сума по едно и също време.</a:t>
                      </a:r>
                      <a:endParaRPr lang="bg-BG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91" marR="455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 dirty="0">
                          <a:effectLst/>
                        </a:rPr>
                        <a:t>Общината определя кои часове и колко часа общностите действително трябва да използват своите обществени центрове и намалява часовете за центрове, които не се използват толкова често.</a:t>
                      </a:r>
                      <a:endParaRPr lang="bg-BG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91" marR="45591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35" y="1429230"/>
            <a:ext cx="4472106" cy="2751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Фондация „Тръст за социална алтернатива” дари 10 000 лева за предпазни  средства">
            <a:extLst>
              <a:ext uri="{FF2B5EF4-FFF2-40B4-BE49-F238E27FC236}">
                <a16:creationId xmlns:a16="http://schemas.microsoft.com/office/drawing/2014/main" id="{3C957F4C-BBE3-225C-679F-50619E5B3D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5" t="35052" r="7375" b="31772"/>
          <a:stretch/>
        </p:blipFill>
        <p:spPr bwMode="auto">
          <a:xfrm>
            <a:off x="0" y="0"/>
            <a:ext cx="1380320" cy="543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92254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C\Desktop\ТСА\Просвета\лисица и щъркел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776" y="544193"/>
            <a:ext cx="2428155" cy="2165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C\Desktop\ТСА\Просвета\лисица и щъркел 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90" y="544193"/>
            <a:ext cx="2299321" cy="2153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PC\Desktop\ТСА\Просвета\Жираф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129" y="192101"/>
            <a:ext cx="3433453" cy="487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Картина 4"/>
          <p:cNvPicPr/>
          <p:nvPr/>
        </p:nvPicPr>
        <p:blipFill>
          <a:blip r:embed="rId5"/>
          <a:stretch>
            <a:fillRect/>
          </a:stretch>
        </p:blipFill>
        <p:spPr>
          <a:xfrm>
            <a:off x="1485453" y="2995572"/>
            <a:ext cx="2484755" cy="199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2523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459966" y="273844"/>
            <a:ext cx="7055384" cy="594452"/>
          </a:xfrm>
        </p:spPr>
        <p:txBody>
          <a:bodyPr/>
          <a:lstStyle/>
          <a:p>
            <a:r>
              <a:rPr lang="bg-BG" dirty="0"/>
              <a:t>Значението на гледната точка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45782" y="4195482"/>
            <a:ext cx="8329492" cy="63702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„</a:t>
            </a:r>
            <a:r>
              <a:rPr lang="ru-RU" dirty="0" err="1"/>
              <a:t>Когато</a:t>
            </a:r>
            <a:r>
              <a:rPr lang="ru-RU" dirty="0"/>
              <a:t> </a:t>
            </a:r>
            <a:r>
              <a:rPr lang="ru-RU" dirty="0" err="1"/>
              <a:t>промениш</a:t>
            </a:r>
            <a:r>
              <a:rPr lang="ru-RU" dirty="0"/>
              <a:t> начина, по </a:t>
            </a:r>
            <a:r>
              <a:rPr lang="ru-RU" dirty="0" err="1"/>
              <a:t>който</a:t>
            </a:r>
            <a:r>
              <a:rPr lang="ru-RU" dirty="0"/>
              <a:t> </a:t>
            </a:r>
            <a:r>
              <a:rPr lang="ru-RU" dirty="0" err="1"/>
              <a:t>гледаш</a:t>
            </a:r>
            <a:r>
              <a:rPr lang="ru-RU" dirty="0"/>
              <a:t> на </a:t>
            </a:r>
            <a:r>
              <a:rPr lang="ru-RU" dirty="0" err="1"/>
              <a:t>нещата</a:t>
            </a:r>
            <a:r>
              <a:rPr lang="ru-RU" dirty="0"/>
              <a:t>, </a:t>
            </a:r>
            <a:r>
              <a:rPr lang="ru-RU" dirty="0" err="1"/>
              <a:t>нещата</a:t>
            </a:r>
            <a:r>
              <a:rPr lang="ru-RU" dirty="0"/>
              <a:t>, </a:t>
            </a:r>
            <a:r>
              <a:rPr lang="ru-RU" dirty="0" err="1"/>
              <a:t>които</a:t>
            </a:r>
            <a:r>
              <a:rPr lang="ru-RU" dirty="0"/>
              <a:t> </a:t>
            </a:r>
            <a:r>
              <a:rPr lang="ru-RU" dirty="0" err="1"/>
              <a:t>гледаш</a:t>
            </a:r>
            <a:r>
              <a:rPr lang="ru-RU" dirty="0"/>
              <a:t>, се </a:t>
            </a:r>
            <a:r>
              <a:rPr lang="ru-RU" dirty="0" err="1"/>
              <a:t>променят</a:t>
            </a:r>
            <a:r>
              <a:rPr lang="ru-RU" dirty="0"/>
              <a:t>.“</a:t>
            </a:r>
            <a:endParaRPr lang="bg-BG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674" y="1057231"/>
            <a:ext cx="3435843" cy="2830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Фондация „Тръст за социална алтернатива” дари 10 000 лева за предпазни  средства">
            <a:extLst>
              <a:ext uri="{FF2B5EF4-FFF2-40B4-BE49-F238E27FC236}">
                <a16:creationId xmlns:a16="http://schemas.microsoft.com/office/drawing/2014/main" id="{3C957F4C-BBE3-225C-679F-50619E5B3D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5" t="35052" r="7375" b="31772"/>
          <a:stretch/>
        </p:blipFill>
        <p:spPr bwMode="auto">
          <a:xfrm>
            <a:off x="0" y="0"/>
            <a:ext cx="1380320" cy="543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401" y="1104937"/>
            <a:ext cx="3065049" cy="2782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12417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129" name="Arc 5128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6473511" y="367870"/>
            <a:ext cx="2240924" cy="2240924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9499E4CE-C755-148E-B294-4AE3362AC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4647" y="359619"/>
            <a:ext cx="6510703" cy="994173"/>
          </a:xfrm>
        </p:spPr>
        <p:txBody>
          <a:bodyPr>
            <a:normAutofit/>
          </a:bodyPr>
          <a:lstStyle/>
          <a:p>
            <a:r>
              <a:rPr lang="bg-BG" dirty="0"/>
              <a:t>Идентичност и социални роли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4F5FC6FE-563E-9834-8F07-7C40FF6BA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1221" y="1488332"/>
            <a:ext cx="4284789" cy="31443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/>
              <a:t>Социологическата</a:t>
            </a:r>
            <a:r>
              <a:rPr lang="ru-RU" dirty="0"/>
              <a:t> теория за </a:t>
            </a:r>
            <a:r>
              <a:rPr lang="ru-RU" dirty="0" err="1"/>
              <a:t>социалните</a:t>
            </a:r>
            <a:r>
              <a:rPr lang="ru-RU" dirty="0"/>
              <a:t> роли и </a:t>
            </a:r>
            <a:r>
              <a:rPr lang="ru-RU" dirty="0" err="1"/>
              <a:t>референтните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 </a:t>
            </a:r>
            <a:r>
              <a:rPr lang="ru-RU" dirty="0" err="1"/>
              <a:t>позволява</a:t>
            </a:r>
            <a:r>
              <a:rPr lang="ru-RU" dirty="0"/>
              <a:t> да се </a:t>
            </a:r>
            <a:r>
              <a:rPr lang="ru-RU" dirty="0" err="1"/>
              <a:t>отчетат</a:t>
            </a:r>
            <a:r>
              <a:rPr lang="ru-RU" dirty="0"/>
              <a:t> </a:t>
            </a:r>
            <a:r>
              <a:rPr lang="ru-RU" dirty="0" err="1"/>
              <a:t>множеството</a:t>
            </a:r>
            <a:r>
              <a:rPr lang="ru-RU" dirty="0"/>
              <a:t> от идентичности, </a:t>
            </a:r>
            <a:r>
              <a:rPr lang="ru-RU" dirty="0" err="1"/>
              <a:t>които</a:t>
            </a:r>
            <a:r>
              <a:rPr lang="ru-RU" dirty="0"/>
              <a:t> </a:t>
            </a:r>
            <a:r>
              <a:rPr lang="ru-RU" dirty="0" err="1"/>
              <a:t>изграждат</a:t>
            </a:r>
            <a:r>
              <a:rPr lang="ru-RU" dirty="0"/>
              <a:t> </a:t>
            </a:r>
            <a:r>
              <a:rPr lang="ru-RU" dirty="0" err="1"/>
              <a:t>личността</a:t>
            </a:r>
            <a:r>
              <a:rPr lang="ru-RU" dirty="0"/>
              <a:t> – полови, </a:t>
            </a:r>
            <a:r>
              <a:rPr lang="ru-RU" dirty="0" err="1"/>
              <a:t>религиозни</a:t>
            </a:r>
            <a:r>
              <a:rPr lang="ru-RU" dirty="0"/>
              <a:t>, </a:t>
            </a:r>
            <a:r>
              <a:rPr lang="ru-RU" dirty="0" err="1"/>
              <a:t>професионални</a:t>
            </a:r>
            <a:r>
              <a:rPr lang="ru-RU" dirty="0"/>
              <a:t>, </a:t>
            </a:r>
            <a:r>
              <a:rPr lang="ru-RU" dirty="0" err="1"/>
              <a:t>национални</a:t>
            </a:r>
            <a:r>
              <a:rPr lang="ru-RU" dirty="0"/>
              <a:t> и т.н.</a:t>
            </a:r>
          </a:p>
          <a:p>
            <a:endParaRPr lang="bg-BG" dirty="0"/>
          </a:p>
        </p:txBody>
      </p:sp>
      <p:sp>
        <p:nvSpPr>
          <p:cNvPr id="5131" name="Freeform: Shape 5130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4114800"/>
            <a:ext cx="2004647" cy="10287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362" y="1488332"/>
            <a:ext cx="4278581" cy="2238424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Фондация „Тръст за социална алтернатива” дари 10 000 лева за предпазни  средства">
            <a:extLst>
              <a:ext uri="{FF2B5EF4-FFF2-40B4-BE49-F238E27FC236}">
                <a16:creationId xmlns:a16="http://schemas.microsoft.com/office/drawing/2014/main" id="{3C957F4C-BBE3-225C-679F-50619E5B3D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5" t="35052" r="7375" b="31772"/>
          <a:stretch/>
        </p:blipFill>
        <p:spPr bwMode="auto">
          <a:xfrm>
            <a:off x="0" y="0"/>
            <a:ext cx="1380320" cy="543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20621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C4879EFC-8E62-4E00-973C-C45EE9EC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79160" y="342900"/>
            <a:ext cx="8182230" cy="10264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3900"/>
              <a:t>Социалните роли и начин на влияние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0567" y="1902411"/>
            <a:ext cx="4051442" cy="2704338"/>
          </a:xfrm>
          <a:prstGeom prst="rect">
            <a:avLst/>
          </a:prstGeom>
          <a:noFill/>
        </p:spPr>
      </p:pic>
      <p:sp>
        <p:nvSpPr>
          <p:cNvPr id="6153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37560" y="1388012"/>
            <a:ext cx="2468880" cy="13716"/>
          </a:xfrm>
          <a:custGeom>
            <a:avLst/>
            <a:gdLst>
              <a:gd name="connsiteX0" fmla="*/ 0 w 2468880"/>
              <a:gd name="connsiteY0" fmla="*/ 0 h 13716"/>
              <a:gd name="connsiteX1" fmla="*/ 592531 w 2468880"/>
              <a:gd name="connsiteY1" fmla="*/ 0 h 13716"/>
              <a:gd name="connsiteX2" fmla="*/ 1160374 w 2468880"/>
              <a:gd name="connsiteY2" fmla="*/ 0 h 13716"/>
              <a:gd name="connsiteX3" fmla="*/ 1728216 w 2468880"/>
              <a:gd name="connsiteY3" fmla="*/ 0 h 13716"/>
              <a:gd name="connsiteX4" fmla="*/ 2468880 w 2468880"/>
              <a:gd name="connsiteY4" fmla="*/ 0 h 13716"/>
              <a:gd name="connsiteX5" fmla="*/ 2468880 w 2468880"/>
              <a:gd name="connsiteY5" fmla="*/ 13716 h 13716"/>
              <a:gd name="connsiteX6" fmla="*/ 1802282 w 2468880"/>
              <a:gd name="connsiteY6" fmla="*/ 13716 h 13716"/>
              <a:gd name="connsiteX7" fmla="*/ 1209751 w 2468880"/>
              <a:gd name="connsiteY7" fmla="*/ 13716 h 13716"/>
              <a:gd name="connsiteX8" fmla="*/ 641909 w 2468880"/>
              <a:gd name="connsiteY8" fmla="*/ 13716 h 13716"/>
              <a:gd name="connsiteX9" fmla="*/ 0 w 2468880"/>
              <a:gd name="connsiteY9" fmla="*/ 13716 h 13716"/>
              <a:gd name="connsiteX10" fmla="*/ 0 w 2468880"/>
              <a:gd name="connsiteY10" fmla="*/ 0 h 13716"/>
              <a:gd name="connsiteX0" fmla="*/ 0 w 2468880"/>
              <a:gd name="connsiteY0" fmla="*/ 0 h 13716"/>
              <a:gd name="connsiteX1" fmla="*/ 567842 w 2468880"/>
              <a:gd name="connsiteY1" fmla="*/ 0 h 13716"/>
              <a:gd name="connsiteX2" fmla="*/ 1234440 w 2468880"/>
              <a:gd name="connsiteY2" fmla="*/ 0 h 13716"/>
              <a:gd name="connsiteX3" fmla="*/ 1777594 w 2468880"/>
              <a:gd name="connsiteY3" fmla="*/ 0 h 13716"/>
              <a:gd name="connsiteX4" fmla="*/ 2468880 w 2468880"/>
              <a:gd name="connsiteY4" fmla="*/ 0 h 13716"/>
              <a:gd name="connsiteX5" fmla="*/ 2468880 w 2468880"/>
              <a:gd name="connsiteY5" fmla="*/ 13716 h 13716"/>
              <a:gd name="connsiteX6" fmla="*/ 1876349 w 2468880"/>
              <a:gd name="connsiteY6" fmla="*/ 13716 h 13716"/>
              <a:gd name="connsiteX7" fmla="*/ 1209751 w 2468880"/>
              <a:gd name="connsiteY7" fmla="*/ 13716 h 13716"/>
              <a:gd name="connsiteX8" fmla="*/ 617220 w 2468880"/>
              <a:gd name="connsiteY8" fmla="*/ 13716 h 13716"/>
              <a:gd name="connsiteX9" fmla="*/ 0 w 2468880"/>
              <a:gd name="connsiteY9" fmla="*/ 13716 h 13716"/>
              <a:gd name="connsiteX10" fmla="*/ 0 w 2468880"/>
              <a:gd name="connsiteY10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68880" h="13716" fill="none" extrusionOk="0">
                <a:moveTo>
                  <a:pt x="0" y="0"/>
                </a:moveTo>
                <a:cubicBezTo>
                  <a:pt x="172691" y="-12357"/>
                  <a:pt x="387089" y="31321"/>
                  <a:pt x="592531" y="0"/>
                </a:cubicBezTo>
                <a:cubicBezTo>
                  <a:pt x="767979" y="-23244"/>
                  <a:pt x="871733" y="8472"/>
                  <a:pt x="1160374" y="0"/>
                </a:cubicBezTo>
                <a:cubicBezTo>
                  <a:pt x="1449601" y="-3911"/>
                  <a:pt x="1607266" y="19376"/>
                  <a:pt x="1728216" y="0"/>
                </a:cubicBezTo>
                <a:cubicBezTo>
                  <a:pt x="1818829" y="-58888"/>
                  <a:pt x="2275430" y="-9413"/>
                  <a:pt x="2468880" y="0"/>
                </a:cubicBezTo>
                <a:cubicBezTo>
                  <a:pt x="2468188" y="5888"/>
                  <a:pt x="2468638" y="7585"/>
                  <a:pt x="2468880" y="13716"/>
                </a:cubicBezTo>
                <a:cubicBezTo>
                  <a:pt x="2232442" y="-7891"/>
                  <a:pt x="2078773" y="18481"/>
                  <a:pt x="1802282" y="13716"/>
                </a:cubicBezTo>
                <a:cubicBezTo>
                  <a:pt x="1540683" y="28046"/>
                  <a:pt x="1384233" y="12786"/>
                  <a:pt x="1209751" y="13716"/>
                </a:cubicBezTo>
                <a:cubicBezTo>
                  <a:pt x="1038679" y="-32929"/>
                  <a:pt x="820616" y="386"/>
                  <a:pt x="641909" y="13716"/>
                </a:cubicBezTo>
                <a:cubicBezTo>
                  <a:pt x="423595" y="7916"/>
                  <a:pt x="155068" y="36884"/>
                  <a:pt x="0" y="13716"/>
                </a:cubicBezTo>
                <a:cubicBezTo>
                  <a:pt x="-272" y="10611"/>
                  <a:pt x="1187" y="4872"/>
                  <a:pt x="0" y="0"/>
                </a:cubicBezTo>
                <a:close/>
              </a:path>
              <a:path w="2468880" h="13716" stroke="0" extrusionOk="0">
                <a:moveTo>
                  <a:pt x="0" y="0"/>
                </a:moveTo>
                <a:cubicBezTo>
                  <a:pt x="201127" y="34474"/>
                  <a:pt x="321325" y="11273"/>
                  <a:pt x="567842" y="0"/>
                </a:cubicBezTo>
                <a:cubicBezTo>
                  <a:pt x="816255" y="-37660"/>
                  <a:pt x="940209" y="-838"/>
                  <a:pt x="1234440" y="0"/>
                </a:cubicBezTo>
                <a:cubicBezTo>
                  <a:pt x="1509789" y="16874"/>
                  <a:pt x="1664509" y="5689"/>
                  <a:pt x="1777594" y="0"/>
                </a:cubicBezTo>
                <a:cubicBezTo>
                  <a:pt x="1845726" y="-6548"/>
                  <a:pt x="2193196" y="19370"/>
                  <a:pt x="2468880" y="0"/>
                </a:cubicBezTo>
                <a:cubicBezTo>
                  <a:pt x="2469348" y="4754"/>
                  <a:pt x="2469666" y="7202"/>
                  <a:pt x="2468880" y="13716"/>
                </a:cubicBezTo>
                <a:cubicBezTo>
                  <a:pt x="2271382" y="39808"/>
                  <a:pt x="1978656" y="27169"/>
                  <a:pt x="1876349" y="13716"/>
                </a:cubicBezTo>
                <a:cubicBezTo>
                  <a:pt x="1751977" y="-10588"/>
                  <a:pt x="1388067" y="-1350"/>
                  <a:pt x="1209751" y="13716"/>
                </a:cubicBezTo>
                <a:cubicBezTo>
                  <a:pt x="1065802" y="26489"/>
                  <a:pt x="753821" y="-5576"/>
                  <a:pt x="617220" y="13716"/>
                </a:cubicBezTo>
                <a:cubicBezTo>
                  <a:pt x="481425" y="23840"/>
                  <a:pt x="248319" y="-4963"/>
                  <a:pt x="0" y="13716"/>
                </a:cubicBezTo>
                <a:cubicBezTo>
                  <a:pt x="255" y="8106"/>
                  <a:pt x="1215" y="5237"/>
                  <a:pt x="0" y="0"/>
                </a:cubicBezTo>
                <a:close/>
              </a:path>
              <a:path w="2468880" h="13716" fill="none" stroke="0" extrusionOk="0">
                <a:moveTo>
                  <a:pt x="0" y="0"/>
                </a:moveTo>
                <a:cubicBezTo>
                  <a:pt x="191987" y="-31891"/>
                  <a:pt x="414837" y="25678"/>
                  <a:pt x="592531" y="0"/>
                </a:cubicBezTo>
                <a:cubicBezTo>
                  <a:pt x="785000" y="-43603"/>
                  <a:pt x="868560" y="12415"/>
                  <a:pt x="1160374" y="0"/>
                </a:cubicBezTo>
                <a:cubicBezTo>
                  <a:pt x="1441409" y="-18672"/>
                  <a:pt x="1600372" y="47113"/>
                  <a:pt x="1728216" y="0"/>
                </a:cubicBezTo>
                <a:cubicBezTo>
                  <a:pt x="1847110" y="23792"/>
                  <a:pt x="2233557" y="23802"/>
                  <a:pt x="2468880" y="0"/>
                </a:cubicBezTo>
                <a:cubicBezTo>
                  <a:pt x="2468111" y="5840"/>
                  <a:pt x="2468272" y="8037"/>
                  <a:pt x="2468880" y="13716"/>
                </a:cubicBezTo>
                <a:cubicBezTo>
                  <a:pt x="2265563" y="-22543"/>
                  <a:pt x="2033349" y="11690"/>
                  <a:pt x="1802282" y="13716"/>
                </a:cubicBezTo>
                <a:cubicBezTo>
                  <a:pt x="1512355" y="27001"/>
                  <a:pt x="1367809" y="24730"/>
                  <a:pt x="1209751" y="13716"/>
                </a:cubicBezTo>
                <a:cubicBezTo>
                  <a:pt x="1060405" y="21557"/>
                  <a:pt x="875661" y="6266"/>
                  <a:pt x="641909" y="13716"/>
                </a:cubicBezTo>
                <a:cubicBezTo>
                  <a:pt x="461670" y="10009"/>
                  <a:pt x="162829" y="13891"/>
                  <a:pt x="0" y="13716"/>
                </a:cubicBezTo>
                <a:cubicBezTo>
                  <a:pt x="48" y="10879"/>
                  <a:pt x="353" y="48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custGeom>
                    <a:avLst/>
                    <a:gdLst>
                      <a:gd name="connsiteX0" fmla="*/ 0 w 2468880"/>
                      <a:gd name="connsiteY0" fmla="*/ 0 h 13716"/>
                      <a:gd name="connsiteX1" fmla="*/ 592531 w 2468880"/>
                      <a:gd name="connsiteY1" fmla="*/ 0 h 13716"/>
                      <a:gd name="connsiteX2" fmla="*/ 1160374 w 2468880"/>
                      <a:gd name="connsiteY2" fmla="*/ 0 h 13716"/>
                      <a:gd name="connsiteX3" fmla="*/ 1728216 w 2468880"/>
                      <a:gd name="connsiteY3" fmla="*/ 0 h 13716"/>
                      <a:gd name="connsiteX4" fmla="*/ 2468880 w 2468880"/>
                      <a:gd name="connsiteY4" fmla="*/ 0 h 13716"/>
                      <a:gd name="connsiteX5" fmla="*/ 2468880 w 2468880"/>
                      <a:gd name="connsiteY5" fmla="*/ 13716 h 13716"/>
                      <a:gd name="connsiteX6" fmla="*/ 1802282 w 2468880"/>
                      <a:gd name="connsiteY6" fmla="*/ 13716 h 13716"/>
                      <a:gd name="connsiteX7" fmla="*/ 1209751 w 2468880"/>
                      <a:gd name="connsiteY7" fmla="*/ 13716 h 13716"/>
                      <a:gd name="connsiteX8" fmla="*/ 641909 w 2468880"/>
                      <a:gd name="connsiteY8" fmla="*/ 13716 h 13716"/>
                      <a:gd name="connsiteX9" fmla="*/ 0 w 2468880"/>
                      <a:gd name="connsiteY9" fmla="*/ 13716 h 13716"/>
                      <a:gd name="connsiteX10" fmla="*/ 0 w 2468880"/>
                      <a:gd name="connsiteY10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468880" h="13716" fill="none" extrusionOk="0">
                        <a:moveTo>
                          <a:pt x="0" y="0"/>
                        </a:moveTo>
                        <a:cubicBezTo>
                          <a:pt x="171523" y="-1510"/>
                          <a:pt x="416079" y="20036"/>
                          <a:pt x="592531" y="0"/>
                        </a:cubicBezTo>
                        <a:cubicBezTo>
                          <a:pt x="768983" y="-20036"/>
                          <a:pt x="878305" y="13110"/>
                          <a:pt x="1160374" y="0"/>
                        </a:cubicBezTo>
                        <a:cubicBezTo>
                          <a:pt x="1442443" y="-13110"/>
                          <a:pt x="1612108" y="24695"/>
                          <a:pt x="1728216" y="0"/>
                        </a:cubicBezTo>
                        <a:cubicBezTo>
                          <a:pt x="1844324" y="-24695"/>
                          <a:pt x="2271040" y="20667"/>
                          <a:pt x="2468880" y="0"/>
                        </a:cubicBezTo>
                        <a:cubicBezTo>
                          <a:pt x="2468530" y="5728"/>
                          <a:pt x="2468490" y="7624"/>
                          <a:pt x="2468880" y="13716"/>
                        </a:cubicBezTo>
                        <a:cubicBezTo>
                          <a:pt x="2229297" y="-19231"/>
                          <a:pt x="2066775" y="25681"/>
                          <a:pt x="1802282" y="13716"/>
                        </a:cubicBezTo>
                        <a:cubicBezTo>
                          <a:pt x="1537789" y="1751"/>
                          <a:pt x="1379930" y="17694"/>
                          <a:pt x="1209751" y="13716"/>
                        </a:cubicBezTo>
                        <a:cubicBezTo>
                          <a:pt x="1039572" y="9738"/>
                          <a:pt x="837025" y="8278"/>
                          <a:pt x="641909" y="13716"/>
                        </a:cubicBezTo>
                        <a:cubicBezTo>
                          <a:pt x="446793" y="19154"/>
                          <a:pt x="170561" y="13900"/>
                          <a:pt x="0" y="13716"/>
                        </a:cubicBezTo>
                        <a:cubicBezTo>
                          <a:pt x="-302" y="10335"/>
                          <a:pt x="417" y="4724"/>
                          <a:pt x="0" y="0"/>
                        </a:cubicBezTo>
                        <a:close/>
                      </a:path>
                      <a:path w="2468880" h="13716" stroke="0" extrusionOk="0">
                        <a:moveTo>
                          <a:pt x="0" y="0"/>
                        </a:moveTo>
                        <a:cubicBezTo>
                          <a:pt x="190931" y="24910"/>
                          <a:pt x="333688" y="11559"/>
                          <a:pt x="567842" y="0"/>
                        </a:cubicBezTo>
                        <a:cubicBezTo>
                          <a:pt x="801996" y="-11559"/>
                          <a:pt x="939971" y="-5677"/>
                          <a:pt x="1234440" y="0"/>
                        </a:cubicBezTo>
                        <a:cubicBezTo>
                          <a:pt x="1528909" y="5677"/>
                          <a:pt x="1658539" y="5184"/>
                          <a:pt x="1777594" y="0"/>
                        </a:cubicBezTo>
                        <a:cubicBezTo>
                          <a:pt x="1896649" y="-5184"/>
                          <a:pt x="2186164" y="23915"/>
                          <a:pt x="2468880" y="0"/>
                        </a:cubicBezTo>
                        <a:cubicBezTo>
                          <a:pt x="2469409" y="5071"/>
                          <a:pt x="2469155" y="7437"/>
                          <a:pt x="2468880" y="13716"/>
                        </a:cubicBezTo>
                        <a:cubicBezTo>
                          <a:pt x="2271330" y="32027"/>
                          <a:pt x="2001027" y="26982"/>
                          <a:pt x="1876349" y="13716"/>
                        </a:cubicBezTo>
                        <a:cubicBezTo>
                          <a:pt x="1751671" y="450"/>
                          <a:pt x="1364652" y="10491"/>
                          <a:pt x="1209751" y="13716"/>
                        </a:cubicBezTo>
                        <a:cubicBezTo>
                          <a:pt x="1054850" y="16941"/>
                          <a:pt x="748438" y="15502"/>
                          <a:pt x="617220" y="13716"/>
                        </a:cubicBezTo>
                        <a:cubicBezTo>
                          <a:pt x="486002" y="11930"/>
                          <a:pt x="237432" y="22628"/>
                          <a:pt x="0" y="13716"/>
                        </a:cubicBezTo>
                        <a:cubicBezTo>
                          <a:pt x="198" y="8947"/>
                          <a:pt x="304" y="520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13758" y="1878496"/>
            <a:ext cx="4759841" cy="274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Фондация „Тръст за социална алтернатива” дари 10 000 лева за предпазни  средства">
            <a:extLst>
              <a:ext uri="{FF2B5EF4-FFF2-40B4-BE49-F238E27FC236}">
                <a16:creationId xmlns:a16="http://schemas.microsoft.com/office/drawing/2014/main" id="{8537CC85-D225-51F7-1D68-377747B8DF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5" t="35052" r="7375" b="31772"/>
          <a:stretch/>
        </p:blipFill>
        <p:spPr bwMode="auto">
          <a:xfrm>
            <a:off x="0" y="0"/>
            <a:ext cx="1380320" cy="543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23632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057" name="Arc 2056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6473511" y="367870"/>
            <a:ext cx="2240924" cy="2240924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3767B93E-E8EA-3E7F-3D25-F6D0F4005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1657" y="25748"/>
            <a:ext cx="4094129" cy="994173"/>
          </a:xfrm>
        </p:spPr>
        <p:txBody>
          <a:bodyPr>
            <a:normAutofit/>
          </a:bodyPr>
          <a:lstStyle/>
          <a:p>
            <a:r>
              <a:rPr lang="bg-BG" dirty="0"/>
              <a:t>Идентичност – основни изводи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759C7E01-48A6-4427-98CB-ABD2536733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1657" y="1232452"/>
            <a:ext cx="4651512" cy="3400270"/>
          </a:xfrm>
        </p:spPr>
        <p:txBody>
          <a:bodyPr>
            <a:normAutofit fontScale="85000" lnSpcReduction="20000"/>
          </a:bodyPr>
          <a:lstStyle/>
          <a:p>
            <a:r>
              <a:rPr lang="ru-RU" sz="2400" dirty="0" err="1"/>
              <a:t>Ние</a:t>
            </a:r>
            <a:r>
              <a:rPr lang="ru-RU" sz="2400" dirty="0"/>
              <a:t> имаме множество идентичности, </a:t>
            </a:r>
            <a:r>
              <a:rPr lang="ru-RU" sz="2400" dirty="0" err="1"/>
              <a:t>които</a:t>
            </a:r>
            <a:r>
              <a:rPr lang="ru-RU" sz="2400" dirty="0"/>
              <a:t> се </a:t>
            </a:r>
            <a:r>
              <a:rPr lang="ru-RU" sz="2400" dirty="0" err="1"/>
              <a:t>допълват</a:t>
            </a:r>
            <a:r>
              <a:rPr lang="ru-RU" sz="2400" dirty="0"/>
              <a:t> и </a:t>
            </a:r>
            <a:r>
              <a:rPr lang="ru-RU" sz="2400" dirty="0" err="1"/>
              <a:t>застъпват</a:t>
            </a:r>
            <a:r>
              <a:rPr lang="ru-RU" sz="2400" dirty="0"/>
              <a:t>. </a:t>
            </a:r>
            <a:r>
              <a:rPr lang="ru-RU" sz="2400" dirty="0" err="1"/>
              <a:t>Понякога</a:t>
            </a:r>
            <a:r>
              <a:rPr lang="ru-RU" sz="2400" dirty="0"/>
              <a:t> </a:t>
            </a:r>
            <a:r>
              <a:rPr lang="ru-RU" sz="2400" dirty="0" err="1"/>
              <a:t>тези</a:t>
            </a:r>
            <a:r>
              <a:rPr lang="ru-RU" sz="2400" dirty="0"/>
              <a:t> идентичности </a:t>
            </a:r>
            <a:r>
              <a:rPr lang="ru-RU" sz="2400" dirty="0" err="1"/>
              <a:t>могат</a:t>
            </a:r>
            <a:r>
              <a:rPr lang="ru-RU" sz="2400" dirty="0"/>
              <a:t> дори да </a:t>
            </a:r>
            <a:r>
              <a:rPr lang="ru-RU" sz="2400" dirty="0" err="1"/>
              <a:t>влязат</a:t>
            </a:r>
            <a:r>
              <a:rPr lang="ru-RU" sz="2400" dirty="0"/>
              <a:t> в противоречие и да нарушат </a:t>
            </a:r>
            <a:r>
              <a:rPr lang="ru-RU" sz="2400" dirty="0" err="1"/>
              <a:t>интегритета</a:t>
            </a:r>
            <a:r>
              <a:rPr lang="ru-RU" sz="2400" dirty="0"/>
              <a:t> на </a:t>
            </a:r>
            <a:r>
              <a:rPr lang="ru-RU" sz="2400" dirty="0" err="1"/>
              <a:t>личността</a:t>
            </a:r>
            <a:r>
              <a:rPr lang="ru-RU" sz="2400" dirty="0"/>
              <a:t>. </a:t>
            </a:r>
          </a:p>
          <a:p>
            <a:endParaRPr lang="ru-RU" sz="2400" dirty="0"/>
          </a:p>
          <a:p>
            <a:r>
              <a:rPr lang="ru-RU" sz="2400" dirty="0" err="1"/>
              <a:t>Нашите</a:t>
            </a:r>
            <a:r>
              <a:rPr lang="ru-RU" sz="2400" dirty="0"/>
              <a:t> идентичности се </a:t>
            </a:r>
            <a:r>
              <a:rPr lang="ru-RU" sz="2400" dirty="0" err="1"/>
              <a:t>формират</a:t>
            </a:r>
            <a:r>
              <a:rPr lang="ru-RU" sz="2400" dirty="0"/>
              <a:t> и </a:t>
            </a:r>
            <a:r>
              <a:rPr lang="ru-RU" sz="2400" dirty="0" err="1"/>
              <a:t>развиват</a:t>
            </a:r>
            <a:r>
              <a:rPr lang="ru-RU" sz="2400" dirty="0"/>
              <a:t> в общности – в </a:t>
            </a:r>
            <a:r>
              <a:rPr lang="ru-RU" sz="2400" dirty="0" err="1"/>
              <a:t>комуникация</a:t>
            </a:r>
            <a:r>
              <a:rPr lang="ru-RU" sz="2400" dirty="0"/>
              <a:t> с </a:t>
            </a:r>
            <a:r>
              <a:rPr lang="ru-RU" sz="2400" dirty="0" err="1"/>
              <a:t>други</a:t>
            </a:r>
            <a:r>
              <a:rPr lang="ru-RU" sz="2400" dirty="0"/>
              <a:t> </a:t>
            </a:r>
            <a:r>
              <a:rPr lang="ru-RU" sz="2400" dirty="0" err="1"/>
              <a:t>групи</a:t>
            </a:r>
            <a:r>
              <a:rPr lang="ru-RU" sz="2400" dirty="0"/>
              <a:t>, </a:t>
            </a:r>
            <a:r>
              <a:rPr lang="ru-RU" sz="2400" dirty="0" err="1"/>
              <a:t>които</a:t>
            </a:r>
            <a:r>
              <a:rPr lang="ru-RU" sz="2400" dirty="0"/>
              <a:t> ни </a:t>
            </a:r>
            <a:r>
              <a:rPr lang="ru-RU" sz="2400" dirty="0" err="1"/>
              <a:t>влияят</a:t>
            </a:r>
            <a:endParaRPr lang="ru-RU" sz="2400" dirty="0"/>
          </a:p>
          <a:p>
            <a:endParaRPr lang="ru-RU" sz="2400" dirty="0"/>
          </a:p>
          <a:p>
            <a:r>
              <a:rPr lang="ru-RU" sz="2400" dirty="0" err="1"/>
              <a:t>Начинът</a:t>
            </a:r>
            <a:r>
              <a:rPr lang="ru-RU" sz="2400" dirty="0"/>
              <a:t>, по </a:t>
            </a:r>
            <a:r>
              <a:rPr lang="ru-RU" sz="2400" dirty="0" err="1"/>
              <a:t>който</a:t>
            </a:r>
            <a:r>
              <a:rPr lang="ru-RU" sz="2400" dirty="0"/>
              <a:t> </a:t>
            </a:r>
            <a:r>
              <a:rPr lang="ru-RU" sz="2400" dirty="0" err="1"/>
              <a:t>другите</a:t>
            </a:r>
            <a:r>
              <a:rPr lang="ru-RU" sz="2400" dirty="0"/>
              <a:t> ни </a:t>
            </a:r>
            <a:r>
              <a:rPr lang="ru-RU" sz="2400" dirty="0" err="1"/>
              <a:t>възприемат</a:t>
            </a:r>
            <a:r>
              <a:rPr lang="ru-RU" sz="2400" dirty="0"/>
              <a:t>, </a:t>
            </a:r>
            <a:r>
              <a:rPr lang="ru-RU" sz="2400" dirty="0" err="1"/>
              <a:t>може</a:t>
            </a:r>
            <a:r>
              <a:rPr lang="ru-RU" sz="2400" dirty="0"/>
              <a:t> да влияя </a:t>
            </a:r>
            <a:r>
              <a:rPr lang="ru-RU" sz="2400" dirty="0" err="1"/>
              <a:t>значително</a:t>
            </a:r>
            <a:r>
              <a:rPr lang="ru-RU" sz="2400" dirty="0"/>
              <a:t> </a:t>
            </a:r>
            <a:r>
              <a:rPr lang="ru-RU" sz="2400" dirty="0" err="1"/>
              <a:t>върху</a:t>
            </a:r>
            <a:r>
              <a:rPr lang="ru-RU" sz="2400" dirty="0"/>
              <a:t> </a:t>
            </a:r>
            <a:r>
              <a:rPr lang="ru-RU" sz="2400" dirty="0" err="1"/>
              <a:t>идентичността</a:t>
            </a:r>
            <a:r>
              <a:rPr lang="ru-RU" sz="2400" dirty="0"/>
              <a:t> ни</a:t>
            </a:r>
          </a:p>
          <a:p>
            <a:endParaRPr lang="bg-BG" sz="1300" dirty="0"/>
          </a:p>
        </p:txBody>
      </p:sp>
      <p:sp>
        <p:nvSpPr>
          <p:cNvPr id="2059" name="Freeform: Shape 2058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4114800"/>
            <a:ext cx="2004647" cy="10287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08FF151-ECF4-FA54-1CC5-2376D806C0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7270" y="735496"/>
            <a:ext cx="3823152" cy="3335700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Фондация „Тръст за социална алтернатива” дари 10 000 лева за предпазни  средства">
            <a:extLst>
              <a:ext uri="{FF2B5EF4-FFF2-40B4-BE49-F238E27FC236}">
                <a16:creationId xmlns:a16="http://schemas.microsoft.com/office/drawing/2014/main" id="{C48C16C8-9F46-9BC4-36B7-2CF35711C0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5" t="35052" r="7375" b="31772"/>
          <a:stretch/>
        </p:blipFill>
        <p:spPr bwMode="auto">
          <a:xfrm>
            <a:off x="0" y="0"/>
            <a:ext cx="1380320" cy="543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9627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30090" y="776088"/>
            <a:ext cx="7880497" cy="2645770"/>
          </a:xfrm>
        </p:spPr>
        <p:txBody>
          <a:bodyPr>
            <a:normAutofit fontScale="90000"/>
          </a:bodyPr>
          <a:lstStyle/>
          <a:p>
            <a:r>
              <a:rPr lang="ru-RU" sz="2800" dirty="0" err="1">
                <a:solidFill>
                  <a:srgbClr val="FFC000"/>
                </a:solidFill>
                <a:latin typeface="Arial"/>
              </a:rPr>
              <a:t>Противоположното</a:t>
            </a:r>
            <a:r>
              <a:rPr lang="ru-RU" sz="2800" dirty="0">
                <a:solidFill>
                  <a:srgbClr val="FFC000"/>
                </a:solidFill>
                <a:latin typeface="Arial"/>
              </a:rPr>
              <a:t> на </a:t>
            </a:r>
            <a:r>
              <a:rPr lang="ru-RU" sz="2800" dirty="0" err="1">
                <a:solidFill>
                  <a:srgbClr val="FFC000"/>
                </a:solidFill>
                <a:latin typeface="Arial"/>
              </a:rPr>
              <a:t>любовта</a:t>
            </a:r>
            <a:r>
              <a:rPr lang="ru-RU" sz="2800" dirty="0">
                <a:solidFill>
                  <a:srgbClr val="FFC000"/>
                </a:solidFill>
                <a:latin typeface="Arial"/>
              </a:rPr>
              <a:t> не е </a:t>
            </a:r>
            <a:r>
              <a:rPr lang="ru-RU" sz="2800" dirty="0" err="1">
                <a:solidFill>
                  <a:srgbClr val="FFC000"/>
                </a:solidFill>
                <a:latin typeface="Arial"/>
              </a:rPr>
              <a:t>омразата</a:t>
            </a:r>
            <a:r>
              <a:rPr lang="ru-RU" sz="2800" dirty="0">
                <a:solidFill>
                  <a:srgbClr val="FFC000"/>
                </a:solidFill>
                <a:latin typeface="Arial"/>
              </a:rPr>
              <a:t>. </a:t>
            </a:r>
            <a:br>
              <a:rPr lang="ru-RU" sz="2800" dirty="0">
                <a:solidFill>
                  <a:srgbClr val="FFC000"/>
                </a:solidFill>
                <a:latin typeface="Arial"/>
              </a:rPr>
            </a:br>
            <a:r>
              <a:rPr lang="ru-RU" sz="2800" dirty="0" err="1">
                <a:solidFill>
                  <a:srgbClr val="FFC000"/>
                </a:solidFill>
                <a:latin typeface="Arial"/>
              </a:rPr>
              <a:t>Това</a:t>
            </a:r>
            <a:r>
              <a:rPr lang="ru-RU" sz="2800" dirty="0">
                <a:solidFill>
                  <a:srgbClr val="FFC000"/>
                </a:solidFill>
                <a:latin typeface="Arial"/>
              </a:rPr>
              <a:t> е </a:t>
            </a:r>
            <a:r>
              <a:rPr lang="ru-RU" sz="2800" dirty="0" err="1">
                <a:solidFill>
                  <a:srgbClr val="FFC000"/>
                </a:solidFill>
                <a:latin typeface="Arial"/>
              </a:rPr>
              <a:t>безразличието</a:t>
            </a:r>
            <a:r>
              <a:rPr lang="ru-RU" sz="2800" dirty="0">
                <a:solidFill>
                  <a:srgbClr val="FFC000"/>
                </a:solidFill>
                <a:latin typeface="Arial"/>
              </a:rPr>
              <a:t>. </a:t>
            </a:r>
            <a:br>
              <a:rPr lang="ru-RU" sz="2800" dirty="0">
                <a:solidFill>
                  <a:srgbClr val="FFC000"/>
                </a:solidFill>
                <a:latin typeface="Arial"/>
              </a:rPr>
            </a:br>
            <a:r>
              <a:rPr lang="ru-RU" sz="2800" dirty="0" err="1">
                <a:solidFill>
                  <a:srgbClr val="FFC000"/>
                </a:solidFill>
                <a:latin typeface="Arial"/>
              </a:rPr>
              <a:t>Противоположното</a:t>
            </a:r>
            <a:r>
              <a:rPr lang="ru-RU" sz="2800" dirty="0">
                <a:solidFill>
                  <a:srgbClr val="FFC000"/>
                </a:solidFill>
                <a:latin typeface="Arial"/>
              </a:rPr>
              <a:t> на </a:t>
            </a:r>
            <a:r>
              <a:rPr lang="ru-RU" sz="2800" dirty="0" err="1">
                <a:solidFill>
                  <a:srgbClr val="FFC000"/>
                </a:solidFill>
                <a:latin typeface="Arial"/>
              </a:rPr>
              <a:t>красотата</a:t>
            </a:r>
            <a:r>
              <a:rPr lang="ru-RU" sz="2800" dirty="0">
                <a:solidFill>
                  <a:srgbClr val="FFC000"/>
                </a:solidFill>
                <a:latin typeface="Arial"/>
              </a:rPr>
              <a:t> не е </a:t>
            </a:r>
            <a:r>
              <a:rPr lang="ru-RU" sz="2800" dirty="0" err="1">
                <a:solidFill>
                  <a:srgbClr val="FFC000"/>
                </a:solidFill>
                <a:latin typeface="Arial"/>
              </a:rPr>
              <a:t>грозотата</a:t>
            </a:r>
            <a:r>
              <a:rPr lang="ru-RU" sz="2800" dirty="0">
                <a:solidFill>
                  <a:srgbClr val="FFC000"/>
                </a:solidFill>
                <a:latin typeface="Arial"/>
              </a:rPr>
              <a:t>. </a:t>
            </a:r>
            <a:br>
              <a:rPr lang="ru-RU" sz="2800" dirty="0">
                <a:solidFill>
                  <a:srgbClr val="FFC000"/>
                </a:solidFill>
                <a:latin typeface="Arial"/>
              </a:rPr>
            </a:br>
            <a:r>
              <a:rPr lang="ru-RU" sz="2800" dirty="0" err="1">
                <a:solidFill>
                  <a:srgbClr val="FFC000"/>
                </a:solidFill>
                <a:latin typeface="Arial"/>
              </a:rPr>
              <a:t>Това</a:t>
            </a:r>
            <a:r>
              <a:rPr lang="ru-RU" sz="2800" dirty="0">
                <a:solidFill>
                  <a:srgbClr val="FFC000"/>
                </a:solidFill>
                <a:latin typeface="Arial"/>
              </a:rPr>
              <a:t> е </a:t>
            </a:r>
            <a:r>
              <a:rPr lang="ru-RU" sz="2800" dirty="0" err="1">
                <a:solidFill>
                  <a:srgbClr val="FFC000"/>
                </a:solidFill>
                <a:latin typeface="Arial"/>
              </a:rPr>
              <a:t>безразличието</a:t>
            </a:r>
            <a:r>
              <a:rPr lang="ru-RU" sz="2800" dirty="0">
                <a:solidFill>
                  <a:srgbClr val="FFC000"/>
                </a:solidFill>
                <a:latin typeface="Arial"/>
              </a:rPr>
              <a:t>. </a:t>
            </a:r>
            <a:br>
              <a:rPr lang="ru-RU" sz="2800" dirty="0">
                <a:solidFill>
                  <a:srgbClr val="FFC000"/>
                </a:solidFill>
                <a:latin typeface="Arial"/>
              </a:rPr>
            </a:br>
            <a:r>
              <a:rPr lang="ru-RU" sz="2800" dirty="0" err="1">
                <a:solidFill>
                  <a:srgbClr val="FFC000"/>
                </a:solidFill>
                <a:latin typeface="Arial"/>
              </a:rPr>
              <a:t>Противоположното</a:t>
            </a:r>
            <a:r>
              <a:rPr lang="ru-RU" sz="2800" dirty="0">
                <a:solidFill>
                  <a:srgbClr val="FFC000"/>
                </a:solidFill>
                <a:latin typeface="Arial"/>
              </a:rPr>
              <a:t> на живота не е </a:t>
            </a:r>
            <a:r>
              <a:rPr lang="ru-RU" sz="2800" dirty="0" err="1">
                <a:solidFill>
                  <a:srgbClr val="FFC000"/>
                </a:solidFill>
                <a:latin typeface="Arial"/>
              </a:rPr>
              <a:t>смъртта</a:t>
            </a:r>
            <a:r>
              <a:rPr lang="ru-RU" sz="2800" dirty="0">
                <a:solidFill>
                  <a:srgbClr val="FFC000"/>
                </a:solidFill>
                <a:latin typeface="Arial"/>
              </a:rPr>
              <a:t>. </a:t>
            </a:r>
            <a:br>
              <a:rPr lang="ru-RU" sz="2800" dirty="0">
                <a:solidFill>
                  <a:srgbClr val="FFC000"/>
                </a:solidFill>
                <a:latin typeface="Arial"/>
              </a:rPr>
            </a:br>
            <a:r>
              <a:rPr lang="ru-RU" sz="2800" dirty="0" err="1">
                <a:solidFill>
                  <a:srgbClr val="FFC000"/>
                </a:solidFill>
                <a:latin typeface="Arial"/>
              </a:rPr>
              <a:t>Това</a:t>
            </a:r>
            <a:r>
              <a:rPr lang="ru-RU" sz="2800" dirty="0">
                <a:solidFill>
                  <a:srgbClr val="FFC000"/>
                </a:solidFill>
                <a:latin typeface="Arial"/>
              </a:rPr>
              <a:t> е </a:t>
            </a:r>
            <a:r>
              <a:rPr lang="ru-RU" sz="2800" dirty="0" err="1">
                <a:solidFill>
                  <a:srgbClr val="FFC000"/>
                </a:solidFill>
                <a:latin typeface="Arial"/>
              </a:rPr>
              <a:t>безразличието</a:t>
            </a:r>
            <a:r>
              <a:rPr lang="ru-RU" sz="2800" dirty="0">
                <a:solidFill>
                  <a:srgbClr val="FFC000"/>
                </a:solidFill>
                <a:latin typeface="Arial"/>
              </a:rPr>
              <a:t>. </a:t>
            </a:r>
            <a:endParaRPr lang="bg-BG" sz="2800" dirty="0">
              <a:solidFill>
                <a:srgbClr val="FFC000"/>
              </a:solidFill>
            </a:endParaRPr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bg-BG" dirty="0"/>
              <a:t>Ели </a:t>
            </a:r>
            <a:r>
              <a:rPr lang="bg-BG" dirty="0" err="1"/>
              <a:t>Визел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7445146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92FEB64-6EEA-4759-B4A4-BD2C1E66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544" y="635700"/>
            <a:ext cx="3464954" cy="346495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D6CAD776-4FCE-D5BB-6E46-7CA7E75FD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958" y="924930"/>
            <a:ext cx="2430380" cy="3048471"/>
          </a:xfrm>
        </p:spPr>
        <p:txBody>
          <a:bodyPr>
            <a:normAutofit/>
          </a:bodyPr>
          <a:lstStyle/>
          <a:p>
            <a:r>
              <a:rPr lang="bg-BG" sz="2800">
                <a:solidFill>
                  <a:srgbClr val="FFFFFF"/>
                </a:solidFill>
              </a:rPr>
              <a:t>Как развиваме различните видове идентичности на децата?</a:t>
            </a:r>
          </a:p>
        </p:txBody>
      </p:sp>
      <p:graphicFrame>
        <p:nvGraphicFramePr>
          <p:cNvPr id="5" name="Контейнер за съдържание 4">
            <a:extLst>
              <a:ext uri="{FF2B5EF4-FFF2-40B4-BE49-F238E27FC236}">
                <a16:creationId xmlns:a16="http://schemas.microsoft.com/office/drawing/2014/main" id="{69CED119-82CE-0EA2-3BE4-CB85EAEE34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3558851"/>
              </p:ext>
            </p:extLst>
          </p:nvPr>
        </p:nvGraphicFramePr>
        <p:xfrm>
          <a:off x="4274184" y="635700"/>
          <a:ext cx="4750546" cy="3996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7896" y="0"/>
            <a:ext cx="866357" cy="443256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971133" y="0"/>
            <a:ext cx="1303051" cy="719651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202623"/>
            <a:ext cx="119805" cy="414747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4376736"/>
            <a:ext cx="1161135" cy="766764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553792" y="4288428"/>
            <a:ext cx="1328706" cy="855072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099729" y="4694066"/>
            <a:ext cx="1174455" cy="449434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Picture 2" descr="Фондация „Тръст за социална алтернатива” дари 10 000 лева за предпазни  средства">
            <a:extLst>
              <a:ext uri="{FF2B5EF4-FFF2-40B4-BE49-F238E27FC236}">
                <a16:creationId xmlns:a16="http://schemas.microsoft.com/office/drawing/2014/main" id="{6DE582E1-7514-D263-309C-F953395BA6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5" t="35052" r="7375" b="31772"/>
          <a:stretch/>
        </p:blipFill>
        <p:spPr bwMode="auto">
          <a:xfrm>
            <a:off x="0" y="0"/>
            <a:ext cx="1380320" cy="543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94940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267986" y="51443"/>
            <a:ext cx="5247363" cy="982227"/>
          </a:xfrm>
        </p:spPr>
        <p:txBody>
          <a:bodyPr anchor="b">
            <a:normAutofit/>
          </a:bodyPr>
          <a:lstStyle/>
          <a:p>
            <a:r>
              <a:rPr lang="ru-RU" sz="2400"/>
              <a:t>Какво може да направите вие?</a:t>
            </a:r>
            <a:br>
              <a:rPr lang="ru-RU" sz="2400"/>
            </a:br>
            <a:endParaRPr lang="bg-BG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499" y="1242964"/>
            <a:ext cx="4196351" cy="224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460682" y="818984"/>
            <a:ext cx="4389120" cy="4015409"/>
          </a:xfrm>
        </p:spPr>
        <p:txBody>
          <a:bodyPr anchor="t">
            <a:normAutofit fontScale="47500" lnSpcReduction="20000"/>
          </a:bodyPr>
          <a:lstStyle/>
          <a:p>
            <a:endParaRPr lang="ru-RU" sz="700" dirty="0"/>
          </a:p>
          <a:p>
            <a:r>
              <a:rPr lang="ru-RU" sz="2900" dirty="0" err="1"/>
              <a:t>Оценете</a:t>
            </a:r>
            <a:r>
              <a:rPr lang="ru-RU" sz="2900" dirty="0"/>
              <a:t> </a:t>
            </a:r>
            <a:r>
              <a:rPr lang="ru-RU" sz="2900" dirty="0" err="1"/>
              <a:t>уникалното</a:t>
            </a:r>
            <a:r>
              <a:rPr lang="ru-RU" sz="2900" dirty="0"/>
              <a:t> в </a:t>
            </a:r>
            <a:r>
              <a:rPr lang="ru-RU" sz="2900" dirty="0" err="1"/>
              <a:t>детето</a:t>
            </a:r>
            <a:r>
              <a:rPr lang="ru-RU" sz="2900" dirty="0"/>
              <a:t> си и </a:t>
            </a:r>
            <a:r>
              <a:rPr lang="ru-RU" sz="2900" dirty="0" err="1"/>
              <a:t>го</a:t>
            </a:r>
            <a:r>
              <a:rPr lang="ru-RU" sz="2900" dirty="0"/>
              <a:t> </a:t>
            </a:r>
            <a:r>
              <a:rPr lang="ru-RU" sz="2900" dirty="0" err="1"/>
              <a:t>приемете</a:t>
            </a:r>
            <a:r>
              <a:rPr lang="ru-RU" sz="2900" dirty="0"/>
              <a:t> за </a:t>
            </a:r>
            <a:r>
              <a:rPr lang="ru-RU" sz="2900" dirty="0" err="1"/>
              <a:t>това</a:t>
            </a:r>
            <a:r>
              <a:rPr lang="ru-RU" sz="2900" dirty="0"/>
              <a:t>, </a:t>
            </a:r>
            <a:r>
              <a:rPr lang="ru-RU" sz="2900" dirty="0" err="1"/>
              <a:t>което</a:t>
            </a:r>
            <a:r>
              <a:rPr lang="ru-RU" sz="2900" dirty="0"/>
              <a:t> е в момента.</a:t>
            </a:r>
          </a:p>
          <a:p>
            <a:r>
              <a:rPr lang="ru-RU" sz="2900" dirty="0" err="1"/>
              <a:t>Обърнете</a:t>
            </a:r>
            <a:r>
              <a:rPr lang="ru-RU" sz="2900" dirty="0"/>
              <a:t> </a:t>
            </a:r>
            <a:r>
              <a:rPr lang="ru-RU" sz="2900" dirty="0" err="1"/>
              <a:t>специално</a:t>
            </a:r>
            <a:r>
              <a:rPr lang="ru-RU" sz="2900" dirty="0"/>
              <a:t> внимание на </a:t>
            </a:r>
            <a:r>
              <a:rPr lang="ru-RU" sz="2900" dirty="0" err="1"/>
              <a:t>опитите</a:t>
            </a:r>
            <a:r>
              <a:rPr lang="ru-RU" sz="2900" dirty="0"/>
              <a:t> </a:t>
            </a:r>
            <a:r>
              <a:rPr lang="ru-RU" sz="2900" dirty="0" err="1"/>
              <a:t>му</a:t>
            </a:r>
            <a:r>
              <a:rPr lang="ru-RU" sz="2900" dirty="0"/>
              <a:t> да </a:t>
            </a:r>
            <a:r>
              <a:rPr lang="ru-RU" sz="2900" dirty="0" err="1"/>
              <a:t>общува</a:t>
            </a:r>
            <a:r>
              <a:rPr lang="ru-RU" sz="2900" dirty="0"/>
              <a:t> или </a:t>
            </a:r>
            <a:r>
              <a:rPr lang="ru-RU" sz="2900" dirty="0" err="1"/>
              <a:t>взаимодейства</a:t>
            </a:r>
            <a:r>
              <a:rPr lang="ru-RU" sz="2900" dirty="0"/>
              <a:t>.</a:t>
            </a:r>
          </a:p>
          <a:p>
            <a:r>
              <a:rPr lang="ru-RU" sz="2900" dirty="0"/>
              <a:t>Признавайте </a:t>
            </a:r>
            <a:r>
              <a:rPr lang="ru-RU" sz="2900" dirty="0" err="1"/>
              <a:t>истината</a:t>
            </a:r>
            <a:r>
              <a:rPr lang="ru-RU" sz="2900" dirty="0"/>
              <a:t>, но не </a:t>
            </a:r>
            <a:r>
              <a:rPr lang="ru-RU" sz="2900" dirty="0" err="1"/>
              <a:t>бъдете</a:t>
            </a:r>
            <a:r>
              <a:rPr lang="ru-RU" sz="2900" dirty="0"/>
              <a:t> </a:t>
            </a:r>
            <a:r>
              <a:rPr lang="ru-RU" sz="2900" dirty="0" err="1"/>
              <a:t>осъдителни</a:t>
            </a:r>
            <a:r>
              <a:rPr lang="ru-RU" sz="2900" dirty="0"/>
              <a:t>.</a:t>
            </a:r>
          </a:p>
          <a:p>
            <a:r>
              <a:rPr lang="ru-RU" sz="2900" dirty="0" err="1"/>
              <a:t>Насърчавайте</a:t>
            </a:r>
            <a:r>
              <a:rPr lang="ru-RU" sz="2900" dirty="0"/>
              <a:t> </a:t>
            </a:r>
            <a:r>
              <a:rPr lang="ru-RU" sz="2900" dirty="0" err="1"/>
              <a:t>детето</a:t>
            </a:r>
            <a:r>
              <a:rPr lang="ru-RU" sz="2900" dirty="0"/>
              <a:t> да </a:t>
            </a:r>
            <a:r>
              <a:rPr lang="ru-RU" sz="2900" dirty="0" err="1"/>
              <a:t>прави</a:t>
            </a:r>
            <a:r>
              <a:rPr lang="ru-RU" sz="2900" dirty="0"/>
              <a:t> </a:t>
            </a:r>
            <a:r>
              <a:rPr lang="ru-RU" sz="2900" dirty="0" err="1"/>
              <a:t>избори</a:t>
            </a:r>
            <a:r>
              <a:rPr lang="ru-RU" sz="2900" dirty="0"/>
              <a:t> и </a:t>
            </a:r>
            <a:r>
              <a:rPr lang="ru-RU" sz="2900" dirty="0" err="1"/>
              <a:t>взима</a:t>
            </a:r>
            <a:r>
              <a:rPr lang="ru-RU" sz="2900" dirty="0"/>
              <a:t> решения.</a:t>
            </a:r>
          </a:p>
          <a:p>
            <a:r>
              <a:rPr lang="ru-RU" sz="2900" dirty="0" err="1"/>
              <a:t>Когато</a:t>
            </a:r>
            <a:r>
              <a:rPr lang="ru-RU" sz="2900" dirty="0"/>
              <a:t> </a:t>
            </a:r>
            <a:r>
              <a:rPr lang="ru-RU" sz="2900" dirty="0" err="1"/>
              <a:t>детето</a:t>
            </a:r>
            <a:r>
              <a:rPr lang="ru-RU" sz="2900" dirty="0"/>
              <a:t> </a:t>
            </a:r>
            <a:r>
              <a:rPr lang="ru-RU" sz="2900" dirty="0" err="1"/>
              <a:t>ви</a:t>
            </a:r>
            <a:r>
              <a:rPr lang="ru-RU" sz="2900" dirty="0"/>
              <a:t> </a:t>
            </a:r>
            <a:r>
              <a:rPr lang="ru-RU" sz="2900" dirty="0" err="1"/>
              <a:t>каже</a:t>
            </a:r>
            <a:r>
              <a:rPr lang="ru-RU" sz="2900" dirty="0"/>
              <a:t>: „</a:t>
            </a:r>
            <a:r>
              <a:rPr lang="ru-RU" sz="2900" dirty="0" err="1"/>
              <a:t>Мога</a:t>
            </a:r>
            <a:r>
              <a:rPr lang="ru-RU" sz="2900" dirty="0"/>
              <a:t>“ – </a:t>
            </a:r>
            <a:r>
              <a:rPr lang="ru-RU" sz="2900" dirty="0" err="1"/>
              <a:t>позволете</a:t>
            </a:r>
            <a:r>
              <a:rPr lang="ru-RU" sz="2900" dirty="0"/>
              <a:t> </a:t>
            </a:r>
            <a:r>
              <a:rPr lang="ru-RU" sz="2900" dirty="0" err="1"/>
              <a:t>му</a:t>
            </a:r>
            <a:r>
              <a:rPr lang="ru-RU" sz="2900" dirty="0"/>
              <a:t> да опита, </a:t>
            </a:r>
            <a:r>
              <a:rPr lang="ru-RU" sz="2900" dirty="0" err="1"/>
              <a:t>дори</a:t>
            </a:r>
            <a:r>
              <a:rPr lang="ru-RU" sz="2900" dirty="0"/>
              <a:t> и да знаете че не </a:t>
            </a:r>
            <a:r>
              <a:rPr lang="ru-RU" sz="2900" dirty="0" err="1"/>
              <a:t>може</a:t>
            </a:r>
            <a:r>
              <a:rPr lang="ru-RU" sz="2900" dirty="0"/>
              <a:t>.</a:t>
            </a:r>
          </a:p>
          <a:p>
            <a:r>
              <a:rPr lang="ru-RU" sz="2900" dirty="0"/>
              <a:t>Давайте </a:t>
            </a:r>
            <a:r>
              <a:rPr lang="ru-RU" sz="2900" dirty="0" err="1"/>
              <a:t>му</a:t>
            </a:r>
            <a:r>
              <a:rPr lang="ru-RU" sz="2900" dirty="0"/>
              <a:t> кураж да </a:t>
            </a:r>
            <a:r>
              <a:rPr lang="ru-RU" sz="2900" dirty="0" err="1"/>
              <a:t>продължи</a:t>
            </a:r>
            <a:r>
              <a:rPr lang="ru-RU" sz="2900" dirty="0"/>
              <a:t>, </a:t>
            </a:r>
            <a:r>
              <a:rPr lang="ru-RU" sz="2900" dirty="0" err="1"/>
              <a:t>дори</a:t>
            </a:r>
            <a:r>
              <a:rPr lang="ru-RU" sz="2900" dirty="0"/>
              <a:t> </a:t>
            </a:r>
            <a:r>
              <a:rPr lang="ru-RU" sz="2900" dirty="0" err="1"/>
              <a:t>когато</a:t>
            </a:r>
            <a:r>
              <a:rPr lang="ru-RU" sz="2900" dirty="0"/>
              <a:t> стане трудно.</a:t>
            </a:r>
          </a:p>
          <a:p>
            <a:r>
              <a:rPr lang="ru-RU" sz="2900" dirty="0" err="1"/>
              <a:t>Преди</a:t>
            </a:r>
            <a:r>
              <a:rPr lang="ru-RU" sz="2900" dirty="0"/>
              <a:t> да се </a:t>
            </a:r>
            <a:r>
              <a:rPr lang="ru-RU" sz="2900" dirty="0" err="1"/>
              <a:t>впуснете</a:t>
            </a:r>
            <a:r>
              <a:rPr lang="ru-RU" sz="2900" dirty="0"/>
              <a:t> да </a:t>
            </a:r>
            <a:r>
              <a:rPr lang="ru-RU" sz="2900" dirty="0" err="1"/>
              <a:t>разрешавате</a:t>
            </a:r>
            <a:r>
              <a:rPr lang="ru-RU" sz="2900" dirty="0"/>
              <a:t> </a:t>
            </a:r>
            <a:r>
              <a:rPr lang="ru-RU" sz="2900" dirty="0" err="1"/>
              <a:t>конфликтните</a:t>
            </a:r>
            <a:r>
              <a:rPr lang="ru-RU" sz="2900" dirty="0"/>
              <a:t> </a:t>
            </a:r>
            <a:r>
              <a:rPr lang="ru-RU" sz="2900" dirty="0" err="1"/>
              <a:t>му</a:t>
            </a:r>
            <a:r>
              <a:rPr lang="ru-RU" sz="2900" dirty="0"/>
              <a:t> ситуации, дайте </a:t>
            </a:r>
            <a:r>
              <a:rPr lang="ru-RU" sz="2900" dirty="0" err="1"/>
              <a:t>му</a:t>
            </a:r>
            <a:r>
              <a:rPr lang="ru-RU" sz="2900" dirty="0"/>
              <a:t> </a:t>
            </a:r>
            <a:r>
              <a:rPr lang="ru-RU" sz="2900" dirty="0" err="1"/>
              <a:t>малко</a:t>
            </a:r>
            <a:r>
              <a:rPr lang="ru-RU" sz="2900" dirty="0"/>
              <a:t> </a:t>
            </a:r>
            <a:r>
              <a:rPr lang="ru-RU" sz="2900" dirty="0" err="1"/>
              <a:t>време</a:t>
            </a:r>
            <a:r>
              <a:rPr lang="ru-RU" sz="2900" dirty="0"/>
              <a:t>, за да </a:t>
            </a:r>
            <a:r>
              <a:rPr lang="ru-RU" sz="2900" dirty="0" err="1"/>
              <a:t>реагира</a:t>
            </a:r>
            <a:r>
              <a:rPr lang="ru-RU" sz="2900" dirty="0"/>
              <a:t> </a:t>
            </a:r>
            <a:r>
              <a:rPr lang="ru-RU" sz="2900" dirty="0" err="1"/>
              <a:t>спрямо</a:t>
            </a:r>
            <a:r>
              <a:rPr lang="ru-RU" sz="2900" dirty="0"/>
              <a:t> себе си.</a:t>
            </a:r>
          </a:p>
          <a:p>
            <a:r>
              <a:rPr lang="ru-RU" sz="2900" dirty="0" err="1"/>
              <a:t>Говорете</a:t>
            </a:r>
            <a:r>
              <a:rPr lang="ru-RU" sz="2900" dirty="0"/>
              <a:t> с него за </a:t>
            </a:r>
            <a:r>
              <a:rPr lang="ru-RU" sz="2900" dirty="0" err="1"/>
              <a:t>различните</a:t>
            </a:r>
            <a:r>
              <a:rPr lang="ru-RU" sz="2900" dirty="0"/>
              <a:t> </a:t>
            </a:r>
            <a:r>
              <a:rPr lang="ru-RU" sz="2900" dirty="0" err="1"/>
              <a:t>нужди</a:t>
            </a:r>
            <a:r>
              <a:rPr lang="ru-RU" sz="2900" dirty="0"/>
              <a:t> на </a:t>
            </a:r>
            <a:r>
              <a:rPr lang="ru-RU" sz="2900" dirty="0" err="1"/>
              <a:t>хората</a:t>
            </a:r>
            <a:r>
              <a:rPr lang="ru-RU" sz="2900" dirty="0"/>
              <a:t>, за да </a:t>
            </a:r>
            <a:r>
              <a:rPr lang="ru-RU" sz="2900" dirty="0" err="1"/>
              <a:t>разбере</a:t>
            </a:r>
            <a:r>
              <a:rPr lang="ru-RU" sz="2900" dirty="0"/>
              <a:t>, че </a:t>
            </a:r>
            <a:r>
              <a:rPr lang="ru-RU" sz="2900" dirty="0" err="1"/>
              <a:t>уважавате</a:t>
            </a:r>
            <a:r>
              <a:rPr lang="ru-RU" sz="2900" dirty="0"/>
              <a:t> </a:t>
            </a:r>
            <a:r>
              <a:rPr lang="ru-RU" sz="2900" dirty="0" err="1"/>
              <a:t>неговите</a:t>
            </a:r>
            <a:r>
              <a:rPr lang="ru-RU" sz="2900" dirty="0"/>
              <a:t>. </a:t>
            </a:r>
          </a:p>
          <a:p>
            <a:r>
              <a:rPr lang="ru-RU" sz="2900" dirty="0" err="1"/>
              <a:t>Предоставете</a:t>
            </a:r>
            <a:r>
              <a:rPr lang="ru-RU" sz="2900" dirty="0"/>
              <a:t> </a:t>
            </a:r>
            <a:r>
              <a:rPr lang="ru-RU" sz="2900" dirty="0" err="1"/>
              <a:t>му</a:t>
            </a:r>
            <a:r>
              <a:rPr lang="ru-RU" sz="2900" dirty="0"/>
              <a:t> </a:t>
            </a:r>
            <a:r>
              <a:rPr lang="ru-RU" sz="2900" dirty="0" err="1"/>
              <a:t>време</a:t>
            </a:r>
            <a:r>
              <a:rPr lang="ru-RU" sz="2900" dirty="0"/>
              <a:t> за </a:t>
            </a:r>
            <a:r>
              <a:rPr lang="ru-RU" sz="2900" dirty="0" err="1"/>
              <a:t>самостоятелна</a:t>
            </a:r>
            <a:r>
              <a:rPr lang="ru-RU" sz="2900" dirty="0"/>
              <a:t> игра.</a:t>
            </a:r>
          </a:p>
          <a:p>
            <a:endParaRPr lang="bg-BG" sz="700" dirty="0"/>
          </a:p>
        </p:txBody>
      </p:sp>
      <p:grpSp>
        <p:nvGrpSpPr>
          <p:cNvPr id="1031" name="Group 1030">
            <a:extLst>
              <a:ext uri="{FF2B5EF4-FFF2-40B4-BE49-F238E27FC236}">
                <a16:creationId xmlns:a16="http://schemas.microsoft.com/office/drawing/2014/main" id="{31C49F18-8757-4E87-5C2E-9D6D7B82B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768" y="5053288"/>
            <a:ext cx="9155399" cy="92522"/>
            <a:chOff x="-5025" y="6737718"/>
            <a:chExt cx="12207200" cy="123363"/>
          </a:xfrm>
        </p:grpSpPr>
        <p:sp>
          <p:nvSpPr>
            <p:cNvPr id="1032" name="Rectangle 1031">
              <a:extLst>
                <a:ext uri="{FF2B5EF4-FFF2-40B4-BE49-F238E27FC236}">
                  <a16:creationId xmlns:a16="http://schemas.microsoft.com/office/drawing/2014/main" id="{25C84D91-E5BF-B919-ACEF-4A25262CEE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3" name="Rectangle 1032">
              <a:extLst>
                <a:ext uri="{FF2B5EF4-FFF2-40B4-BE49-F238E27FC236}">
                  <a16:creationId xmlns:a16="http://schemas.microsoft.com/office/drawing/2014/main" id="{DD889E38-27CA-E23F-B646-8D7B4BB17D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2" descr="Фондация „Тръст за социална алтернатива” дари 10 000 лева за предпазни  средства">
            <a:extLst>
              <a:ext uri="{FF2B5EF4-FFF2-40B4-BE49-F238E27FC236}">
                <a16:creationId xmlns:a16="http://schemas.microsoft.com/office/drawing/2014/main" id="{6DE582E1-7514-D263-309C-F953395BA6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5" t="35052" r="7375" b="31772"/>
          <a:stretch/>
        </p:blipFill>
        <p:spPr bwMode="auto">
          <a:xfrm>
            <a:off x="0" y="0"/>
            <a:ext cx="1380320" cy="543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авоъгълник 3"/>
          <p:cNvSpPr/>
          <p:nvPr/>
        </p:nvSpPr>
        <p:spPr>
          <a:xfrm>
            <a:off x="133499" y="4038902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g-BG" dirty="0"/>
              <a:t>Източник: </a:t>
            </a:r>
            <a:r>
              <a:rPr lang="en-US" dirty="0"/>
              <a:t>https://nikoletanikolova.com/bg/news/kak-se-oformya-silnata-identichnost-pri-deteto-i-kakvo-da-pravi-roditelyat.html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7675446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836484" y="115261"/>
            <a:ext cx="5724605" cy="428606"/>
          </a:xfrm>
        </p:spPr>
        <p:txBody>
          <a:bodyPr>
            <a:normAutofit fontScale="90000"/>
          </a:bodyPr>
          <a:lstStyle/>
          <a:p>
            <a:r>
              <a:rPr lang="bg-BG" dirty="0"/>
              <a:t>Какво имам в класната стая?</a:t>
            </a:r>
          </a:p>
        </p:txBody>
      </p:sp>
      <p:pic>
        <p:nvPicPr>
          <p:cNvPr id="4" name="Picture 2" descr="Фондация „Тръст за социална алтернатива” дари 10 000 лева за предпазни  средства">
            <a:extLst>
              <a:ext uri="{FF2B5EF4-FFF2-40B4-BE49-F238E27FC236}">
                <a16:creationId xmlns:a16="http://schemas.microsoft.com/office/drawing/2014/main" id="{6DE582E1-7514-D263-309C-F953395BA6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5" t="35052" r="7375" b="31772"/>
          <a:stretch/>
        </p:blipFill>
        <p:spPr bwMode="auto">
          <a:xfrm>
            <a:off x="0" y="0"/>
            <a:ext cx="1380320" cy="543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Контейнер за съдържани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541490"/>
              </p:ext>
            </p:extLst>
          </p:nvPr>
        </p:nvGraphicFramePr>
        <p:xfrm>
          <a:off x="299677" y="731520"/>
          <a:ext cx="8698326" cy="41163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245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38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22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effectLst/>
                        </a:rPr>
                        <a:t>Визуална естетична среда</a:t>
                      </a:r>
                      <a:endParaRPr lang="bg-BG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50" marR="400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effectLst/>
                        </a:rPr>
                        <a:t>Книги/ образи</a:t>
                      </a:r>
                      <a:endParaRPr lang="bg-BG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50" marR="4005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6507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05105" algn="l"/>
                        </a:tabLst>
                      </a:pPr>
                      <a:r>
                        <a:rPr lang="bg-BG" sz="1300" dirty="0">
                          <a:effectLst/>
                        </a:rPr>
                        <a:t>Видими ли са всички деца, техните семейства и членовете на персонала? 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05105" algn="l"/>
                        </a:tabLst>
                      </a:pPr>
                      <a:r>
                        <a:rPr lang="bg-BG" sz="1300" dirty="0">
                          <a:effectLst/>
                        </a:rPr>
                        <a:t>Разполагате ли със снимки на децата и техните семейства и/ или на лицата, полагащи грижи, както и снимки на персонала в класната стая? 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05105" algn="l"/>
                        </a:tabLst>
                      </a:pPr>
                      <a:r>
                        <a:rPr lang="bg-BG" sz="1300" dirty="0">
                          <a:effectLst/>
                        </a:rPr>
                        <a:t>Материалите в класната стая помагат ли на децата да повишат разбирането и приемането на нагласите, ценностите и начина на живот, които са им непознати, и по какъв начин (например, на хората със специални потребности, възрастните и младите, различните семейни конфигурации)? 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05105" algn="l"/>
                        </a:tabLst>
                      </a:pPr>
                      <a:r>
                        <a:rPr lang="bg-BG" sz="1300" dirty="0">
                          <a:effectLst/>
                        </a:rPr>
                        <a:t>Има ли стереотипи в игрите, материалите, песните и т.н.? Например, жените готвят и почистват, докато мъжете имат по-вълнуваща работа? 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05105" algn="l"/>
                        </a:tabLst>
                      </a:pPr>
                      <a:r>
                        <a:rPr lang="bg-BG" sz="1300" dirty="0">
                          <a:effectLst/>
                        </a:rPr>
                        <a:t>Разполагате ли със снимки на хора с различни способности и външен вид (включително възрастни хора), ангажирани с разнообразни дейности, включително работа и игра? </a:t>
                      </a:r>
                    </a:p>
                  </a:txBody>
                  <a:tcPr marL="40050" marR="4005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05105" algn="l"/>
                        </a:tabLst>
                      </a:pPr>
                      <a:r>
                        <a:rPr lang="bg-BG" sz="1300" dirty="0">
                          <a:effectLst/>
                        </a:rPr>
                        <a:t>Разполагате ли в класната стая с голямо многообразие от книги, които отразяват културното многообразие, както и други материали за четене?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05105" algn="l"/>
                        </a:tabLst>
                      </a:pPr>
                      <a:r>
                        <a:rPr lang="bg-BG" sz="1300" dirty="0">
                          <a:effectLst/>
                        </a:rPr>
                        <a:t>Представляват ли те реални индивиди или стереотипни образи?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05105" algn="l"/>
                        </a:tabLst>
                      </a:pPr>
                      <a:r>
                        <a:rPr lang="bg-BG" sz="1300" dirty="0">
                          <a:effectLst/>
                        </a:rPr>
                        <a:t>Кой е представен чрез стереотипи?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05105" algn="l"/>
                        </a:tabLst>
                      </a:pPr>
                      <a:r>
                        <a:rPr lang="bg-BG" sz="1300" dirty="0">
                          <a:effectLst/>
                        </a:rPr>
                        <a:t>Имате ли книги, които представят многообразие в семейните стилове, конфигурации и социално-икономическа класа?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05105" algn="l"/>
                        </a:tabLst>
                      </a:pPr>
                      <a:r>
                        <a:rPr lang="bg-BG" sz="1300" dirty="0">
                          <a:effectLst/>
                        </a:rPr>
                        <a:t>Разполагате ли със снимки за различни семейни стилове, конфигурации и социално-икономическа класа?</a:t>
                      </a:r>
                    </a:p>
                    <a:p>
                      <a:pPr marL="342900" marR="0" lvl="0" indent="-342900" algn="l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Char char=""/>
                        <a:tabLst>
                          <a:tab pos="205105" algn="l"/>
                        </a:tabLst>
                        <a:defRPr/>
                      </a:pPr>
                      <a:r>
                        <a:rPr lang="bg-BG" sz="1300" dirty="0">
                          <a:effectLst/>
                        </a:rPr>
                        <a:t>Разполагате ли със снимки на хора от различен произход, които си взаимодействат?</a:t>
                      </a:r>
                      <a:endParaRPr lang="bg-BG" sz="13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0050" marR="4005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96055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057" name="Arc 2056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6473511" y="367870"/>
            <a:ext cx="2240924" cy="2240924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421221" y="-225154"/>
            <a:ext cx="4094129" cy="994173"/>
          </a:xfrm>
        </p:spPr>
        <p:txBody>
          <a:bodyPr>
            <a:normAutofit/>
          </a:bodyPr>
          <a:lstStyle/>
          <a:p>
            <a:r>
              <a:rPr lang="bg-BG" dirty="0"/>
              <a:t>Какво е култура?</a:t>
            </a:r>
          </a:p>
        </p:txBody>
      </p:sp>
      <p:sp>
        <p:nvSpPr>
          <p:cNvPr id="2059" name="Freeform: Shape 2058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4114800"/>
            <a:ext cx="2004647" cy="10287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7386" y="680016"/>
            <a:ext cx="3583036" cy="3656159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484535" y="543867"/>
            <a:ext cx="4341613" cy="40888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/>
              <a:t>1. </a:t>
            </a:r>
            <a:r>
              <a:rPr lang="ru-RU" sz="1600" dirty="0" err="1"/>
              <a:t>Изкуствата</a:t>
            </a:r>
            <a:r>
              <a:rPr lang="ru-RU" sz="1600" dirty="0"/>
              <a:t> и </a:t>
            </a:r>
            <a:r>
              <a:rPr lang="ru-RU" sz="1600" dirty="0" err="1"/>
              <a:t>други</a:t>
            </a:r>
            <a:r>
              <a:rPr lang="ru-RU" sz="1600" dirty="0"/>
              <a:t> прояви на </a:t>
            </a:r>
            <a:r>
              <a:rPr lang="ru-RU" sz="1600" dirty="0" err="1"/>
              <a:t>човешките</a:t>
            </a:r>
            <a:r>
              <a:rPr lang="ru-RU" sz="1600" dirty="0"/>
              <a:t> </a:t>
            </a:r>
            <a:r>
              <a:rPr lang="ru-RU" sz="1600" dirty="0" err="1"/>
              <a:t>интелектуални</a:t>
            </a:r>
            <a:r>
              <a:rPr lang="ru-RU" sz="1600" dirty="0"/>
              <a:t> постижения, </a:t>
            </a:r>
            <a:r>
              <a:rPr lang="ru-RU" sz="1600" dirty="0" err="1"/>
              <a:t>разглеждани</a:t>
            </a:r>
            <a:r>
              <a:rPr lang="ru-RU" sz="1600" dirty="0"/>
              <a:t> </a:t>
            </a:r>
            <a:r>
              <a:rPr lang="ru-RU" sz="1600" dirty="0" err="1"/>
              <a:t>колективно</a:t>
            </a:r>
            <a:r>
              <a:rPr lang="ru-RU" sz="1600" dirty="0"/>
              <a:t> - </a:t>
            </a:r>
            <a:r>
              <a:rPr lang="ru-RU" sz="1600" dirty="0" err="1"/>
              <a:t>популярната</a:t>
            </a:r>
            <a:r>
              <a:rPr lang="ru-RU" sz="1600" dirty="0"/>
              <a:t> </a:t>
            </a:r>
            <a:r>
              <a:rPr lang="ru-RU" sz="1600" dirty="0" err="1"/>
              <a:t>култура</a:t>
            </a:r>
            <a:r>
              <a:rPr lang="ru-RU" sz="1600" dirty="0"/>
              <a:t> на 20 век.</a:t>
            </a:r>
          </a:p>
          <a:p>
            <a:r>
              <a:rPr lang="ru-RU" sz="1600" dirty="0" err="1"/>
              <a:t>изкуствата</a:t>
            </a:r>
            <a:r>
              <a:rPr lang="ru-RU" sz="1600" dirty="0"/>
              <a:t>, </a:t>
            </a:r>
            <a:r>
              <a:rPr lang="ru-RU" sz="1600" dirty="0" err="1"/>
              <a:t>хуманитарните</a:t>
            </a:r>
            <a:r>
              <a:rPr lang="ru-RU" sz="1600" dirty="0"/>
              <a:t> науки, </a:t>
            </a:r>
            <a:r>
              <a:rPr lang="ru-RU" sz="1600" dirty="0" err="1"/>
              <a:t>интелектуални</a:t>
            </a:r>
            <a:r>
              <a:rPr lang="ru-RU" sz="1600" dirty="0"/>
              <a:t> постижения, </a:t>
            </a:r>
            <a:r>
              <a:rPr lang="ru-RU" sz="1600" dirty="0" err="1"/>
              <a:t>интелектуална</a:t>
            </a:r>
            <a:r>
              <a:rPr lang="ru-RU" sz="1600" dirty="0"/>
              <a:t> </a:t>
            </a:r>
            <a:r>
              <a:rPr lang="ru-RU" sz="1600" dirty="0" err="1"/>
              <a:t>дейност</a:t>
            </a:r>
            <a:r>
              <a:rPr lang="ru-RU" sz="1600" dirty="0"/>
              <a:t>, литература, </a:t>
            </a:r>
            <a:r>
              <a:rPr lang="ru-RU" sz="1600" dirty="0" err="1"/>
              <a:t>музика</a:t>
            </a:r>
            <a:r>
              <a:rPr lang="ru-RU" sz="1600" dirty="0"/>
              <a:t>, </a:t>
            </a:r>
            <a:r>
              <a:rPr lang="ru-RU" sz="1600" dirty="0" err="1"/>
              <a:t>живопис</a:t>
            </a:r>
            <a:r>
              <a:rPr lang="ru-RU" sz="1600" dirty="0"/>
              <a:t>, философия…</a:t>
            </a:r>
          </a:p>
          <a:p>
            <a:pPr marL="0" indent="0">
              <a:buNone/>
            </a:pPr>
            <a:r>
              <a:rPr lang="ru-RU" sz="1600" dirty="0"/>
              <a:t>2. </a:t>
            </a:r>
            <a:r>
              <a:rPr lang="ru-RU" sz="1600" dirty="0" err="1"/>
              <a:t>Идеите</a:t>
            </a:r>
            <a:r>
              <a:rPr lang="ru-RU" sz="1600" dirty="0"/>
              <a:t>, </a:t>
            </a:r>
            <a:r>
              <a:rPr lang="ru-RU" sz="1600" dirty="0" err="1"/>
              <a:t>обичаите</a:t>
            </a:r>
            <a:r>
              <a:rPr lang="ru-RU" sz="1600" dirty="0"/>
              <a:t> и </a:t>
            </a:r>
            <a:r>
              <a:rPr lang="ru-RU" sz="1600" dirty="0" err="1"/>
              <a:t>социалното</a:t>
            </a:r>
            <a:r>
              <a:rPr lang="ru-RU" sz="1600" dirty="0"/>
              <a:t> поведение на определен народ или общество - "</a:t>
            </a:r>
            <a:r>
              <a:rPr lang="ru-RU" sz="1600" dirty="0" err="1"/>
              <a:t>средиземноморска</a:t>
            </a:r>
            <a:r>
              <a:rPr lang="ru-RU" sz="1600" dirty="0"/>
              <a:t> </a:t>
            </a:r>
            <a:r>
              <a:rPr lang="ru-RU" sz="1600" dirty="0" err="1"/>
              <a:t>култура</a:t>
            </a:r>
            <a:r>
              <a:rPr lang="ru-RU" sz="1600" dirty="0"/>
              <a:t>«.</a:t>
            </a:r>
          </a:p>
          <a:p>
            <a:r>
              <a:rPr lang="ru-RU" sz="1600" dirty="0"/>
              <a:t>цивилизация, общество, начин на живот, начин на живот, </a:t>
            </a:r>
            <a:r>
              <a:rPr lang="ru-RU" sz="1600" dirty="0" err="1"/>
              <a:t>обичаи</a:t>
            </a:r>
            <a:r>
              <a:rPr lang="ru-RU" sz="1600" dirty="0"/>
              <a:t>, традиции, наследство, </a:t>
            </a:r>
            <a:r>
              <a:rPr lang="ru-RU" sz="1600" dirty="0" err="1"/>
              <a:t>навици</a:t>
            </a:r>
            <a:r>
              <a:rPr lang="ru-RU" sz="1600" dirty="0"/>
              <a:t>, </a:t>
            </a:r>
            <a:r>
              <a:rPr lang="ru-RU" sz="1600" dirty="0" err="1"/>
              <a:t>нрави</a:t>
            </a:r>
            <a:r>
              <a:rPr lang="ru-RU" sz="1600" dirty="0"/>
              <a:t>…</a:t>
            </a:r>
          </a:p>
          <a:p>
            <a:pPr marL="0" indent="0">
              <a:buNone/>
            </a:pPr>
            <a:r>
              <a:rPr lang="ru-RU" sz="1600" dirty="0"/>
              <a:t>3. Вещества, </a:t>
            </a:r>
            <a:r>
              <a:rPr lang="ru-RU" sz="1600" dirty="0" err="1"/>
              <a:t>които</a:t>
            </a:r>
            <a:r>
              <a:rPr lang="ru-RU" sz="1600" dirty="0"/>
              <a:t> </a:t>
            </a:r>
            <a:r>
              <a:rPr lang="ru-RU" sz="1600" dirty="0" err="1"/>
              <a:t>поддържат</a:t>
            </a:r>
            <a:r>
              <a:rPr lang="ru-RU" sz="1600" dirty="0"/>
              <a:t> (</a:t>
            </a:r>
            <a:r>
              <a:rPr lang="ru-RU" sz="1600" dirty="0" err="1"/>
              <a:t>тъканни</a:t>
            </a:r>
            <a:r>
              <a:rPr lang="ru-RU" sz="1600" dirty="0"/>
              <a:t> клетки, бактерии и др.) в условия, </a:t>
            </a:r>
            <a:r>
              <a:rPr lang="ru-RU" sz="1600" dirty="0" err="1"/>
              <a:t>подходящи</a:t>
            </a:r>
            <a:r>
              <a:rPr lang="ru-RU" sz="1600" dirty="0"/>
              <a:t> за </a:t>
            </a:r>
            <a:r>
              <a:rPr lang="ru-RU" sz="1600" dirty="0" err="1"/>
              <a:t>растеж</a:t>
            </a:r>
            <a:r>
              <a:rPr lang="ru-RU" sz="1600" dirty="0"/>
              <a:t>.</a:t>
            </a:r>
          </a:p>
          <a:p>
            <a:endParaRPr lang="bg-BG" sz="1300" dirty="0"/>
          </a:p>
        </p:txBody>
      </p:sp>
      <p:pic>
        <p:nvPicPr>
          <p:cNvPr id="4" name="Picture 2" descr="Фондация „Тръст за социална алтернатива” дари 10 000 лева за предпазни  средства">
            <a:extLst>
              <a:ext uri="{FF2B5EF4-FFF2-40B4-BE49-F238E27FC236}">
                <a16:creationId xmlns:a16="http://schemas.microsoft.com/office/drawing/2014/main" id="{8537CC85-D225-51F7-1D68-377747B8DF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5" t="35052" r="7375" b="31772"/>
          <a:stretch/>
        </p:blipFill>
        <p:spPr bwMode="auto">
          <a:xfrm>
            <a:off x="0" y="0"/>
            <a:ext cx="1380320" cy="543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52121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59976" y="910338"/>
            <a:ext cx="3567953" cy="748133"/>
          </a:xfrm>
        </p:spPr>
        <p:txBody>
          <a:bodyPr>
            <a:normAutofit fontScale="90000"/>
          </a:bodyPr>
          <a:lstStyle/>
          <a:p>
            <a:r>
              <a:rPr lang="bg-BG" dirty="0"/>
              <a:t>Айсберг на културата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141694" y="1369219"/>
            <a:ext cx="4373655" cy="3263504"/>
          </a:xfrm>
        </p:spPr>
        <p:txBody>
          <a:bodyPr/>
          <a:lstStyle/>
          <a:p>
            <a:endParaRPr lang="bg-B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694" y="48505"/>
            <a:ext cx="4921624" cy="509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Фондация „Тръст за социална алтернатива” дари 10 000 лева за предпазни  средства">
            <a:extLst>
              <a:ext uri="{FF2B5EF4-FFF2-40B4-BE49-F238E27FC236}">
                <a16:creationId xmlns:a16="http://schemas.microsoft.com/office/drawing/2014/main" id="{8537CC85-D225-51F7-1D68-377747B8DF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5" t="35052" r="7375" b="31772"/>
          <a:stretch/>
        </p:blipFill>
        <p:spPr bwMode="auto">
          <a:xfrm>
            <a:off x="0" y="0"/>
            <a:ext cx="1380320" cy="543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Картина 5"/>
          <p:cNvPicPr/>
          <p:nvPr/>
        </p:nvPicPr>
        <p:blipFill>
          <a:blip r:embed="rId4"/>
          <a:stretch>
            <a:fillRect/>
          </a:stretch>
        </p:blipFill>
        <p:spPr>
          <a:xfrm>
            <a:off x="71718" y="1876986"/>
            <a:ext cx="3989294" cy="312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1543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Развитие на културната компетентност</a:t>
            </a:r>
          </a:p>
        </p:txBody>
      </p:sp>
      <p:pic>
        <p:nvPicPr>
          <p:cNvPr id="5" name="Picture 2" descr="Фондация „Тръст за социална алтернатива” дари 10 000 лева за предпазни  средства">
            <a:extLst>
              <a:ext uri="{FF2B5EF4-FFF2-40B4-BE49-F238E27FC236}">
                <a16:creationId xmlns:a16="http://schemas.microsoft.com/office/drawing/2014/main" id="{8537CC85-D225-51F7-1D68-377747B8DF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5" t="35052" r="7375" b="31772"/>
          <a:stretch/>
        </p:blipFill>
        <p:spPr bwMode="auto">
          <a:xfrm>
            <a:off x="0" y="0"/>
            <a:ext cx="1380320" cy="543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Контейнер за съдържани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49" y="1095447"/>
            <a:ext cx="7886699" cy="3715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39435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490870" y="273844"/>
            <a:ext cx="7024480" cy="994172"/>
          </a:xfrm>
        </p:spPr>
        <p:txBody>
          <a:bodyPr>
            <a:normAutofit fontScale="90000"/>
          </a:bodyPr>
          <a:lstStyle/>
          <a:p>
            <a:r>
              <a:rPr lang="bg-BG" dirty="0"/>
              <a:t>К</a:t>
            </a:r>
            <a:r>
              <a:rPr lang="en-US" dirty="0" err="1"/>
              <a:t>ултурата</a:t>
            </a:r>
            <a:r>
              <a:rPr lang="en-US" dirty="0"/>
              <a:t> </a:t>
            </a:r>
            <a:r>
              <a:rPr lang="en-US" dirty="0" err="1"/>
              <a:t>като</a:t>
            </a:r>
            <a:r>
              <a:rPr lang="en-US" dirty="0"/>
              <a:t> "</a:t>
            </a:r>
            <a:r>
              <a:rPr lang="en-US" dirty="0" err="1"/>
              <a:t>колективно</a:t>
            </a:r>
            <a:r>
              <a:rPr lang="en-US" dirty="0"/>
              <a:t> </a:t>
            </a:r>
            <a:r>
              <a:rPr lang="en-US" dirty="0" err="1"/>
              <a:t>програмиране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съзнанието</a:t>
            </a:r>
            <a:r>
              <a:rPr lang="en-US" dirty="0"/>
              <a:t>" </a:t>
            </a:r>
            <a:br>
              <a:rPr lang="en-US" dirty="0"/>
            </a:br>
            <a:endParaRPr lang="bg-BG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68965" y="1369219"/>
            <a:ext cx="8346385" cy="3263504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bg-BG" dirty="0"/>
              <a:t>Изследване </a:t>
            </a:r>
            <a:r>
              <a:rPr lang="en-US" dirty="0" err="1"/>
              <a:t>за</a:t>
            </a:r>
            <a:r>
              <a:rPr lang="en-US" dirty="0"/>
              <a:t> IBM, </a:t>
            </a:r>
            <a:r>
              <a:rPr lang="en-US" dirty="0" err="1"/>
              <a:t>през</a:t>
            </a:r>
            <a:r>
              <a:rPr lang="en-US" dirty="0"/>
              <a:t> 1968 г. и 1978 г. в 53 </a:t>
            </a:r>
            <a:r>
              <a:rPr lang="en-US" dirty="0" err="1"/>
              <a:t>страни</a:t>
            </a:r>
            <a:r>
              <a:rPr lang="bg-BG" dirty="0"/>
              <a:t>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bg-BG" dirty="0"/>
              <a:t>с </a:t>
            </a:r>
            <a:r>
              <a:rPr lang="en-US" dirty="0" err="1"/>
              <a:t>около</a:t>
            </a:r>
            <a:r>
              <a:rPr lang="en-US" dirty="0"/>
              <a:t> 116 000 </a:t>
            </a:r>
            <a:r>
              <a:rPr lang="en-US" dirty="0" err="1"/>
              <a:t>служители</a:t>
            </a:r>
            <a:r>
              <a:rPr lang="bg-BG" dirty="0"/>
              <a:t>.</a:t>
            </a:r>
            <a:endParaRPr lang="en-US" dirty="0"/>
          </a:p>
          <a:p>
            <a:pPr marL="0" indent="0">
              <a:buNone/>
            </a:pPr>
            <a:r>
              <a:rPr lang="bg-BG" dirty="0"/>
              <a:t>Измерения на междукултурните различия:</a:t>
            </a:r>
            <a:endParaRPr lang="en-US" dirty="0"/>
          </a:p>
          <a:p>
            <a:r>
              <a:rPr lang="en-US" b="1" dirty="0"/>
              <a:t>I. </a:t>
            </a:r>
            <a:r>
              <a:rPr lang="en-US" b="1" dirty="0" err="1"/>
              <a:t>Индивидуализъм</a:t>
            </a:r>
            <a:r>
              <a:rPr lang="en-US" b="1" dirty="0"/>
              <a:t> </a:t>
            </a:r>
            <a:r>
              <a:rPr lang="en-US" b="1" dirty="0" err="1"/>
              <a:t>срещу</a:t>
            </a:r>
            <a:r>
              <a:rPr lang="en-US" b="1" dirty="0"/>
              <a:t> </a:t>
            </a:r>
            <a:r>
              <a:rPr lang="en-US" b="1" dirty="0" err="1"/>
              <a:t>колективизъм</a:t>
            </a:r>
            <a:r>
              <a:rPr lang="en-US" b="1" dirty="0"/>
              <a:t> </a:t>
            </a:r>
            <a:endParaRPr lang="en-US" dirty="0"/>
          </a:p>
          <a:p>
            <a:r>
              <a:rPr lang="en-US" b="1" dirty="0"/>
              <a:t>II. </a:t>
            </a:r>
            <a:r>
              <a:rPr lang="en-US" b="1" dirty="0" err="1"/>
              <a:t>Висока</a:t>
            </a:r>
            <a:r>
              <a:rPr lang="en-US" b="1" dirty="0"/>
              <a:t> </a:t>
            </a:r>
            <a:r>
              <a:rPr lang="en-US" b="1" dirty="0" err="1"/>
              <a:t>срещу</a:t>
            </a:r>
            <a:r>
              <a:rPr lang="en-US" b="1" dirty="0"/>
              <a:t> </a:t>
            </a:r>
            <a:r>
              <a:rPr lang="en-US" b="1" dirty="0" err="1"/>
              <a:t>ниска</a:t>
            </a:r>
            <a:r>
              <a:rPr lang="en-US" b="1" dirty="0"/>
              <a:t> </a:t>
            </a:r>
            <a:r>
              <a:rPr lang="en-US" b="1" dirty="0" err="1"/>
              <a:t>властова</a:t>
            </a:r>
            <a:r>
              <a:rPr lang="en-US" b="1" dirty="0"/>
              <a:t> </a:t>
            </a:r>
            <a:r>
              <a:rPr lang="en-US" b="1" dirty="0" err="1"/>
              <a:t>дистанция</a:t>
            </a:r>
            <a:endParaRPr lang="en-US" dirty="0"/>
          </a:p>
          <a:p>
            <a:r>
              <a:rPr lang="en-US" b="1" dirty="0"/>
              <a:t>III. </a:t>
            </a:r>
            <a:r>
              <a:rPr lang="en-US" b="1" dirty="0" err="1"/>
              <a:t>Избягване</a:t>
            </a:r>
            <a:r>
              <a:rPr lang="en-US" b="1" dirty="0"/>
              <a:t> </a:t>
            </a:r>
            <a:r>
              <a:rPr lang="en-US" b="1" dirty="0" err="1"/>
              <a:t>срещу</a:t>
            </a:r>
            <a:r>
              <a:rPr lang="en-US" b="1" dirty="0"/>
              <a:t> </a:t>
            </a:r>
            <a:r>
              <a:rPr lang="en-US" b="1" dirty="0" err="1"/>
              <a:t>толериране</a:t>
            </a:r>
            <a:r>
              <a:rPr lang="en-US" b="1" dirty="0"/>
              <a:t> </a:t>
            </a:r>
            <a:r>
              <a:rPr lang="en-US" b="1" dirty="0" err="1"/>
              <a:t>на</a:t>
            </a:r>
            <a:r>
              <a:rPr lang="en-US" b="1" dirty="0"/>
              <a:t> </a:t>
            </a:r>
            <a:r>
              <a:rPr lang="en-US" b="1" dirty="0" err="1"/>
              <a:t>несигурността</a:t>
            </a:r>
            <a:endParaRPr lang="en-US" dirty="0"/>
          </a:p>
          <a:p>
            <a:r>
              <a:rPr lang="en-US" b="1" dirty="0"/>
              <a:t>IV. </a:t>
            </a:r>
            <a:r>
              <a:rPr lang="en-US" b="1" dirty="0" err="1"/>
              <a:t>Мъжественост</a:t>
            </a:r>
            <a:r>
              <a:rPr lang="en-US" b="1" dirty="0"/>
              <a:t> </a:t>
            </a:r>
            <a:r>
              <a:rPr lang="en-US" b="1" dirty="0" err="1"/>
              <a:t>срещу</a:t>
            </a:r>
            <a:r>
              <a:rPr lang="en-US" b="1" dirty="0"/>
              <a:t> </a:t>
            </a:r>
            <a:r>
              <a:rPr lang="en-US" b="1" dirty="0" err="1"/>
              <a:t>женственост</a:t>
            </a:r>
            <a:r>
              <a:rPr lang="en-US" dirty="0"/>
              <a:t> </a:t>
            </a:r>
          </a:p>
          <a:p>
            <a:r>
              <a:rPr lang="en-US" b="1" dirty="0"/>
              <a:t>V. </a:t>
            </a:r>
            <a:r>
              <a:rPr lang="en-US" b="1" dirty="0" err="1"/>
              <a:t>Дългосрочна</a:t>
            </a:r>
            <a:r>
              <a:rPr lang="en-US" b="1" dirty="0"/>
              <a:t> </a:t>
            </a:r>
            <a:r>
              <a:rPr lang="en-US" b="1" dirty="0" err="1"/>
              <a:t>срещу</a:t>
            </a:r>
            <a:r>
              <a:rPr lang="en-US" b="1" dirty="0"/>
              <a:t> </a:t>
            </a:r>
            <a:r>
              <a:rPr lang="en-US" b="1" dirty="0" err="1"/>
              <a:t>краткосрочна</a:t>
            </a:r>
            <a:r>
              <a:rPr lang="en-US" b="1" dirty="0"/>
              <a:t> </a:t>
            </a:r>
            <a:r>
              <a:rPr lang="en-US" b="1" dirty="0" err="1"/>
              <a:t>времева</a:t>
            </a:r>
            <a:r>
              <a:rPr lang="en-US" b="1" dirty="0"/>
              <a:t> </a:t>
            </a:r>
            <a:r>
              <a:rPr lang="en-US" b="1" dirty="0" err="1"/>
              <a:t>ориентация</a:t>
            </a:r>
            <a:endParaRPr lang="en-US" dirty="0"/>
          </a:p>
          <a:p>
            <a:r>
              <a:rPr lang="en-US" b="1" dirty="0"/>
              <a:t>VI. </a:t>
            </a:r>
            <a:r>
              <a:rPr lang="en-US" b="1" dirty="0" err="1"/>
              <a:t>Задоволяване</a:t>
            </a:r>
            <a:r>
              <a:rPr lang="en-US" b="1" dirty="0"/>
              <a:t> </a:t>
            </a:r>
            <a:r>
              <a:rPr lang="en-US" b="1" dirty="0" err="1"/>
              <a:t>срещу</a:t>
            </a:r>
            <a:r>
              <a:rPr lang="en-US" b="1" dirty="0"/>
              <a:t> </a:t>
            </a:r>
            <a:r>
              <a:rPr lang="en-US" b="1" dirty="0" err="1"/>
              <a:t>сдържаност</a:t>
            </a:r>
            <a:endParaRPr lang="en-US" dirty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168" y="2126974"/>
            <a:ext cx="1952832" cy="3016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143" y="557420"/>
            <a:ext cx="1560882" cy="1569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Фондация „Тръст за социална алтернатива” дари 10 000 лева за предпазни  средства">
            <a:extLst>
              <a:ext uri="{FF2B5EF4-FFF2-40B4-BE49-F238E27FC236}">
                <a16:creationId xmlns:a16="http://schemas.microsoft.com/office/drawing/2014/main" id="{8537CC85-D225-51F7-1D68-377747B8DF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5" t="35052" r="7375" b="31772"/>
          <a:stretch/>
        </p:blipFill>
        <p:spPr bwMode="auto">
          <a:xfrm>
            <a:off x="0" y="0"/>
            <a:ext cx="1380320" cy="543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70904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6891" y="839273"/>
            <a:ext cx="3464954" cy="346495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78305" y="1047514"/>
            <a:ext cx="2430380" cy="3048471"/>
          </a:xfrm>
        </p:spPr>
        <p:txBody>
          <a:bodyPr>
            <a:normAutofit/>
          </a:bodyPr>
          <a:lstStyle/>
          <a:p>
            <a:r>
              <a:rPr lang="bg-BG" sz="2600" dirty="0">
                <a:solidFill>
                  <a:srgbClr val="FFFFFF"/>
                </a:solidFill>
              </a:rPr>
              <a:t>Културно мноогообразие – изводи </a:t>
            </a: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6512790" y="705861"/>
            <a:ext cx="2240924" cy="2240924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536" y="3585744"/>
            <a:ext cx="409575" cy="40957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3745064" y="429370"/>
            <a:ext cx="5104738" cy="4238046"/>
          </a:xfrm>
        </p:spPr>
        <p:txBody>
          <a:bodyPr>
            <a:normAutofit lnSpcReduction="10000"/>
          </a:bodyPr>
          <a:lstStyle/>
          <a:p>
            <a:pPr eaLnBrk="1" hangingPunct="1"/>
            <a:endParaRPr lang="en-GB" altLang="bg-BG" sz="1200" b="1" dirty="0">
              <a:latin typeface="Arial" pitchFamily="34" charset="0"/>
            </a:endParaRPr>
          </a:p>
          <a:p>
            <a:pPr eaLnBrk="1" hangingPunct="1">
              <a:spcBef>
                <a:spcPts val="600"/>
              </a:spcBef>
            </a:pPr>
            <a:r>
              <a:rPr lang="bg-BG" altLang="bg-BG" sz="1800" dirty="0">
                <a:latin typeface="Arial" pitchFamily="34" charset="0"/>
              </a:rPr>
              <a:t>Многообразието означава всички начини, по които ние си приличаме и се различаваме. </a:t>
            </a:r>
            <a:endParaRPr lang="en-GB" altLang="bg-BG" sz="1800" dirty="0">
              <a:latin typeface="Arial" pitchFamily="34" charset="0"/>
            </a:endParaRPr>
          </a:p>
          <a:p>
            <a:pPr eaLnBrk="1" hangingPunct="1">
              <a:spcBef>
                <a:spcPts val="600"/>
              </a:spcBef>
            </a:pPr>
            <a:r>
              <a:rPr lang="bg-BG" altLang="bg-BG" sz="1800" dirty="0">
                <a:latin typeface="Arial" pitchFamily="34" charset="0"/>
              </a:rPr>
              <a:t>Като човешки същества всички хора си приличат в много по-голяма степен отколкото се различават.</a:t>
            </a:r>
            <a:endParaRPr lang="en-GB" altLang="bg-BG" sz="1800" dirty="0">
              <a:latin typeface="Arial" pitchFamily="34" charset="0"/>
            </a:endParaRPr>
          </a:p>
          <a:p>
            <a:pPr eaLnBrk="1" hangingPunct="1">
              <a:spcBef>
                <a:spcPts val="600"/>
              </a:spcBef>
            </a:pPr>
            <a:r>
              <a:rPr lang="bg-BG" altLang="bg-BG" sz="1800" dirty="0">
                <a:latin typeface="Arial" pitchFamily="34" charset="0"/>
              </a:rPr>
              <a:t>Но вътре в рамките на човешката общност различията имат съществено значение.</a:t>
            </a:r>
          </a:p>
          <a:p>
            <a:pPr>
              <a:spcBef>
                <a:spcPts val="600"/>
              </a:spcBef>
            </a:pPr>
            <a:r>
              <a:rPr lang="ru-RU" altLang="bg-BG" sz="1800" dirty="0">
                <a:latin typeface="Arial" pitchFamily="34" charset="0"/>
              </a:rPr>
              <a:t>За да се научим да </a:t>
            </a:r>
            <a:r>
              <a:rPr lang="ru-RU" altLang="bg-BG" sz="1800" dirty="0" err="1">
                <a:latin typeface="Arial" pitchFamily="34" charset="0"/>
              </a:rPr>
              <a:t>живеем</a:t>
            </a:r>
            <a:r>
              <a:rPr lang="ru-RU" altLang="bg-BG" sz="1800" dirty="0">
                <a:latin typeface="Arial" pitchFamily="34" charset="0"/>
              </a:rPr>
              <a:t> и </a:t>
            </a:r>
            <a:r>
              <a:rPr lang="ru-RU" altLang="bg-BG" sz="1800" dirty="0" err="1">
                <a:latin typeface="Arial" pitchFamily="34" charset="0"/>
              </a:rPr>
              <a:t>работим</a:t>
            </a:r>
            <a:r>
              <a:rPr lang="ru-RU" altLang="bg-BG" sz="1800" dirty="0">
                <a:latin typeface="Arial" pitchFamily="34" charset="0"/>
              </a:rPr>
              <a:t> в </a:t>
            </a:r>
            <a:r>
              <a:rPr lang="ru-RU" altLang="bg-BG" sz="1800" dirty="0" err="1">
                <a:latin typeface="Arial" pitchFamily="34" charset="0"/>
              </a:rPr>
              <a:t>многообразни</a:t>
            </a:r>
            <a:r>
              <a:rPr lang="ru-RU" altLang="bg-BG" sz="1800" dirty="0">
                <a:latin typeface="Arial" pitchFamily="34" charset="0"/>
              </a:rPr>
              <a:t> общности, </a:t>
            </a:r>
            <a:r>
              <a:rPr lang="ru-RU" altLang="bg-BG" sz="1800" dirty="0" err="1">
                <a:latin typeface="Arial" pitchFamily="34" charset="0"/>
              </a:rPr>
              <a:t>ние</a:t>
            </a:r>
            <a:r>
              <a:rPr lang="ru-RU" altLang="bg-BG" sz="1800" dirty="0">
                <a:latin typeface="Arial" pitchFamily="34" charset="0"/>
              </a:rPr>
              <a:t> </a:t>
            </a:r>
            <a:r>
              <a:rPr lang="ru-RU" altLang="bg-BG" sz="1800" dirty="0" err="1">
                <a:latin typeface="Arial" pitchFamily="34" charset="0"/>
              </a:rPr>
              <a:t>трябва</a:t>
            </a:r>
            <a:r>
              <a:rPr lang="ru-RU" altLang="bg-BG" sz="1800" dirty="0">
                <a:latin typeface="Arial" pitchFamily="34" charset="0"/>
              </a:rPr>
              <a:t> да </a:t>
            </a:r>
            <a:r>
              <a:rPr lang="ru-RU" altLang="bg-BG" sz="1800" dirty="0" err="1">
                <a:latin typeface="Arial" pitchFamily="34" charset="0"/>
              </a:rPr>
              <a:t>познаваме</a:t>
            </a:r>
            <a:r>
              <a:rPr lang="ru-RU" altLang="bg-BG" sz="1800" dirty="0">
                <a:latin typeface="Arial" pitchFamily="34" charset="0"/>
              </a:rPr>
              <a:t> </a:t>
            </a:r>
            <a:r>
              <a:rPr lang="ru-RU" altLang="bg-BG" sz="1800" dirty="0" err="1">
                <a:latin typeface="Arial" pitchFamily="34" charset="0"/>
              </a:rPr>
              <a:t>различията</a:t>
            </a:r>
            <a:r>
              <a:rPr lang="ru-RU" altLang="bg-BG" sz="1800" dirty="0">
                <a:latin typeface="Arial" pitchFamily="34" charset="0"/>
              </a:rPr>
              <a:t>, </a:t>
            </a:r>
            <a:r>
              <a:rPr lang="ru-RU" altLang="bg-BG" sz="1800" dirty="0" err="1">
                <a:latin typeface="Arial" pitchFamily="34" charset="0"/>
              </a:rPr>
              <a:t>които</a:t>
            </a:r>
            <a:r>
              <a:rPr lang="ru-RU" altLang="bg-BG" sz="1800" dirty="0">
                <a:latin typeface="Arial" pitchFamily="34" charset="0"/>
              </a:rPr>
              <a:t> </a:t>
            </a:r>
            <a:r>
              <a:rPr lang="ru-RU" altLang="bg-BG" sz="1800" dirty="0" err="1">
                <a:latin typeface="Arial" pitchFamily="34" charset="0"/>
              </a:rPr>
              <a:t>имат</a:t>
            </a:r>
            <a:r>
              <a:rPr lang="ru-RU" altLang="bg-BG" sz="1800" dirty="0">
                <a:latin typeface="Arial" pitchFamily="34" charset="0"/>
              </a:rPr>
              <a:t> значение.</a:t>
            </a:r>
          </a:p>
          <a:p>
            <a:pPr>
              <a:spcBef>
                <a:spcPts val="600"/>
              </a:spcBef>
            </a:pPr>
            <a:r>
              <a:rPr lang="ru-RU" altLang="bg-BG" sz="1800" dirty="0" err="1">
                <a:latin typeface="Arial" pitchFamily="34" charset="0"/>
              </a:rPr>
              <a:t>Ролята</a:t>
            </a:r>
            <a:r>
              <a:rPr lang="ru-RU" altLang="bg-BG" sz="1800" dirty="0">
                <a:latin typeface="Arial" pitchFamily="34" charset="0"/>
              </a:rPr>
              <a:t> на </a:t>
            </a:r>
            <a:r>
              <a:rPr lang="ru-RU" altLang="bg-BG" sz="1800" dirty="0" err="1">
                <a:latin typeface="Arial" pitchFamily="34" charset="0"/>
              </a:rPr>
              <a:t>демократичните</a:t>
            </a:r>
            <a:r>
              <a:rPr lang="ru-RU" altLang="bg-BG" sz="1800" dirty="0">
                <a:latin typeface="Arial" pitchFamily="34" charset="0"/>
              </a:rPr>
              <a:t> институции, в </a:t>
            </a:r>
            <a:r>
              <a:rPr lang="ru-RU" altLang="bg-BG" sz="1800" dirty="0" err="1">
                <a:latin typeface="Arial" pitchFamily="34" charset="0"/>
              </a:rPr>
              <a:t>това</a:t>
            </a:r>
            <a:r>
              <a:rPr lang="ru-RU" altLang="bg-BG" sz="1800" dirty="0">
                <a:latin typeface="Arial" pitchFamily="34" charset="0"/>
              </a:rPr>
              <a:t> число и на </a:t>
            </a:r>
            <a:r>
              <a:rPr lang="ru-RU" altLang="bg-BG" sz="1800" dirty="0" err="1">
                <a:latin typeface="Arial" pitchFamily="34" charset="0"/>
              </a:rPr>
              <a:t>училищата</a:t>
            </a:r>
            <a:r>
              <a:rPr lang="ru-RU" altLang="bg-BG" sz="1800" dirty="0">
                <a:latin typeface="Arial" pitchFamily="34" charset="0"/>
              </a:rPr>
              <a:t>, е да направят </a:t>
            </a:r>
            <a:r>
              <a:rPr lang="ru-RU" altLang="bg-BG" sz="1800" dirty="0" err="1">
                <a:latin typeface="Arial" pitchFamily="34" charset="0"/>
              </a:rPr>
              <a:t>така</a:t>
            </a:r>
            <a:r>
              <a:rPr lang="ru-RU" altLang="bg-BG" sz="1800" dirty="0">
                <a:latin typeface="Arial" pitchFamily="34" charset="0"/>
              </a:rPr>
              <a:t>, че </a:t>
            </a:r>
            <a:r>
              <a:rPr lang="ru-RU" altLang="bg-BG" sz="1800" dirty="0" err="1">
                <a:latin typeface="Arial" pitchFamily="34" charset="0"/>
              </a:rPr>
              <a:t>различията</a:t>
            </a:r>
            <a:r>
              <a:rPr lang="ru-RU" altLang="bg-BG" sz="1800" dirty="0">
                <a:latin typeface="Arial" pitchFamily="34" charset="0"/>
              </a:rPr>
              <a:t> да </a:t>
            </a:r>
            <a:r>
              <a:rPr lang="ru-RU" altLang="bg-BG" sz="1800" dirty="0" err="1">
                <a:latin typeface="Arial" pitchFamily="34" charset="0"/>
              </a:rPr>
              <a:t>съжителстват</a:t>
            </a:r>
            <a:r>
              <a:rPr lang="ru-RU" altLang="bg-BG" sz="1800" dirty="0">
                <a:latin typeface="Arial" pitchFamily="34" charset="0"/>
              </a:rPr>
              <a:t> по </a:t>
            </a:r>
            <a:r>
              <a:rPr lang="ru-RU" altLang="bg-BG" sz="1800" dirty="0" err="1">
                <a:latin typeface="Arial" pitchFamily="34" charset="0"/>
              </a:rPr>
              <a:t>истински</a:t>
            </a:r>
            <a:r>
              <a:rPr lang="ru-RU" altLang="bg-BG" sz="1800" dirty="0">
                <a:latin typeface="Arial" pitchFamily="34" charset="0"/>
              </a:rPr>
              <a:t> уважителен начин.</a:t>
            </a:r>
          </a:p>
          <a:p>
            <a:pPr eaLnBrk="1" hangingPunct="1"/>
            <a:endParaRPr lang="bg-BG" altLang="bg-BG" sz="1200" dirty="0">
              <a:latin typeface="Arial" pitchFamily="34" charset="0"/>
            </a:endParaRPr>
          </a:p>
          <a:p>
            <a:pPr eaLnBrk="1" hangingPunct="1"/>
            <a:endParaRPr lang="bg-BG" altLang="bg-BG" sz="1200" dirty="0">
              <a:latin typeface="Arial" pitchFamily="34" charset="0"/>
            </a:endParaRPr>
          </a:p>
          <a:p>
            <a:pPr eaLnBrk="1" hangingPunct="1"/>
            <a:endParaRPr lang="en-US" altLang="bg-BG" sz="1200" b="1" dirty="0">
              <a:latin typeface="Arial" pitchFamily="34" charset="0"/>
            </a:endParaRPr>
          </a:p>
        </p:txBody>
      </p:sp>
      <p:pic>
        <p:nvPicPr>
          <p:cNvPr id="5" name="Picture 2" descr="Фондация „Тръст за социална алтернатива” дари 10 000 лева за предпазни  средства">
            <a:extLst>
              <a:ext uri="{FF2B5EF4-FFF2-40B4-BE49-F238E27FC236}">
                <a16:creationId xmlns:a16="http://schemas.microsoft.com/office/drawing/2014/main" id="{8537CC85-D225-51F7-1D68-377747B8DF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5" t="35052" r="7375" b="31772"/>
          <a:stretch/>
        </p:blipFill>
        <p:spPr bwMode="auto">
          <a:xfrm>
            <a:off x="0" y="0"/>
            <a:ext cx="1380320" cy="543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0838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2" name="Rectangle 1031">
            <a:extLst>
              <a:ext uri="{FF2B5EF4-FFF2-40B4-BE49-F238E27FC236}">
                <a16:creationId xmlns:a16="http://schemas.microsoft.com/office/drawing/2014/main" id="{17891482-C38A-4F0C-8183-0121632F0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204252" y="188844"/>
            <a:ext cx="4457147" cy="387626"/>
          </a:xfrm>
        </p:spPr>
        <p:txBody>
          <a:bodyPr>
            <a:normAutofit fontScale="90000"/>
          </a:bodyPr>
          <a:lstStyle/>
          <a:p>
            <a:pPr algn="ctr"/>
            <a:r>
              <a:rPr lang="bg-BG" dirty="0"/>
              <a:t>Програмата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727174" y="626166"/>
            <a:ext cx="5188226" cy="4097352"/>
          </a:xfrm>
        </p:spPr>
        <p:txBody>
          <a:bodyPr>
            <a:noAutofit/>
          </a:bodyPr>
          <a:lstStyle/>
          <a:p>
            <a:r>
              <a:rPr lang="bg-BG" sz="1800" b="1" dirty="0"/>
              <a:t>Програмата </a:t>
            </a:r>
            <a:r>
              <a:rPr lang="bg-BG" sz="1800" dirty="0"/>
              <a:t>помага на учителите да открият как могат да помагат на децата и учениците да изграждат споделено разбиране за себе си и другите, за многообразието в света и за начините, които ние сме едновременно уникални и свързани.</a:t>
            </a:r>
          </a:p>
          <a:p>
            <a:r>
              <a:rPr lang="bg-BG" sz="1800" dirty="0"/>
              <a:t>Отварянето на децата към културното разнообразие е част от съвременната представа за гражданските компетентности. Работата в тази посока насочва вниманието към разнообразието и единството на личните светове на всеки – възрастните и децата, към богатството и неповторимостта на преживяванията им, към идентичността, а следователно дава и възможности за оценяване на разнообразието и единството на културите, към които те принадлежат.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2599" y="456036"/>
            <a:ext cx="3075691" cy="1868482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Фондация „Тръст за социална алтернатива” дари 10 000 лева за предпазни  средства">
            <a:extLst>
              <a:ext uri="{FF2B5EF4-FFF2-40B4-BE49-F238E27FC236}">
                <a16:creationId xmlns:a16="http://schemas.microsoft.com/office/drawing/2014/main" id="{34A3A42D-5C4E-6093-9937-D7CB20EAE8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5" t="35052" r="7375" b="31772"/>
          <a:stretch/>
        </p:blipFill>
        <p:spPr bwMode="auto">
          <a:xfrm>
            <a:off x="503974" y="3110646"/>
            <a:ext cx="3054316" cy="1203443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4" name="Arc 1033">
            <a:extLst>
              <a:ext uri="{FF2B5EF4-FFF2-40B4-BE49-F238E27FC236}">
                <a16:creationId xmlns:a16="http://schemas.microsoft.com/office/drawing/2014/main" id="{DA4B6E73-2318-4814-8EB1-306D537236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064111">
            <a:off x="-743943" y="4233564"/>
            <a:ext cx="2240923" cy="2240924"/>
          </a:xfrm>
          <a:prstGeom prst="arc">
            <a:avLst>
              <a:gd name="adj1" fmla="val 16200000"/>
              <a:gd name="adj2" fmla="val 21581479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4083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72D05657-94EE-4B2D-BC1B-A1D0650636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c 11">
            <a:extLst>
              <a:ext uri="{FF2B5EF4-FFF2-40B4-BE49-F238E27FC236}">
                <a16:creationId xmlns:a16="http://schemas.microsoft.com/office/drawing/2014/main" id="{7586665A-47B3-4AEE-BC94-15D89FF70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98824" y="364638"/>
            <a:ext cx="3062575" cy="3062574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138406" y="193607"/>
            <a:ext cx="5522993" cy="541890"/>
          </a:xfrm>
        </p:spPr>
        <p:txBody>
          <a:bodyPr>
            <a:normAutofit/>
          </a:bodyPr>
          <a:lstStyle/>
          <a:p>
            <a:r>
              <a:rPr lang="ru-RU" dirty="0"/>
              <a:t>Цели  на </a:t>
            </a:r>
            <a:r>
              <a:rPr lang="ru-RU" dirty="0" err="1"/>
              <a:t>обучението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2464904" y="755375"/>
            <a:ext cx="6520070" cy="41985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bg-BG" sz="1600" dirty="0"/>
              <a:t>Да подпомогне участниците да: </a:t>
            </a:r>
          </a:p>
          <a:p>
            <a:r>
              <a:rPr lang="bg-BG" sz="1600" dirty="0"/>
              <a:t>изграждат позитивна подкрепяща среда като гаранция за свобода, равнопоставеност, възприемане на многообразието и зачитане уникалността на всяко дете, формиране и разгръщане на ключови компетентности, натрупване и споделяне на социален опит, развитие на критичното мислене и практикуване на решения чрез работа в екип и кооперативна игра; </a:t>
            </a:r>
          </a:p>
          <a:p>
            <a:r>
              <a:rPr lang="bg-BG" sz="1600" dirty="0"/>
              <a:t>използват техники и начини за формиране в децата и учениците на комуникативни умения, критично и конструктивно мислене;</a:t>
            </a:r>
          </a:p>
          <a:p>
            <a:r>
              <a:rPr lang="bg-BG" sz="1600" dirty="0"/>
              <a:t>прилага методи за работа в мултикултурна среда, за подкрепа и мотивиране на децата и учениците за активно участие в процеса на учене;</a:t>
            </a:r>
          </a:p>
          <a:p>
            <a:r>
              <a:rPr lang="bg-BG" sz="1600" dirty="0"/>
              <a:t>създават възможности за използване на мултикултурната среда като средство за изследване и откриване на нови неща и за междупредметно обучение;</a:t>
            </a:r>
          </a:p>
          <a:p>
            <a:r>
              <a:rPr lang="bg-BG" sz="1600" dirty="0"/>
              <a:t>познават и прилагат добри практики и методи за планиране и преподаване с цел оптимален образователен процес за различни групи от деца и ученици</a:t>
            </a:r>
            <a:r>
              <a:rPr lang="ru-RU" sz="1600" dirty="0"/>
              <a:t>.</a:t>
            </a:r>
          </a:p>
          <a:p>
            <a:endParaRPr lang="bg-BG" sz="1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78" r="15921"/>
          <a:stretch/>
        </p:blipFill>
        <p:spPr bwMode="auto">
          <a:xfrm>
            <a:off x="436145" y="193607"/>
            <a:ext cx="1883672" cy="1883672"/>
          </a:xfrm>
          <a:custGeom>
            <a:avLst/>
            <a:gdLst/>
            <a:ahLst/>
            <a:cxnLst/>
            <a:rect l="l" t="t" r="r" b="b"/>
            <a:pathLst>
              <a:path w="2683042" h="2683042">
                <a:moveTo>
                  <a:pt x="102278" y="0"/>
                </a:moveTo>
                <a:lnTo>
                  <a:pt x="2580764" y="0"/>
                </a:lnTo>
                <a:cubicBezTo>
                  <a:pt x="2637251" y="0"/>
                  <a:pt x="2683042" y="45791"/>
                  <a:pt x="2683042" y="102278"/>
                </a:cubicBezTo>
                <a:lnTo>
                  <a:pt x="2683042" y="2580764"/>
                </a:lnTo>
                <a:cubicBezTo>
                  <a:pt x="2683042" y="2637251"/>
                  <a:pt x="2637251" y="2683042"/>
                  <a:pt x="2580764" y="2683042"/>
                </a:cubicBezTo>
                <a:lnTo>
                  <a:pt x="102278" y="2683042"/>
                </a:lnTo>
                <a:cubicBezTo>
                  <a:pt x="45791" y="2683042"/>
                  <a:pt x="0" y="2637251"/>
                  <a:pt x="0" y="2580764"/>
                </a:cubicBezTo>
                <a:lnTo>
                  <a:pt x="0" y="102278"/>
                </a:lnTo>
                <a:cubicBezTo>
                  <a:pt x="0" y="45791"/>
                  <a:pt x="45791" y="0"/>
                  <a:pt x="10227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Фондация „Тръст за социална алтернатива” дари 10 000 лева за предпазни  средства">
            <a:extLst>
              <a:ext uri="{FF2B5EF4-FFF2-40B4-BE49-F238E27FC236}">
                <a16:creationId xmlns:a16="http://schemas.microsoft.com/office/drawing/2014/main" id="{34A3A42D-5C4E-6093-9937-D7CB20EAE8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" b="-5"/>
          <a:stretch/>
        </p:blipFill>
        <p:spPr bwMode="auto">
          <a:xfrm>
            <a:off x="436144" y="2614836"/>
            <a:ext cx="1788199" cy="1788199"/>
          </a:xfrm>
          <a:custGeom>
            <a:avLst/>
            <a:gdLst/>
            <a:ahLst/>
            <a:cxnLst/>
            <a:rect l="l" t="t" r="r" b="b"/>
            <a:pathLst>
              <a:path w="2683042" h="2683042">
                <a:moveTo>
                  <a:pt x="102278" y="0"/>
                </a:moveTo>
                <a:lnTo>
                  <a:pt x="2580764" y="0"/>
                </a:lnTo>
                <a:cubicBezTo>
                  <a:pt x="2637251" y="0"/>
                  <a:pt x="2683042" y="45791"/>
                  <a:pt x="2683042" y="102278"/>
                </a:cubicBezTo>
                <a:lnTo>
                  <a:pt x="2683042" y="2580764"/>
                </a:lnTo>
                <a:cubicBezTo>
                  <a:pt x="2683042" y="2637251"/>
                  <a:pt x="2637251" y="2683042"/>
                  <a:pt x="2580764" y="2683042"/>
                </a:cubicBezTo>
                <a:lnTo>
                  <a:pt x="102278" y="2683042"/>
                </a:lnTo>
                <a:cubicBezTo>
                  <a:pt x="45791" y="2683042"/>
                  <a:pt x="0" y="2637251"/>
                  <a:pt x="0" y="2580764"/>
                </a:cubicBezTo>
                <a:lnTo>
                  <a:pt x="0" y="102278"/>
                </a:lnTo>
                <a:cubicBezTo>
                  <a:pt x="0" y="45791"/>
                  <a:pt x="45791" y="0"/>
                  <a:pt x="10227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2790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51" y="-202"/>
            <a:ext cx="8972549" cy="5143702"/>
          </a:xfrm>
          <a:prstGeom prst="rect">
            <a:avLst/>
          </a:prstGeom>
        </p:spPr>
      </p:pic>
      <p:pic>
        <p:nvPicPr>
          <p:cNvPr id="1026" name="Picture 2" descr="C:\Users\PC\Desktop\Mariana\Мечо Пух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730" y="2400301"/>
            <a:ext cx="4603271" cy="2807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8120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27220" y="572685"/>
            <a:ext cx="3880237" cy="1338741"/>
          </a:xfrm>
        </p:spPr>
        <p:txBody>
          <a:bodyPr anchor="b">
            <a:noAutofit/>
          </a:bodyPr>
          <a:lstStyle/>
          <a:p>
            <a:r>
              <a:rPr lang="ru-RU" sz="28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Модул</a:t>
            </a:r>
            <a:r>
              <a:rPr lang="ru-RU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 1. </a:t>
            </a:r>
            <a:r>
              <a:rPr lang="ru-RU" sz="28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Идентичност</a:t>
            </a:r>
            <a:r>
              <a:rPr lang="ru-RU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 и </a:t>
            </a:r>
            <a:r>
              <a:rPr lang="ru-RU" sz="28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защо</a:t>
            </a:r>
            <a:r>
              <a:rPr lang="ru-RU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 е важна за </a:t>
            </a:r>
            <a:r>
              <a:rPr lang="ru-RU" sz="28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всеки</a:t>
            </a:r>
            <a:r>
              <a:rPr lang="ru-RU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 от нас. </a:t>
            </a:r>
            <a:endParaRPr lang="bg-BG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246490" y="2116438"/>
            <a:ext cx="3641698" cy="2783036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ru-RU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Какво</a:t>
            </a:r>
            <a:r>
              <a:rPr lang="ru-RU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е </a:t>
            </a:r>
            <a:r>
              <a:rPr lang="ru-RU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идентичност</a:t>
            </a:r>
            <a:r>
              <a:rPr lang="ru-RU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и кои </a:t>
            </a:r>
            <a:r>
              <a:rPr lang="ru-RU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са</a:t>
            </a:r>
            <a:r>
              <a:rPr lang="ru-RU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важните</a:t>
            </a:r>
            <a:r>
              <a:rPr lang="ru-RU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аспекти</a:t>
            </a:r>
            <a:r>
              <a:rPr lang="ru-RU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на </a:t>
            </a:r>
            <a:r>
              <a:rPr lang="ru-RU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идентичността</a:t>
            </a:r>
            <a:r>
              <a:rPr lang="ru-RU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?</a:t>
            </a:r>
            <a:endParaRPr lang="en-US" sz="2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>
              <a:spcBef>
                <a:spcPts val="600"/>
              </a:spcBef>
            </a:pPr>
            <a:r>
              <a:rPr lang="ru-RU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Помагаме</a:t>
            </a:r>
            <a:r>
              <a:rPr lang="ru-RU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ли на </a:t>
            </a:r>
            <a:r>
              <a:rPr lang="ru-RU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детето</a:t>
            </a:r>
            <a:r>
              <a:rPr lang="ru-RU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да си отговори на </a:t>
            </a:r>
            <a:r>
              <a:rPr lang="ru-RU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въпроса</a:t>
            </a:r>
            <a:r>
              <a:rPr lang="ru-RU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bg-BG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„</a:t>
            </a:r>
            <a:r>
              <a:rPr lang="ru-RU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Кой </a:t>
            </a:r>
            <a:r>
              <a:rPr lang="ru-RU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съм</a:t>
            </a:r>
            <a:r>
              <a:rPr lang="ru-RU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аз?</a:t>
            </a:r>
            <a:r>
              <a:rPr lang="bg-BG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“</a:t>
            </a:r>
          </a:p>
          <a:p>
            <a:pPr>
              <a:spcBef>
                <a:spcPts val="600"/>
              </a:spcBef>
            </a:pPr>
            <a:r>
              <a:rPr lang="ru-RU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Какво</a:t>
            </a:r>
            <a:r>
              <a:rPr lang="ru-RU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знаем и не знаем за </a:t>
            </a:r>
            <a:r>
              <a:rPr lang="ru-RU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интеркултурните</a:t>
            </a:r>
            <a:r>
              <a:rPr lang="ru-RU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различия?</a:t>
            </a:r>
          </a:p>
        </p:txBody>
      </p:sp>
      <p:sp>
        <p:nvSpPr>
          <p:cNvPr id="2057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1940245"/>
            <a:ext cx="2606040" cy="13716"/>
          </a:xfrm>
          <a:custGeom>
            <a:avLst/>
            <a:gdLst>
              <a:gd name="connsiteX0" fmla="*/ 0 w 2606040"/>
              <a:gd name="connsiteY0" fmla="*/ 0 h 13716"/>
              <a:gd name="connsiteX1" fmla="*/ 625450 w 2606040"/>
              <a:gd name="connsiteY1" fmla="*/ 0 h 13716"/>
              <a:gd name="connsiteX2" fmla="*/ 1224839 w 2606040"/>
              <a:gd name="connsiteY2" fmla="*/ 0 h 13716"/>
              <a:gd name="connsiteX3" fmla="*/ 1824228 w 2606040"/>
              <a:gd name="connsiteY3" fmla="*/ 0 h 13716"/>
              <a:gd name="connsiteX4" fmla="*/ 2606040 w 2606040"/>
              <a:gd name="connsiteY4" fmla="*/ 0 h 13716"/>
              <a:gd name="connsiteX5" fmla="*/ 2606040 w 2606040"/>
              <a:gd name="connsiteY5" fmla="*/ 13716 h 13716"/>
              <a:gd name="connsiteX6" fmla="*/ 1902409 w 2606040"/>
              <a:gd name="connsiteY6" fmla="*/ 13716 h 13716"/>
              <a:gd name="connsiteX7" fmla="*/ 1276960 w 2606040"/>
              <a:gd name="connsiteY7" fmla="*/ 13716 h 13716"/>
              <a:gd name="connsiteX8" fmla="*/ 677570 w 2606040"/>
              <a:gd name="connsiteY8" fmla="*/ 13716 h 13716"/>
              <a:gd name="connsiteX9" fmla="*/ 0 w 2606040"/>
              <a:gd name="connsiteY9" fmla="*/ 13716 h 13716"/>
              <a:gd name="connsiteX10" fmla="*/ 0 w 2606040"/>
              <a:gd name="connsiteY10" fmla="*/ 0 h 13716"/>
              <a:gd name="connsiteX0" fmla="*/ 0 w 2606040"/>
              <a:gd name="connsiteY0" fmla="*/ 0 h 13716"/>
              <a:gd name="connsiteX1" fmla="*/ 599389 w 2606040"/>
              <a:gd name="connsiteY1" fmla="*/ 0 h 13716"/>
              <a:gd name="connsiteX2" fmla="*/ 1303020 w 2606040"/>
              <a:gd name="connsiteY2" fmla="*/ 0 h 13716"/>
              <a:gd name="connsiteX3" fmla="*/ 1876349 w 2606040"/>
              <a:gd name="connsiteY3" fmla="*/ 0 h 13716"/>
              <a:gd name="connsiteX4" fmla="*/ 2606040 w 2606040"/>
              <a:gd name="connsiteY4" fmla="*/ 0 h 13716"/>
              <a:gd name="connsiteX5" fmla="*/ 2606040 w 2606040"/>
              <a:gd name="connsiteY5" fmla="*/ 13716 h 13716"/>
              <a:gd name="connsiteX6" fmla="*/ 1980590 w 2606040"/>
              <a:gd name="connsiteY6" fmla="*/ 13716 h 13716"/>
              <a:gd name="connsiteX7" fmla="*/ 1276960 w 2606040"/>
              <a:gd name="connsiteY7" fmla="*/ 13716 h 13716"/>
              <a:gd name="connsiteX8" fmla="*/ 651510 w 2606040"/>
              <a:gd name="connsiteY8" fmla="*/ 13716 h 13716"/>
              <a:gd name="connsiteX9" fmla="*/ 0 w 2606040"/>
              <a:gd name="connsiteY9" fmla="*/ 13716 h 13716"/>
              <a:gd name="connsiteX10" fmla="*/ 0 w 2606040"/>
              <a:gd name="connsiteY10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3716" fill="none" extrusionOk="0">
                <a:moveTo>
                  <a:pt x="0" y="0"/>
                </a:moveTo>
                <a:cubicBezTo>
                  <a:pt x="211079" y="-22080"/>
                  <a:pt x="479378" y="-26537"/>
                  <a:pt x="625450" y="0"/>
                </a:cubicBezTo>
                <a:cubicBezTo>
                  <a:pt x="925937" y="-4758"/>
                  <a:pt x="973176" y="15739"/>
                  <a:pt x="1224839" y="0"/>
                </a:cubicBezTo>
                <a:cubicBezTo>
                  <a:pt x="1479663" y="-11328"/>
                  <a:pt x="1566636" y="18697"/>
                  <a:pt x="1824228" y="0"/>
                </a:cubicBezTo>
                <a:cubicBezTo>
                  <a:pt x="2086799" y="-72665"/>
                  <a:pt x="2306223" y="-891"/>
                  <a:pt x="2606040" y="0"/>
                </a:cubicBezTo>
                <a:cubicBezTo>
                  <a:pt x="2605838" y="5689"/>
                  <a:pt x="2605775" y="8075"/>
                  <a:pt x="2606040" y="13716"/>
                </a:cubicBezTo>
                <a:cubicBezTo>
                  <a:pt x="2260204" y="24770"/>
                  <a:pt x="2175708" y="1042"/>
                  <a:pt x="1902409" y="13716"/>
                </a:cubicBezTo>
                <a:cubicBezTo>
                  <a:pt x="1638502" y="36492"/>
                  <a:pt x="1460923" y="-20841"/>
                  <a:pt x="1276960" y="13716"/>
                </a:cubicBezTo>
                <a:cubicBezTo>
                  <a:pt x="1057717" y="9789"/>
                  <a:pt x="867956" y="-2252"/>
                  <a:pt x="677570" y="13716"/>
                </a:cubicBezTo>
                <a:cubicBezTo>
                  <a:pt x="457951" y="28801"/>
                  <a:pt x="189752" y="50816"/>
                  <a:pt x="0" y="13716"/>
                </a:cubicBezTo>
                <a:cubicBezTo>
                  <a:pt x="468" y="10483"/>
                  <a:pt x="836" y="5117"/>
                  <a:pt x="0" y="0"/>
                </a:cubicBezTo>
                <a:close/>
              </a:path>
              <a:path w="2606040" h="13716" stroke="0" extrusionOk="0">
                <a:moveTo>
                  <a:pt x="0" y="0"/>
                </a:moveTo>
                <a:cubicBezTo>
                  <a:pt x="172759" y="3236"/>
                  <a:pt x="361166" y="-13413"/>
                  <a:pt x="599389" y="0"/>
                </a:cubicBezTo>
                <a:cubicBezTo>
                  <a:pt x="841226" y="37042"/>
                  <a:pt x="968991" y="14587"/>
                  <a:pt x="1303020" y="0"/>
                </a:cubicBezTo>
                <a:cubicBezTo>
                  <a:pt x="1643101" y="-7120"/>
                  <a:pt x="1717813" y="7213"/>
                  <a:pt x="1876349" y="0"/>
                </a:cubicBezTo>
                <a:cubicBezTo>
                  <a:pt x="2036762" y="-14138"/>
                  <a:pt x="2426397" y="-4451"/>
                  <a:pt x="2606040" y="0"/>
                </a:cubicBezTo>
                <a:cubicBezTo>
                  <a:pt x="2607080" y="4836"/>
                  <a:pt x="2606317" y="7740"/>
                  <a:pt x="2606040" y="13716"/>
                </a:cubicBezTo>
                <a:cubicBezTo>
                  <a:pt x="2347059" y="-1948"/>
                  <a:pt x="2192004" y="4234"/>
                  <a:pt x="1980590" y="13716"/>
                </a:cubicBezTo>
                <a:cubicBezTo>
                  <a:pt x="1783984" y="-14317"/>
                  <a:pt x="1487673" y="41336"/>
                  <a:pt x="1276960" y="13716"/>
                </a:cubicBezTo>
                <a:cubicBezTo>
                  <a:pt x="1087111" y="-41823"/>
                  <a:pt x="879204" y="42195"/>
                  <a:pt x="651510" y="13716"/>
                </a:cubicBezTo>
                <a:cubicBezTo>
                  <a:pt x="430798" y="-32336"/>
                  <a:pt x="132889" y="-38039"/>
                  <a:pt x="0" y="13716"/>
                </a:cubicBezTo>
                <a:cubicBezTo>
                  <a:pt x="1109" y="8984"/>
                  <a:pt x="330" y="5748"/>
                  <a:pt x="0" y="0"/>
                </a:cubicBezTo>
                <a:close/>
              </a:path>
              <a:path w="2606040" h="13716" fill="none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27712" y="6878"/>
                  <a:pt x="971143" y="7084"/>
                  <a:pt x="1224839" y="0"/>
                </a:cubicBezTo>
                <a:cubicBezTo>
                  <a:pt x="1477775" y="-16815"/>
                  <a:pt x="1569904" y="19146"/>
                  <a:pt x="1824228" y="0"/>
                </a:cubicBezTo>
                <a:cubicBezTo>
                  <a:pt x="2055206" y="24867"/>
                  <a:pt x="2317192" y="-62872"/>
                  <a:pt x="2606040" y="0"/>
                </a:cubicBezTo>
                <a:cubicBezTo>
                  <a:pt x="2605859" y="5467"/>
                  <a:pt x="2605677" y="7416"/>
                  <a:pt x="2606040" y="13716"/>
                </a:cubicBezTo>
                <a:cubicBezTo>
                  <a:pt x="2234648" y="22404"/>
                  <a:pt x="2180202" y="-14933"/>
                  <a:pt x="1902409" y="13716"/>
                </a:cubicBezTo>
                <a:cubicBezTo>
                  <a:pt x="1635562" y="42622"/>
                  <a:pt x="1477339" y="222"/>
                  <a:pt x="1276960" y="13716"/>
                </a:cubicBezTo>
                <a:cubicBezTo>
                  <a:pt x="1058094" y="62350"/>
                  <a:pt x="904206" y="-25208"/>
                  <a:pt x="677570" y="13716"/>
                </a:cubicBezTo>
                <a:cubicBezTo>
                  <a:pt x="485746" y="10141"/>
                  <a:pt x="195925" y="28433"/>
                  <a:pt x="0" y="13716"/>
                </a:cubicBezTo>
                <a:cubicBezTo>
                  <a:pt x="406" y="10107"/>
                  <a:pt x="891" y="4502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custGeom>
                    <a:avLst/>
                    <a:gdLst>
                      <a:gd name="connsiteX0" fmla="*/ 0 w 2606040"/>
                      <a:gd name="connsiteY0" fmla="*/ 0 h 13716"/>
                      <a:gd name="connsiteX1" fmla="*/ 625450 w 2606040"/>
                      <a:gd name="connsiteY1" fmla="*/ 0 h 13716"/>
                      <a:gd name="connsiteX2" fmla="*/ 1224839 w 2606040"/>
                      <a:gd name="connsiteY2" fmla="*/ 0 h 13716"/>
                      <a:gd name="connsiteX3" fmla="*/ 1824228 w 2606040"/>
                      <a:gd name="connsiteY3" fmla="*/ 0 h 13716"/>
                      <a:gd name="connsiteX4" fmla="*/ 2606040 w 2606040"/>
                      <a:gd name="connsiteY4" fmla="*/ 0 h 13716"/>
                      <a:gd name="connsiteX5" fmla="*/ 2606040 w 2606040"/>
                      <a:gd name="connsiteY5" fmla="*/ 13716 h 13716"/>
                      <a:gd name="connsiteX6" fmla="*/ 1902409 w 2606040"/>
                      <a:gd name="connsiteY6" fmla="*/ 13716 h 13716"/>
                      <a:gd name="connsiteX7" fmla="*/ 1276960 w 2606040"/>
                      <a:gd name="connsiteY7" fmla="*/ 13716 h 13716"/>
                      <a:gd name="connsiteX8" fmla="*/ 677570 w 2606040"/>
                      <a:gd name="connsiteY8" fmla="*/ 13716 h 13716"/>
                      <a:gd name="connsiteX9" fmla="*/ 0 w 2606040"/>
                      <a:gd name="connsiteY9" fmla="*/ 13716 h 13716"/>
                      <a:gd name="connsiteX10" fmla="*/ 0 w 2606040"/>
                      <a:gd name="connsiteY10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606040" h="13716" fill="none" extrusionOk="0">
                        <a:moveTo>
                          <a:pt x="0" y="0"/>
                        </a:moveTo>
                        <a:cubicBezTo>
                          <a:pt x="266776" y="-600"/>
                          <a:pt x="322756" y="3201"/>
                          <a:pt x="625450" y="0"/>
                        </a:cubicBezTo>
                        <a:cubicBezTo>
                          <a:pt x="928144" y="-3201"/>
                          <a:pt x="968141" y="9269"/>
                          <a:pt x="1224839" y="0"/>
                        </a:cubicBezTo>
                        <a:cubicBezTo>
                          <a:pt x="1481537" y="-9269"/>
                          <a:pt x="1569059" y="21947"/>
                          <a:pt x="1824228" y="0"/>
                        </a:cubicBezTo>
                        <a:cubicBezTo>
                          <a:pt x="2079397" y="-21947"/>
                          <a:pt x="2326053" y="-10194"/>
                          <a:pt x="2606040" y="0"/>
                        </a:cubicBezTo>
                        <a:cubicBezTo>
                          <a:pt x="2605690" y="5728"/>
                          <a:pt x="2605650" y="7624"/>
                          <a:pt x="2606040" y="13716"/>
                        </a:cubicBezTo>
                        <a:cubicBezTo>
                          <a:pt x="2256758" y="26838"/>
                          <a:pt x="2173673" y="-17450"/>
                          <a:pt x="1902409" y="13716"/>
                        </a:cubicBezTo>
                        <a:cubicBezTo>
                          <a:pt x="1631145" y="44882"/>
                          <a:pt x="1461378" y="894"/>
                          <a:pt x="1276960" y="13716"/>
                        </a:cubicBezTo>
                        <a:cubicBezTo>
                          <a:pt x="1092542" y="26538"/>
                          <a:pt x="890442" y="8641"/>
                          <a:pt x="677570" y="13716"/>
                        </a:cubicBezTo>
                        <a:cubicBezTo>
                          <a:pt x="464698" y="18792"/>
                          <a:pt x="187648" y="31265"/>
                          <a:pt x="0" y="13716"/>
                        </a:cubicBezTo>
                        <a:cubicBezTo>
                          <a:pt x="-302" y="10335"/>
                          <a:pt x="417" y="4724"/>
                          <a:pt x="0" y="0"/>
                        </a:cubicBezTo>
                        <a:close/>
                      </a:path>
                      <a:path w="2606040" h="13716" stroke="0" extrusionOk="0">
                        <a:moveTo>
                          <a:pt x="0" y="0"/>
                        </a:moveTo>
                        <a:cubicBezTo>
                          <a:pt x="197231" y="3803"/>
                          <a:pt x="358914" y="-9291"/>
                          <a:pt x="599389" y="0"/>
                        </a:cubicBezTo>
                        <a:cubicBezTo>
                          <a:pt x="839864" y="9291"/>
                          <a:pt x="979371" y="8509"/>
                          <a:pt x="1303020" y="0"/>
                        </a:cubicBezTo>
                        <a:cubicBezTo>
                          <a:pt x="1626669" y="-8509"/>
                          <a:pt x="1726300" y="7440"/>
                          <a:pt x="1876349" y="0"/>
                        </a:cubicBezTo>
                        <a:cubicBezTo>
                          <a:pt x="2026398" y="-7440"/>
                          <a:pt x="2430712" y="17957"/>
                          <a:pt x="2606040" y="0"/>
                        </a:cubicBezTo>
                        <a:cubicBezTo>
                          <a:pt x="2606569" y="5071"/>
                          <a:pt x="2606315" y="7437"/>
                          <a:pt x="2606040" y="13716"/>
                        </a:cubicBezTo>
                        <a:cubicBezTo>
                          <a:pt x="2393024" y="-2332"/>
                          <a:pt x="2191161" y="34687"/>
                          <a:pt x="1980590" y="13716"/>
                        </a:cubicBezTo>
                        <a:cubicBezTo>
                          <a:pt x="1770019" y="-7255"/>
                          <a:pt x="1476440" y="31542"/>
                          <a:pt x="1276960" y="13716"/>
                        </a:cubicBezTo>
                        <a:cubicBezTo>
                          <a:pt x="1077480" y="-4110"/>
                          <a:pt x="880988" y="37553"/>
                          <a:pt x="651510" y="13716"/>
                        </a:cubicBezTo>
                        <a:cubicBezTo>
                          <a:pt x="422032" y="-10121"/>
                          <a:pt x="130744" y="-6519"/>
                          <a:pt x="0" y="13716"/>
                        </a:cubicBezTo>
                        <a:cubicBezTo>
                          <a:pt x="198" y="8947"/>
                          <a:pt x="304" y="520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4" r="13740" b="1"/>
          <a:stretch/>
        </p:blipFill>
        <p:spPr bwMode="auto">
          <a:xfrm>
            <a:off x="3983776" y="10"/>
            <a:ext cx="5159081" cy="51434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Фондация „Тръст за социална алтернатива” дари 10 000 лева за предпазни  средства">
            <a:extLst>
              <a:ext uri="{FF2B5EF4-FFF2-40B4-BE49-F238E27FC236}">
                <a16:creationId xmlns:a16="http://schemas.microsoft.com/office/drawing/2014/main" id="{8537CC85-D225-51F7-1D68-377747B8DF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5" t="35052" r="7375" b="31772"/>
          <a:stretch/>
        </p:blipFill>
        <p:spPr bwMode="auto">
          <a:xfrm>
            <a:off x="0" y="0"/>
            <a:ext cx="1380320" cy="543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9419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057" name="Arc 2056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6473511" y="367870"/>
            <a:ext cx="2240924" cy="2240924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459967" y="476410"/>
            <a:ext cx="7055384" cy="877382"/>
          </a:xfrm>
        </p:spPr>
        <p:txBody>
          <a:bodyPr>
            <a:normAutofit/>
          </a:bodyPr>
          <a:lstStyle/>
          <a:p>
            <a:r>
              <a:rPr lang="bg-BG" sz="28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Самостоятелна работа</a:t>
            </a:r>
            <a:r>
              <a:rPr lang="bg-BG" sz="2800" dirty="0"/>
              <a:t>: </a:t>
            </a:r>
            <a:r>
              <a:rPr lang="ru-RU" sz="2800" b="1" dirty="0"/>
              <a:t>История на </a:t>
            </a:r>
            <a:r>
              <a:rPr lang="ru-RU" sz="2800" b="1" dirty="0" err="1"/>
              <a:t>моето</a:t>
            </a:r>
            <a:r>
              <a:rPr lang="ru-RU" sz="2800" b="1" dirty="0"/>
              <a:t> </a:t>
            </a:r>
            <a:r>
              <a:rPr lang="ru-RU" sz="2800" b="1" dirty="0" err="1"/>
              <a:t>име</a:t>
            </a:r>
            <a:r>
              <a:rPr lang="ru-RU" sz="2800" b="1" dirty="0"/>
              <a:t> </a:t>
            </a:r>
            <a:endParaRPr lang="bg-BG" sz="2800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421221" y="1488332"/>
            <a:ext cx="4094129" cy="31443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dirty="0"/>
              <a:t>Всеки в рамките на 3 минути да отговори на следните  въпроси: </a:t>
            </a:r>
          </a:p>
          <a:p>
            <a:r>
              <a:rPr lang="bg-BG" dirty="0"/>
              <a:t>Какво означава името ви? </a:t>
            </a:r>
          </a:p>
          <a:p>
            <a:r>
              <a:rPr lang="bg-BG" dirty="0"/>
              <a:t>Кой ви го е дал?</a:t>
            </a:r>
          </a:p>
          <a:p>
            <a:r>
              <a:rPr lang="bg-BG" dirty="0"/>
              <a:t>Как се чувствате с името си?</a:t>
            </a:r>
          </a:p>
          <a:p>
            <a:r>
              <a:rPr lang="bg-BG" dirty="0"/>
              <a:t>Имали ли сте желание да го смените?</a:t>
            </a:r>
          </a:p>
          <a:p>
            <a:endParaRPr lang="bg-BG" dirty="0"/>
          </a:p>
        </p:txBody>
      </p:sp>
      <p:sp>
        <p:nvSpPr>
          <p:cNvPr id="2059" name="Freeform: Shape 2058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4114800"/>
            <a:ext cx="2004647" cy="10287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7386" y="1227160"/>
            <a:ext cx="3583036" cy="2561870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Фондация „Тръст за социална алтернатива” дари 10 000 лева за предпазни  средства">
            <a:extLst>
              <a:ext uri="{FF2B5EF4-FFF2-40B4-BE49-F238E27FC236}">
                <a16:creationId xmlns:a16="http://schemas.microsoft.com/office/drawing/2014/main" id="{8537CC85-D225-51F7-1D68-377747B8DF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5" t="35052" r="7375" b="31772"/>
          <a:stretch/>
        </p:blipFill>
        <p:spPr bwMode="auto">
          <a:xfrm>
            <a:off x="0" y="0"/>
            <a:ext cx="1380320" cy="543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5831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6521" y="0"/>
            <a:ext cx="851299" cy="35849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1380320" y="273844"/>
            <a:ext cx="7135029" cy="456139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 defTabSz="914400"/>
            <a:r>
              <a:rPr lang="bg-BG" sz="2800" kern="1200" dirty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Самостоятелна работа </a:t>
            </a:r>
            <a:r>
              <a:rPr lang="en-US" sz="28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Дървото</a:t>
            </a:r>
            <a:r>
              <a:rPr lang="en-US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на</a:t>
            </a:r>
            <a:r>
              <a:rPr lang="en-US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живота</a:t>
            </a:r>
            <a:r>
              <a:rPr lang="en-US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4" name="Подзаглавие 3"/>
          <p:cNvSpPr>
            <a:spLocks noGrp="1"/>
          </p:cNvSpPr>
          <p:nvPr>
            <p:ph type="subTitle" idx="1"/>
          </p:nvPr>
        </p:nvSpPr>
        <p:spPr>
          <a:xfrm>
            <a:off x="514831" y="716564"/>
            <a:ext cx="8452436" cy="3710371"/>
          </a:xfrm>
        </p:spPr>
        <p:txBody>
          <a:bodyPr vert="horz" lIns="91440" tIns="45720" rIns="91440" bIns="45720" rtlCol="0">
            <a:noAutofit/>
          </a:bodyPr>
          <a:lstStyle/>
          <a:p>
            <a:pPr algn="l" defTabSz="914400"/>
            <a:r>
              <a:rPr lang="bg-BG" sz="2000" dirty="0"/>
              <a:t>Всеки трябва да  нарисува своето дърво и да опише следните елементи:</a:t>
            </a:r>
          </a:p>
          <a:p>
            <a:pPr marL="144000" indent="-228600" algn="l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bg-BG" sz="2000" b="1" dirty="0"/>
              <a:t>корени </a:t>
            </a:r>
            <a:r>
              <a:rPr lang="bg-BG" sz="2000" dirty="0"/>
              <a:t>– вашата история и произход;</a:t>
            </a:r>
          </a:p>
          <a:p>
            <a:pPr marL="144000" indent="-228600" algn="l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1" dirty="0" err="1"/>
              <a:t>почва</a:t>
            </a:r>
            <a:r>
              <a:rPr lang="en-US" sz="2000" dirty="0"/>
              <a:t> – </a:t>
            </a:r>
            <a:r>
              <a:rPr lang="en-US" sz="2000" dirty="0" err="1"/>
              <a:t>вашите</a:t>
            </a:r>
            <a:r>
              <a:rPr lang="en-US" sz="2000" dirty="0"/>
              <a:t> </a:t>
            </a:r>
            <a:r>
              <a:rPr lang="en-US" sz="2000" dirty="0" err="1"/>
              <a:t>ценности</a:t>
            </a:r>
            <a:r>
              <a:rPr lang="en-US" sz="2000" dirty="0"/>
              <a:t> и </a:t>
            </a:r>
            <a:r>
              <a:rPr lang="en-US" sz="2000" dirty="0" err="1"/>
              <a:t>убеждения</a:t>
            </a:r>
            <a:r>
              <a:rPr lang="en-US" sz="2000" dirty="0"/>
              <a:t> – </a:t>
            </a:r>
            <a:r>
              <a:rPr lang="en-US" sz="2000" dirty="0" err="1"/>
              <a:t>откъде</a:t>
            </a:r>
            <a:r>
              <a:rPr lang="en-US" sz="2000" dirty="0"/>
              <a:t> </a:t>
            </a:r>
            <a:r>
              <a:rPr lang="en-US" sz="2000" dirty="0" err="1"/>
              <a:t>черпите</a:t>
            </a:r>
            <a:r>
              <a:rPr lang="en-US" sz="2000" dirty="0"/>
              <a:t> </a:t>
            </a:r>
            <a:r>
              <a:rPr lang="en-US" sz="2000" dirty="0" err="1"/>
              <a:t>сила</a:t>
            </a:r>
            <a:r>
              <a:rPr lang="en-US" sz="2000" dirty="0"/>
              <a:t> и </a:t>
            </a:r>
            <a:r>
              <a:rPr lang="en-US" sz="2000" dirty="0" err="1"/>
              <a:t>какво</a:t>
            </a:r>
            <a:r>
              <a:rPr lang="en-US" sz="2000" dirty="0"/>
              <a:t> </a:t>
            </a:r>
            <a:r>
              <a:rPr lang="en-US" sz="2000" dirty="0" err="1"/>
              <a:t>ви</a:t>
            </a:r>
            <a:r>
              <a:rPr lang="en-US" sz="2000" dirty="0"/>
              <a:t> </a:t>
            </a:r>
            <a:r>
              <a:rPr lang="en-US" sz="2000" dirty="0" err="1"/>
              <a:t>ориентира</a:t>
            </a:r>
            <a:r>
              <a:rPr lang="en-US" sz="2000" dirty="0"/>
              <a:t>, </a:t>
            </a:r>
            <a:r>
              <a:rPr lang="en-US" sz="2000" dirty="0" err="1"/>
              <a:t>когато</a:t>
            </a:r>
            <a:r>
              <a:rPr lang="en-US" sz="2000" dirty="0"/>
              <a:t> </a:t>
            </a:r>
            <a:r>
              <a:rPr lang="en-US" sz="2000" dirty="0" err="1"/>
              <a:t>вз</a:t>
            </a:r>
            <a:r>
              <a:rPr lang="bg-BG" sz="2000" dirty="0"/>
              <a:t>е</a:t>
            </a:r>
            <a:r>
              <a:rPr lang="en-US" sz="2000" dirty="0" err="1"/>
              <a:t>мате</a:t>
            </a:r>
            <a:r>
              <a:rPr lang="en-US" sz="2000" dirty="0"/>
              <a:t> </a:t>
            </a:r>
            <a:r>
              <a:rPr lang="en-US" sz="2000" dirty="0" err="1"/>
              <a:t>решения</a:t>
            </a:r>
            <a:r>
              <a:rPr lang="en-US" sz="2000" dirty="0"/>
              <a:t>;</a:t>
            </a:r>
          </a:p>
          <a:p>
            <a:pPr marL="144000" indent="-228600" algn="l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1" dirty="0" err="1"/>
              <a:t>ствол</a:t>
            </a:r>
            <a:r>
              <a:rPr lang="en-US" sz="2000" dirty="0"/>
              <a:t> – </a:t>
            </a:r>
            <a:r>
              <a:rPr lang="en-US" sz="2000" dirty="0" err="1"/>
              <a:t>източник</a:t>
            </a:r>
            <a:r>
              <a:rPr lang="en-US" sz="2000" dirty="0"/>
              <a:t> </a:t>
            </a:r>
            <a:r>
              <a:rPr lang="en-US" sz="2000" dirty="0" err="1"/>
              <a:t>на</a:t>
            </a:r>
            <a:r>
              <a:rPr lang="en-US" sz="2000" dirty="0"/>
              <a:t> </a:t>
            </a:r>
            <a:r>
              <a:rPr lang="en-US" sz="2000" dirty="0" err="1"/>
              <a:t>вдъхновение</a:t>
            </a:r>
            <a:r>
              <a:rPr lang="en-US" sz="2000" dirty="0"/>
              <a:t>, </a:t>
            </a:r>
            <a:r>
              <a:rPr lang="en-US" sz="2000" dirty="0" err="1"/>
              <a:t>учене</a:t>
            </a:r>
            <a:r>
              <a:rPr lang="bg-BG" sz="2000" dirty="0"/>
              <a:t>,</a:t>
            </a:r>
            <a:r>
              <a:rPr lang="en-US" sz="2000" dirty="0"/>
              <a:t> </a:t>
            </a:r>
            <a:r>
              <a:rPr lang="en-US" sz="2000" dirty="0" err="1"/>
              <a:t>развитие</a:t>
            </a:r>
            <a:r>
              <a:rPr lang="bg-BG" sz="2000" dirty="0"/>
              <a:t>, </a:t>
            </a:r>
            <a:r>
              <a:rPr lang="en-US" sz="2000" dirty="0" err="1"/>
              <a:t>какво</a:t>
            </a:r>
            <a:r>
              <a:rPr lang="en-US" sz="2000" dirty="0"/>
              <a:t> </a:t>
            </a:r>
            <a:r>
              <a:rPr lang="en-US" sz="2000" dirty="0" err="1"/>
              <a:t>ви</a:t>
            </a:r>
            <a:r>
              <a:rPr lang="en-US" sz="2000" dirty="0"/>
              <a:t> е </a:t>
            </a:r>
            <a:r>
              <a:rPr lang="en-US" sz="2000" dirty="0" err="1"/>
              <a:t>изградило</a:t>
            </a:r>
            <a:r>
              <a:rPr lang="en-US" sz="2000" dirty="0"/>
              <a:t> </a:t>
            </a:r>
            <a:r>
              <a:rPr lang="en-US" sz="2000" dirty="0" err="1"/>
              <a:t>или</a:t>
            </a:r>
            <a:r>
              <a:rPr lang="en-US" sz="2000" dirty="0"/>
              <a:t> </a:t>
            </a:r>
            <a:r>
              <a:rPr lang="en-US" sz="2000" dirty="0" err="1"/>
              <a:t>ви</a:t>
            </a:r>
            <a:r>
              <a:rPr lang="en-US" sz="2000" dirty="0"/>
              <a:t> </a:t>
            </a:r>
            <a:r>
              <a:rPr lang="en-US" sz="2000" dirty="0" err="1"/>
              <a:t>изгражда</a:t>
            </a:r>
            <a:r>
              <a:rPr lang="en-US" sz="2000" dirty="0"/>
              <a:t> </a:t>
            </a:r>
            <a:r>
              <a:rPr lang="en-US" sz="2000" dirty="0" err="1"/>
              <a:t>като</a:t>
            </a:r>
            <a:r>
              <a:rPr lang="en-US" sz="2000" dirty="0"/>
              <a:t> </a:t>
            </a:r>
            <a:r>
              <a:rPr lang="en-US" sz="2000" dirty="0" err="1"/>
              <a:t>личност</a:t>
            </a:r>
            <a:r>
              <a:rPr lang="en-US" sz="2000" dirty="0"/>
              <a:t>;</a:t>
            </a:r>
          </a:p>
          <a:p>
            <a:pPr marL="144000" indent="-228600" algn="l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1" dirty="0" err="1"/>
              <a:t>клони</a:t>
            </a:r>
            <a:r>
              <a:rPr lang="en-US" sz="2000" dirty="0"/>
              <a:t> – </a:t>
            </a:r>
            <a:r>
              <a:rPr lang="en-US" sz="2000" dirty="0" err="1"/>
              <a:t>създаденото</a:t>
            </a:r>
            <a:r>
              <a:rPr lang="en-US" sz="2000" dirty="0"/>
              <a:t> </a:t>
            </a:r>
            <a:r>
              <a:rPr lang="en-US" sz="2000" dirty="0" err="1"/>
              <a:t>от</a:t>
            </a:r>
            <a:r>
              <a:rPr lang="en-US" sz="2000" dirty="0"/>
              <a:t> </a:t>
            </a:r>
            <a:r>
              <a:rPr lang="en-US" sz="2000" dirty="0" err="1"/>
              <a:t>вас</a:t>
            </a:r>
            <a:r>
              <a:rPr lang="en-US" sz="2000" dirty="0"/>
              <a:t> и </a:t>
            </a:r>
            <a:r>
              <a:rPr lang="en-US" sz="2000" dirty="0" err="1"/>
              <a:t>вашите</a:t>
            </a:r>
            <a:r>
              <a:rPr lang="en-US" sz="2000" dirty="0"/>
              <a:t> </a:t>
            </a:r>
            <a:r>
              <a:rPr lang="en-US" sz="2000" dirty="0" err="1"/>
              <a:t>партньорства</a:t>
            </a:r>
            <a:r>
              <a:rPr lang="en-US" sz="2000" dirty="0"/>
              <a:t>; </a:t>
            </a:r>
          </a:p>
          <a:p>
            <a:pPr marL="144000" indent="-228600" algn="l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1" dirty="0" err="1"/>
              <a:t>плодове</a:t>
            </a:r>
            <a:r>
              <a:rPr lang="en-US" sz="2000" dirty="0"/>
              <a:t> – </a:t>
            </a:r>
            <a:r>
              <a:rPr lang="en-US" sz="2000" dirty="0" err="1"/>
              <a:t>вашите</a:t>
            </a:r>
            <a:r>
              <a:rPr lang="en-US" sz="2000" dirty="0"/>
              <a:t> </a:t>
            </a:r>
            <a:r>
              <a:rPr lang="en-US" sz="2000" dirty="0" err="1"/>
              <a:t>постижения</a:t>
            </a:r>
            <a:r>
              <a:rPr lang="en-US" sz="2000" dirty="0"/>
              <a:t> – с </a:t>
            </a:r>
            <a:r>
              <a:rPr lang="en-US" sz="2000" dirty="0" err="1"/>
              <a:t>какво</a:t>
            </a:r>
            <a:r>
              <a:rPr lang="en-US" sz="2000" dirty="0"/>
              <a:t> </a:t>
            </a:r>
            <a:r>
              <a:rPr lang="en-US" sz="2000" dirty="0" err="1"/>
              <a:t>се</a:t>
            </a:r>
            <a:r>
              <a:rPr lang="en-US" sz="2000" dirty="0"/>
              <a:t> </a:t>
            </a:r>
            <a:r>
              <a:rPr lang="en-US" sz="2000" dirty="0" err="1"/>
              <a:t>гордеете</a:t>
            </a:r>
            <a:r>
              <a:rPr lang="en-US" sz="2000" dirty="0"/>
              <a:t>; </a:t>
            </a:r>
          </a:p>
          <a:p>
            <a:pPr marL="144000" indent="-228600" algn="l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1" dirty="0" err="1"/>
              <a:t>цветове</a:t>
            </a:r>
            <a:r>
              <a:rPr lang="en-US" sz="2000" dirty="0"/>
              <a:t> – </a:t>
            </a:r>
            <a:r>
              <a:rPr lang="en-US" sz="2000" dirty="0" err="1"/>
              <a:t>вашите</a:t>
            </a:r>
            <a:r>
              <a:rPr lang="en-US" sz="2000" dirty="0"/>
              <a:t> </a:t>
            </a:r>
            <a:r>
              <a:rPr lang="en-US" sz="2000" dirty="0" err="1"/>
              <a:t>мечти</a:t>
            </a:r>
            <a:r>
              <a:rPr lang="en-US" sz="2000" dirty="0"/>
              <a:t>;</a:t>
            </a:r>
          </a:p>
          <a:p>
            <a:pPr marL="144000" indent="-228600" algn="l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bg-BG" sz="2000" b="1" dirty="0"/>
              <a:t>изсъхналите листа </a:t>
            </a:r>
            <a:r>
              <a:rPr lang="bg-BG" sz="2000" dirty="0"/>
              <a:t>–</a:t>
            </a:r>
            <a:r>
              <a:rPr lang="bg-BG" sz="2000" b="1" dirty="0"/>
              <a:t> </a:t>
            </a:r>
            <a:r>
              <a:rPr lang="bg-BG" sz="2000" dirty="0"/>
              <a:t>нещата, от които се опитвате да се освободите или да забравите, какво искате да оставите да си тръгне от вашия живот.</a:t>
            </a: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416783" y="1637417"/>
            <a:ext cx="3062575" cy="3062575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2" descr="Фондация „Тръст за социална алтернатива” дари 10 000 лева за предпазни  средства">
            <a:extLst>
              <a:ext uri="{FF2B5EF4-FFF2-40B4-BE49-F238E27FC236}">
                <a16:creationId xmlns:a16="http://schemas.microsoft.com/office/drawing/2014/main" id="{8537CC85-D225-51F7-1D68-377747B8DF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5" t="35052" r="7375" b="31772"/>
          <a:stretch/>
        </p:blipFill>
        <p:spPr bwMode="auto">
          <a:xfrm>
            <a:off x="0" y="0"/>
            <a:ext cx="1380320" cy="543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723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910" y="0"/>
            <a:ext cx="5185472" cy="523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35" y="1"/>
            <a:ext cx="2808375" cy="1933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33636"/>
            <a:ext cx="2064948" cy="173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60" y="3680896"/>
            <a:ext cx="1892462" cy="1462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930" y="2195724"/>
            <a:ext cx="1747054" cy="2667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21309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тема">
  <a:themeElements>
    <a:clrScheme name="Градски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О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13557</TotalTime>
  <Words>1958</Words>
  <Application>Microsoft Office PowerPoint</Application>
  <PresentationFormat>On-screen Show (16:9)</PresentationFormat>
  <Paragraphs>147</Paragraphs>
  <Slides>27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Cambria Math</vt:lpstr>
      <vt:lpstr>Symbol</vt:lpstr>
      <vt:lpstr>Office тема</vt:lpstr>
      <vt:lpstr>„Пъстър свят – как да подкрепяме детето в мултикултурна среда в детската градина и училището“</vt:lpstr>
      <vt:lpstr>Противоположното на любовта не е омразата.  Това е безразличието.  Противоположното на красотата не е грозотата.  Това е безразличието.  Противоположното на живота не е смъртта.  Това е безразличието. </vt:lpstr>
      <vt:lpstr>Програмата</vt:lpstr>
      <vt:lpstr>Цели  на обучението</vt:lpstr>
      <vt:lpstr>PowerPoint Presentation</vt:lpstr>
      <vt:lpstr>Модул 1. Идентичност и защо е важна за всеки от нас. </vt:lpstr>
      <vt:lpstr>Самостоятелна работа: История на моето име </vt:lpstr>
      <vt:lpstr>Самостоятелна работа Дървото на живота </vt:lpstr>
      <vt:lpstr>PowerPoint Presentation</vt:lpstr>
      <vt:lpstr>Идентичност – ДЕФИНИЦИЯ</vt:lpstr>
      <vt:lpstr>Равнища и аспекти на идентичността </vt:lpstr>
      <vt:lpstr>Идентичност и етническа принадлежност</vt:lpstr>
      <vt:lpstr>Равенство и равнопоставеност</vt:lpstr>
      <vt:lpstr>Равен достъп и равнопоставеност при достъпа</vt:lpstr>
      <vt:lpstr>PowerPoint Presentation</vt:lpstr>
      <vt:lpstr>Значението на гледната точка</vt:lpstr>
      <vt:lpstr>Идентичност и социални роли</vt:lpstr>
      <vt:lpstr>Социалните роли и начин на влияние</vt:lpstr>
      <vt:lpstr>Идентичност – основни изводи</vt:lpstr>
      <vt:lpstr>Как развиваме различните видове идентичности на децата?</vt:lpstr>
      <vt:lpstr>Какво може да направите вие? </vt:lpstr>
      <vt:lpstr>Какво имам в класната стая?</vt:lpstr>
      <vt:lpstr>Какво е култура?</vt:lpstr>
      <vt:lpstr>Айсберг на културата</vt:lpstr>
      <vt:lpstr>Развитие на културната компетентност</vt:lpstr>
      <vt:lpstr>Културата като "колективно програмиране на съзнанието"  </vt:lpstr>
      <vt:lpstr>Културно мноогообразие – изводи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PowerPoint</dc:title>
  <dc:creator>Dell</dc:creator>
  <cp:lastModifiedBy>Antoniya</cp:lastModifiedBy>
  <cp:revision>141</cp:revision>
  <dcterms:created xsi:type="dcterms:W3CDTF">2023-12-12T15:07:32Z</dcterms:created>
  <dcterms:modified xsi:type="dcterms:W3CDTF">2024-03-29T08:54:05Z</dcterms:modified>
</cp:coreProperties>
</file>