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7"/>
  </p:notesMasterIdLst>
  <p:sldIdLst>
    <p:sldId id="264" r:id="rId4"/>
    <p:sldId id="302" r:id="rId5"/>
    <p:sldId id="303" r:id="rId6"/>
    <p:sldId id="305" r:id="rId7"/>
    <p:sldId id="316" r:id="rId8"/>
    <p:sldId id="292" r:id="rId9"/>
    <p:sldId id="313" r:id="rId10"/>
    <p:sldId id="311" r:id="rId11"/>
    <p:sldId id="298" r:id="rId12"/>
    <p:sldId id="317" r:id="rId13"/>
    <p:sldId id="318" r:id="rId14"/>
    <p:sldId id="296" r:id="rId15"/>
    <p:sldId id="297" r:id="rId16"/>
    <p:sldId id="320" r:id="rId17"/>
    <p:sldId id="319" r:id="rId18"/>
    <p:sldId id="300" r:id="rId19"/>
    <p:sldId id="312" r:id="rId20"/>
    <p:sldId id="301" r:id="rId21"/>
    <p:sldId id="321" r:id="rId22"/>
    <p:sldId id="291" r:id="rId23"/>
    <p:sldId id="290" r:id="rId24"/>
    <p:sldId id="293" r:id="rId25"/>
    <p:sldId id="295" r:id="rId26"/>
    <p:sldId id="326" r:id="rId27"/>
    <p:sldId id="315" r:id="rId28"/>
    <p:sldId id="323" r:id="rId29"/>
    <p:sldId id="309" r:id="rId30"/>
    <p:sldId id="308" r:id="rId31"/>
    <p:sldId id="324" r:id="rId32"/>
    <p:sldId id="307" r:id="rId33"/>
    <p:sldId id="327" r:id="rId34"/>
    <p:sldId id="328" r:id="rId35"/>
    <p:sldId id="294" r:id="rId36"/>
  </p:sldIdLst>
  <p:sldSz cx="9144000" cy="5143500" type="screen16x9"/>
  <p:notesSz cx="6858000" cy="9144000"/>
  <p:defaultTextStyle>
    <a:defPPr>
      <a:defRPr lang="bg-BG"/>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5080" autoAdjust="0"/>
  </p:normalViewPr>
  <p:slideViewPr>
    <p:cSldViewPr snapToGrid="0">
      <p:cViewPr varScale="1">
        <p:scale>
          <a:sx n="108" d="100"/>
          <a:sy n="108" d="100"/>
        </p:scale>
        <p:origin x="758" y="77"/>
      </p:cViewPr>
      <p:guideLst>
        <p:guide orient="horz" pos="1620"/>
        <p:guide pos="2880"/>
      </p:guideLst>
    </p:cSldViewPr>
  </p:slideViewPr>
  <p:notesTextViewPr>
    <p:cViewPr>
      <p:scale>
        <a:sx n="1" d="1"/>
        <a:sy n="1" d="1"/>
      </p:scale>
      <p:origin x="0" y="0"/>
    </p:cViewPr>
  </p:notesTextViewPr>
  <p:notesViewPr>
    <p:cSldViewPr snapToGrid="0">
      <p:cViewPr varScale="1">
        <p:scale>
          <a:sx n="62" d="100"/>
          <a:sy n="62" d="100"/>
        </p:scale>
        <p:origin x="3226"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Контейнер за горния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g-BG"/>
          </a:p>
        </p:txBody>
      </p:sp>
      <p:sp>
        <p:nvSpPr>
          <p:cNvPr id="3" name="Контейнер за 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4D6CE4-F4A8-4104-A70A-964621E8004E}" type="datetimeFigureOut">
              <a:rPr lang="bg-BG" smtClean="0"/>
              <a:t>29.3.2024 г.</a:t>
            </a:fld>
            <a:endParaRPr lang="bg-BG"/>
          </a:p>
        </p:txBody>
      </p:sp>
      <p:sp>
        <p:nvSpPr>
          <p:cNvPr id="4" name="Контейнер за изображение на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bg-BG"/>
          </a:p>
        </p:txBody>
      </p:sp>
      <p:sp>
        <p:nvSpPr>
          <p:cNvPr id="5" name="Контейнер за бележ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6" name="Контейнер за долния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g-BG"/>
          </a:p>
        </p:txBody>
      </p:sp>
      <p:sp>
        <p:nvSpPr>
          <p:cNvPr id="7" name="Контейнер за номер на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9A0024-1608-4614-B220-12F322324A5F}" type="slidenum">
              <a:rPr lang="bg-BG" smtClean="0"/>
              <a:t>‹#›</a:t>
            </a:fld>
            <a:endParaRPr lang="bg-BG"/>
          </a:p>
        </p:txBody>
      </p:sp>
    </p:spTree>
    <p:extLst>
      <p:ext uri="{BB962C8B-B14F-4D97-AF65-F5344CB8AC3E}">
        <p14:creationId xmlns:p14="http://schemas.microsoft.com/office/powerpoint/2010/main" val="4103525247"/>
      </p:ext>
    </p:extLst>
  </p:cSld>
  <p:clrMap bg1="lt1" tx1="dk1" bg2="lt2" tx2="dk2" accent1="accent1" accent2="accent2" accent3="accent3" accent4="accent4" accent5="accent5" accent6="accent6" hlink="hlink" folHlink="folHlink"/>
  <p:notesStyle>
    <a:lvl1pPr marL="0" algn="l" defTabSz="685732" rtl="0" eaLnBrk="1" latinLnBrk="0" hangingPunct="1">
      <a:defRPr sz="900" kern="1200">
        <a:solidFill>
          <a:schemeClr val="tx1"/>
        </a:solidFill>
        <a:latin typeface="+mn-lt"/>
        <a:ea typeface="+mn-ea"/>
        <a:cs typeface="+mn-cs"/>
      </a:defRPr>
    </a:lvl1pPr>
    <a:lvl2pPr marL="342866" algn="l" defTabSz="685732" rtl="0" eaLnBrk="1" latinLnBrk="0" hangingPunct="1">
      <a:defRPr sz="900" kern="1200">
        <a:solidFill>
          <a:schemeClr val="tx1"/>
        </a:solidFill>
        <a:latin typeface="+mn-lt"/>
        <a:ea typeface="+mn-ea"/>
        <a:cs typeface="+mn-cs"/>
      </a:defRPr>
    </a:lvl2pPr>
    <a:lvl3pPr marL="685732" algn="l" defTabSz="685732" rtl="0" eaLnBrk="1" latinLnBrk="0" hangingPunct="1">
      <a:defRPr sz="900" kern="1200">
        <a:solidFill>
          <a:schemeClr val="tx1"/>
        </a:solidFill>
        <a:latin typeface="+mn-lt"/>
        <a:ea typeface="+mn-ea"/>
        <a:cs typeface="+mn-cs"/>
      </a:defRPr>
    </a:lvl3pPr>
    <a:lvl4pPr marL="1028598" algn="l" defTabSz="685732" rtl="0" eaLnBrk="1" latinLnBrk="0" hangingPunct="1">
      <a:defRPr sz="900" kern="1200">
        <a:solidFill>
          <a:schemeClr val="tx1"/>
        </a:solidFill>
        <a:latin typeface="+mn-lt"/>
        <a:ea typeface="+mn-ea"/>
        <a:cs typeface="+mn-cs"/>
      </a:defRPr>
    </a:lvl4pPr>
    <a:lvl5pPr marL="1371464" algn="l" defTabSz="685732" rtl="0" eaLnBrk="1" latinLnBrk="0" hangingPunct="1">
      <a:defRPr sz="900" kern="1200">
        <a:solidFill>
          <a:schemeClr val="tx1"/>
        </a:solidFill>
        <a:latin typeface="+mn-lt"/>
        <a:ea typeface="+mn-ea"/>
        <a:cs typeface="+mn-cs"/>
      </a:defRPr>
    </a:lvl5pPr>
    <a:lvl6pPr marL="1714331" algn="l" defTabSz="685732" rtl="0" eaLnBrk="1" latinLnBrk="0" hangingPunct="1">
      <a:defRPr sz="900" kern="1200">
        <a:solidFill>
          <a:schemeClr val="tx1"/>
        </a:solidFill>
        <a:latin typeface="+mn-lt"/>
        <a:ea typeface="+mn-ea"/>
        <a:cs typeface="+mn-cs"/>
      </a:defRPr>
    </a:lvl6pPr>
    <a:lvl7pPr marL="2057195" algn="l" defTabSz="685732" rtl="0" eaLnBrk="1" latinLnBrk="0" hangingPunct="1">
      <a:defRPr sz="900" kern="1200">
        <a:solidFill>
          <a:schemeClr val="tx1"/>
        </a:solidFill>
        <a:latin typeface="+mn-lt"/>
        <a:ea typeface="+mn-ea"/>
        <a:cs typeface="+mn-cs"/>
      </a:defRPr>
    </a:lvl7pPr>
    <a:lvl8pPr marL="2400060" algn="l" defTabSz="685732" rtl="0" eaLnBrk="1" latinLnBrk="0" hangingPunct="1">
      <a:defRPr sz="900" kern="1200">
        <a:solidFill>
          <a:schemeClr val="tx1"/>
        </a:solidFill>
        <a:latin typeface="+mn-lt"/>
        <a:ea typeface="+mn-ea"/>
        <a:cs typeface="+mn-cs"/>
      </a:defRPr>
    </a:lvl8pPr>
    <a:lvl9pPr marL="2742926" algn="l" defTabSz="685732"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2F9A0024-1608-4614-B220-12F322324A5F}" type="slidenum">
              <a:rPr lang="bg-BG" smtClean="0"/>
              <a:t>4</a:t>
            </a:fld>
            <a:endParaRPr lang="bg-BG"/>
          </a:p>
        </p:txBody>
      </p:sp>
    </p:spTree>
    <p:extLst>
      <p:ext uri="{BB962C8B-B14F-4D97-AF65-F5344CB8AC3E}">
        <p14:creationId xmlns:p14="http://schemas.microsoft.com/office/powerpoint/2010/main" val="143702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Контейнер за изображение на слайда 1"/>
          <p:cNvSpPr>
            <a:spLocks noGrp="1" noRot="1" noChangeAspect="1"/>
          </p:cNvSpPr>
          <p:nvPr>
            <p:ph type="sldImg"/>
          </p:nvPr>
        </p:nvSpPr>
        <p:spPr/>
      </p:sp>
      <p:sp>
        <p:nvSpPr>
          <p:cNvPr id="3" name="Контейнер за бележки 2"/>
          <p:cNvSpPr>
            <a:spLocks noGrp="1"/>
          </p:cNvSpPr>
          <p:nvPr>
            <p:ph type="body" idx="1"/>
          </p:nvPr>
        </p:nvSpPr>
        <p:spPr/>
        <p:txBody>
          <a:bodyPr/>
          <a:lstStyle/>
          <a:p>
            <a:r>
              <a:rPr lang="bg-BG" dirty="0"/>
              <a:t>Показват се следващите 2</a:t>
            </a:r>
            <a:r>
              <a:rPr lang="bg-BG" baseline="0" dirty="0"/>
              <a:t> слайда с </a:t>
            </a:r>
            <a:r>
              <a:rPr lang="bg-BG" baseline="0" dirty="0" err="1"/>
              <a:t>остновните</a:t>
            </a:r>
            <a:r>
              <a:rPr lang="bg-BG" baseline="0" dirty="0"/>
              <a:t> тези на </a:t>
            </a:r>
            <a:r>
              <a:rPr lang="bg-BG" baseline="0" dirty="0" err="1"/>
              <a:t>Коменски</a:t>
            </a:r>
            <a:r>
              <a:rPr lang="bg-BG" baseline="0" dirty="0"/>
              <a:t> и </a:t>
            </a:r>
            <a:r>
              <a:rPr lang="bg-BG" baseline="0" dirty="0" err="1"/>
              <a:t>Корчак</a:t>
            </a:r>
            <a:r>
              <a:rPr lang="bg-BG" baseline="0" dirty="0"/>
              <a:t>. Първо на слайдовете се показват само </a:t>
            </a:r>
            <a:r>
              <a:rPr lang="bg-BG" baseline="0" dirty="0" err="1"/>
              <a:t>булетите</a:t>
            </a:r>
            <a:r>
              <a:rPr lang="bg-BG" baseline="0" dirty="0"/>
              <a:t> (при </a:t>
            </a:r>
            <a:r>
              <a:rPr lang="bg-BG" baseline="0" dirty="0" err="1"/>
              <a:t>слайдшоу</a:t>
            </a:r>
            <a:r>
              <a:rPr lang="bg-BG" baseline="0" dirty="0"/>
              <a:t>). Участниците се питат дали познавате тези текстове, от къде смятат, че са тези текстове, съгласни ли са с тях. В повечето случаи се казва, че им приличат на нормативни документи или стратегически разработки. Разбира се на втория слайд вече се досещат, че е от някои велик педагог. Прави се обобщение и преход към темите на обучението отново – ще говорим за неща, които са съвременни и актуални, но имат своята много дълбока връзка със същността на педагогиката.</a:t>
            </a:r>
          </a:p>
          <a:p>
            <a:r>
              <a:rPr lang="bg-BG" dirty="0"/>
              <a:t>Време за двата слайда – 5 минути.</a:t>
            </a:r>
          </a:p>
        </p:txBody>
      </p:sp>
      <p:sp>
        <p:nvSpPr>
          <p:cNvPr id="4" name="Контейнер за номер на слайда 3"/>
          <p:cNvSpPr>
            <a:spLocks noGrp="1"/>
          </p:cNvSpPr>
          <p:nvPr>
            <p:ph type="sldNum" sz="quarter" idx="10"/>
          </p:nvPr>
        </p:nvSpPr>
        <p:spPr/>
        <p:txBody>
          <a:bodyPr/>
          <a:lstStyle/>
          <a:p>
            <a:fld id="{C01C5151-DFC3-4D5F-8EFA-0ED468995E74}" type="slidenum">
              <a:rPr lang="bg-BG" smtClean="0"/>
              <a:t>26</a:t>
            </a:fld>
            <a:endParaRPr lang="bg-BG"/>
          </a:p>
        </p:txBody>
      </p:sp>
    </p:spTree>
    <p:extLst>
      <p:ext uri="{BB962C8B-B14F-4D97-AF65-F5344CB8AC3E}">
        <p14:creationId xmlns:p14="http://schemas.microsoft.com/office/powerpoint/2010/main" val="957786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1143000" y="841772"/>
            <a:ext cx="6858000" cy="1790700"/>
          </a:xfrm>
        </p:spPr>
        <p:txBody>
          <a:bodyPr anchor="b"/>
          <a:lstStyle>
            <a:lvl1pPr algn="ctr">
              <a:defRPr sz="4500"/>
            </a:lvl1pPr>
          </a:lstStyle>
          <a:p>
            <a:r>
              <a:rPr lang="bg-BG"/>
              <a:t>Редакт. стил загл. образец</a:t>
            </a:r>
          </a:p>
        </p:txBody>
      </p:sp>
      <p:sp>
        <p:nvSpPr>
          <p:cNvPr id="3" name="Подзаглавие 2"/>
          <p:cNvSpPr>
            <a:spLocks noGrp="1"/>
          </p:cNvSpPr>
          <p:nvPr>
            <p:ph type="subTitle" idx="1"/>
          </p:nvPr>
        </p:nvSpPr>
        <p:spPr>
          <a:xfrm>
            <a:off x="1143000" y="2701528"/>
            <a:ext cx="6858000" cy="1241822"/>
          </a:xfrm>
        </p:spPr>
        <p:txBody>
          <a:bodyPr/>
          <a:lstStyle>
            <a:lvl1pPr marL="0" indent="0" algn="ctr">
              <a:buNone/>
              <a:defRPr sz="1800"/>
            </a:lvl1pPr>
            <a:lvl2pPr marL="342866" indent="0" algn="ctr">
              <a:buNone/>
              <a:defRPr sz="1500"/>
            </a:lvl2pPr>
            <a:lvl3pPr marL="685732" indent="0" algn="ctr">
              <a:buNone/>
              <a:defRPr sz="1400"/>
            </a:lvl3pPr>
            <a:lvl4pPr marL="1028598" indent="0" algn="ctr">
              <a:buNone/>
              <a:defRPr sz="1200"/>
            </a:lvl4pPr>
            <a:lvl5pPr marL="1371464" indent="0" algn="ctr">
              <a:buNone/>
              <a:defRPr sz="1200"/>
            </a:lvl5pPr>
            <a:lvl6pPr marL="1714331" indent="0" algn="ctr">
              <a:buNone/>
              <a:defRPr sz="1200"/>
            </a:lvl6pPr>
            <a:lvl7pPr marL="2057195" indent="0" algn="ctr">
              <a:buNone/>
              <a:defRPr sz="1200"/>
            </a:lvl7pPr>
            <a:lvl8pPr marL="2400060" indent="0" algn="ctr">
              <a:buNone/>
              <a:defRPr sz="1200"/>
            </a:lvl8pPr>
            <a:lvl9pPr marL="2742926" indent="0" algn="ctr">
              <a:buNone/>
              <a:defRPr sz="1200"/>
            </a:lvl9pPr>
          </a:lstStyle>
          <a:p>
            <a:r>
              <a:rPr lang="bg-BG"/>
              <a:t>Щракнете за редакция стил подзагл. обр.</a:t>
            </a:r>
          </a:p>
        </p:txBody>
      </p:sp>
      <p:sp>
        <p:nvSpPr>
          <p:cNvPr id="4" name="Контейнер за дата 3"/>
          <p:cNvSpPr>
            <a:spLocks noGrp="1"/>
          </p:cNvSpPr>
          <p:nvPr>
            <p:ph type="dt" sz="half" idx="10"/>
          </p:nvPr>
        </p:nvSpPr>
        <p:spPr/>
        <p:txBody>
          <a:body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2971800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вертикален текст 2"/>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61096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543676" y="273848"/>
            <a:ext cx="1971675" cy="4358879"/>
          </a:xfrm>
        </p:spPr>
        <p:txBody>
          <a:bodyPr vert="eaVert"/>
          <a:lstStyle/>
          <a:p>
            <a:r>
              <a:rPr lang="bg-BG"/>
              <a:t>Редакт. стил загл. образец</a:t>
            </a:r>
          </a:p>
        </p:txBody>
      </p:sp>
      <p:sp>
        <p:nvSpPr>
          <p:cNvPr id="3" name="Контейнер за вертикален текст 2"/>
          <p:cNvSpPr>
            <a:spLocks noGrp="1"/>
          </p:cNvSpPr>
          <p:nvPr>
            <p:ph type="body" orient="vert" idx="1"/>
          </p:nvPr>
        </p:nvSpPr>
        <p:spPr>
          <a:xfrm>
            <a:off x="628652" y="273848"/>
            <a:ext cx="5800725" cy="4358879"/>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1099310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1143000" y="841772"/>
            <a:ext cx="6858000" cy="1790700"/>
          </a:xfrm>
        </p:spPr>
        <p:txBody>
          <a:bodyPr anchor="b"/>
          <a:lstStyle>
            <a:lvl1pPr algn="ctr">
              <a:defRPr sz="4500"/>
            </a:lvl1pPr>
          </a:lstStyle>
          <a:p>
            <a:r>
              <a:rPr lang="bg-BG"/>
              <a:t>Редакт. стил загл. образец</a:t>
            </a:r>
          </a:p>
        </p:txBody>
      </p:sp>
      <p:sp>
        <p:nvSpPr>
          <p:cNvPr id="3" name="Подзаглавие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bg-BG"/>
              <a:t>Щракнете за редакция стил подзагл. обр.</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2684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45618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3888" y="1282307"/>
            <a:ext cx="7886700" cy="2139553"/>
          </a:xfrm>
        </p:spPr>
        <p:txBody>
          <a:bodyPr anchor="b"/>
          <a:lstStyle>
            <a:lvl1pPr>
              <a:defRPr sz="4500"/>
            </a:lvl1pPr>
          </a:lstStyle>
          <a:p>
            <a:r>
              <a:rPr lang="bg-BG"/>
              <a:t>Редакт. стил загл. образец</a:t>
            </a:r>
          </a:p>
        </p:txBody>
      </p:sp>
      <p:sp>
        <p:nvSpPr>
          <p:cNvPr id="3" name="Текстов контейнер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15631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sz="half" idx="1"/>
          </p:nvPr>
        </p:nvSpPr>
        <p:spPr>
          <a:xfrm>
            <a:off x="6286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half" idx="2"/>
          </p:nvPr>
        </p:nvSpPr>
        <p:spPr>
          <a:xfrm>
            <a:off x="46291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70915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273844"/>
            <a:ext cx="7886700" cy="994172"/>
          </a:xfrm>
        </p:spPr>
        <p:txBody>
          <a:bodyPr/>
          <a:lstStyle/>
          <a:p>
            <a:r>
              <a:rPr lang="bg-BG"/>
              <a:t>Редакт. стил загл. образец</a:t>
            </a:r>
          </a:p>
        </p:txBody>
      </p:sp>
      <p:sp>
        <p:nvSpPr>
          <p:cNvPr id="3" name="Текстов контейнер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bg-BG"/>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629842" y="1878806"/>
            <a:ext cx="3868340"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bg-BG"/>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29152" y="1878806"/>
            <a:ext cx="3887391"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8" name="Контейнер за долния колонтитул 7"/>
          <p:cNvSpPr>
            <a:spLocks noGrp="1"/>
          </p:cNvSpPr>
          <p:nvPr>
            <p:ph type="ftr" sz="quarter" idx="11"/>
          </p:nvPr>
        </p:nvSpPr>
        <p:spPr/>
        <p:txBody>
          <a:bodyPr/>
          <a:lstStyle/>
          <a:p>
            <a:endParaRPr lang="en-US">
              <a:solidFill>
                <a:prstClr val="white">
                  <a:tint val="75000"/>
                </a:prstClr>
              </a:solidFill>
            </a:endParaRPr>
          </a:p>
        </p:txBody>
      </p:sp>
      <p:sp>
        <p:nvSpPr>
          <p:cNvPr id="9" name="Контейнер за номер на слайда 8"/>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38770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дата 2"/>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4" name="Контейнер за долния колонтитул 3"/>
          <p:cNvSpPr>
            <a:spLocks noGrp="1"/>
          </p:cNvSpPr>
          <p:nvPr>
            <p:ph type="ftr" sz="quarter" idx="11"/>
          </p:nvPr>
        </p:nvSpPr>
        <p:spPr/>
        <p:txBody>
          <a:bodyPr/>
          <a:lstStyle/>
          <a:p>
            <a:endParaRPr lang="en-US">
              <a:solidFill>
                <a:prstClr val="white">
                  <a:tint val="75000"/>
                </a:prstClr>
              </a:solidFill>
            </a:endParaRPr>
          </a:p>
        </p:txBody>
      </p:sp>
      <p:sp>
        <p:nvSpPr>
          <p:cNvPr id="5" name="Контейнер за номер на слайда 4"/>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96378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3" name="Контейнер за долния колонтитул 2"/>
          <p:cNvSpPr>
            <a:spLocks noGrp="1"/>
          </p:cNvSpPr>
          <p:nvPr>
            <p:ph type="ftr" sz="quarter" idx="11"/>
          </p:nvPr>
        </p:nvSpPr>
        <p:spPr/>
        <p:txBody>
          <a:bodyPr/>
          <a:lstStyle/>
          <a:p>
            <a:endParaRPr lang="en-US">
              <a:solidFill>
                <a:prstClr val="white">
                  <a:tint val="75000"/>
                </a:prstClr>
              </a:solidFill>
            </a:endParaRPr>
          </a:p>
        </p:txBody>
      </p:sp>
      <p:sp>
        <p:nvSpPr>
          <p:cNvPr id="4" name="Контейнер за номер на слайда 3"/>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2826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съдържание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54033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3279238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картина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bg-BG"/>
          </a:p>
        </p:txBody>
      </p:sp>
      <p:sp>
        <p:nvSpPr>
          <p:cNvPr id="4" name="Текстов контейнер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9816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вертикален текст 2"/>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83275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543676" y="273847"/>
            <a:ext cx="1971675" cy="4358879"/>
          </a:xfrm>
        </p:spPr>
        <p:txBody>
          <a:bodyPr vert="eaVert"/>
          <a:lstStyle/>
          <a:p>
            <a:r>
              <a:rPr lang="bg-BG"/>
              <a:t>Редакт. стил загл. образец</a:t>
            </a:r>
          </a:p>
        </p:txBody>
      </p:sp>
      <p:sp>
        <p:nvSpPr>
          <p:cNvPr id="3" name="Контейнер за вертикален текст 2"/>
          <p:cNvSpPr>
            <a:spLocks noGrp="1"/>
          </p:cNvSpPr>
          <p:nvPr>
            <p:ph type="body" orient="vert" idx="1"/>
          </p:nvPr>
        </p:nvSpPr>
        <p:spPr>
          <a:xfrm>
            <a:off x="628652" y="273847"/>
            <a:ext cx="5800725" cy="4358879"/>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2602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1143000" y="841772"/>
            <a:ext cx="6858000" cy="1790700"/>
          </a:xfrm>
        </p:spPr>
        <p:txBody>
          <a:bodyPr anchor="b"/>
          <a:lstStyle>
            <a:lvl1pPr algn="ctr">
              <a:defRPr sz="4500"/>
            </a:lvl1pPr>
          </a:lstStyle>
          <a:p>
            <a:r>
              <a:rPr lang="bg-BG"/>
              <a:t>Редакт. стил загл. образец</a:t>
            </a:r>
          </a:p>
        </p:txBody>
      </p:sp>
      <p:sp>
        <p:nvSpPr>
          <p:cNvPr id="3" name="Подзаглавие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bg-BG"/>
              <a:t>Щракнете за редакция стил подзагл. обр.</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96201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idx="1"/>
          </p:nvPr>
        </p:nvSpPr>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0875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3888" y="1282305"/>
            <a:ext cx="7886700" cy="2139553"/>
          </a:xfrm>
        </p:spPr>
        <p:txBody>
          <a:bodyPr anchor="b"/>
          <a:lstStyle>
            <a:lvl1pPr>
              <a:defRPr sz="4500"/>
            </a:lvl1pPr>
          </a:lstStyle>
          <a:p>
            <a:r>
              <a:rPr lang="bg-BG"/>
              <a:t>Редакт. стил загл. образец</a:t>
            </a:r>
          </a:p>
        </p:txBody>
      </p:sp>
      <p:sp>
        <p:nvSpPr>
          <p:cNvPr id="3" name="Текстов контейнер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718758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sz="half" idx="1"/>
          </p:nvPr>
        </p:nvSpPr>
        <p:spPr>
          <a:xfrm>
            <a:off x="6286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half" idx="2"/>
          </p:nvPr>
        </p:nvSpPr>
        <p:spPr>
          <a:xfrm>
            <a:off x="46291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162414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273844"/>
            <a:ext cx="7886700" cy="994172"/>
          </a:xfrm>
        </p:spPr>
        <p:txBody>
          <a:bodyPr/>
          <a:lstStyle/>
          <a:p>
            <a:r>
              <a:rPr lang="bg-BG"/>
              <a:t>Редакт. стил загл. образец</a:t>
            </a:r>
          </a:p>
        </p:txBody>
      </p:sp>
      <p:sp>
        <p:nvSpPr>
          <p:cNvPr id="3" name="Текстов контейнер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bg-BG"/>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629842" y="1878806"/>
            <a:ext cx="3868340"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bg-BG"/>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29151" y="1878806"/>
            <a:ext cx="3887391"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8" name="Контейнер за долния колонтитул 7"/>
          <p:cNvSpPr>
            <a:spLocks noGrp="1"/>
          </p:cNvSpPr>
          <p:nvPr>
            <p:ph type="ftr" sz="quarter" idx="11"/>
          </p:nvPr>
        </p:nvSpPr>
        <p:spPr/>
        <p:txBody>
          <a:bodyPr/>
          <a:lstStyle/>
          <a:p>
            <a:endParaRPr lang="en-US">
              <a:solidFill>
                <a:prstClr val="white">
                  <a:tint val="75000"/>
                </a:prstClr>
              </a:solidFill>
            </a:endParaRPr>
          </a:p>
        </p:txBody>
      </p:sp>
      <p:sp>
        <p:nvSpPr>
          <p:cNvPr id="9" name="Контейнер за номер на слайда 8"/>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3229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дата 2"/>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4" name="Контейнер за долния колонтитул 3"/>
          <p:cNvSpPr>
            <a:spLocks noGrp="1"/>
          </p:cNvSpPr>
          <p:nvPr>
            <p:ph type="ftr" sz="quarter" idx="11"/>
          </p:nvPr>
        </p:nvSpPr>
        <p:spPr/>
        <p:txBody>
          <a:bodyPr/>
          <a:lstStyle/>
          <a:p>
            <a:endParaRPr lang="en-US">
              <a:solidFill>
                <a:prstClr val="white">
                  <a:tint val="75000"/>
                </a:prstClr>
              </a:solidFill>
            </a:endParaRPr>
          </a:p>
        </p:txBody>
      </p:sp>
      <p:sp>
        <p:nvSpPr>
          <p:cNvPr id="5" name="Контейнер за номер на слайда 4"/>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76976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3" name="Контейнер за долния колонтитул 2"/>
          <p:cNvSpPr>
            <a:spLocks noGrp="1"/>
          </p:cNvSpPr>
          <p:nvPr>
            <p:ph type="ftr" sz="quarter" idx="11"/>
          </p:nvPr>
        </p:nvSpPr>
        <p:spPr/>
        <p:txBody>
          <a:bodyPr/>
          <a:lstStyle/>
          <a:p>
            <a:endParaRPr lang="en-US">
              <a:solidFill>
                <a:prstClr val="white">
                  <a:tint val="75000"/>
                </a:prstClr>
              </a:solidFill>
            </a:endParaRPr>
          </a:p>
        </p:txBody>
      </p:sp>
      <p:sp>
        <p:nvSpPr>
          <p:cNvPr id="4" name="Контейнер за номер на слайда 3"/>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1020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3888" y="1282308"/>
            <a:ext cx="7886700" cy="2139553"/>
          </a:xfrm>
        </p:spPr>
        <p:txBody>
          <a:bodyPr anchor="b"/>
          <a:lstStyle>
            <a:lvl1pPr>
              <a:defRPr sz="4500"/>
            </a:lvl1pPr>
          </a:lstStyle>
          <a:p>
            <a:r>
              <a:rPr lang="bg-BG"/>
              <a:t>Редакт. стил загл. образец</a:t>
            </a:r>
          </a:p>
        </p:txBody>
      </p:sp>
      <p:sp>
        <p:nvSpPr>
          <p:cNvPr id="3" name="Текстов контейнер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8"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bg-BG"/>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11"/>
          </p:nvPr>
        </p:nvSpPr>
        <p:spPr/>
        <p:txBody>
          <a:bodyPr/>
          <a:lstStyle/>
          <a:p>
            <a:endParaRPr lang="bg-BG"/>
          </a:p>
        </p:txBody>
      </p:sp>
      <p:sp>
        <p:nvSpPr>
          <p:cNvPr id="6" name="Контейнер за номер на слайда 5"/>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12603051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съдържание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78505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картина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bg-BG"/>
          </a:p>
        </p:txBody>
      </p:sp>
      <p:sp>
        <p:nvSpPr>
          <p:cNvPr id="4" name="Текстов контейнер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6" name="Контейнер за долния колонтитул 5"/>
          <p:cNvSpPr>
            <a:spLocks noGrp="1"/>
          </p:cNvSpPr>
          <p:nvPr>
            <p:ph type="ftr" sz="quarter" idx="11"/>
          </p:nvPr>
        </p:nvSpPr>
        <p:spPr/>
        <p:txBody>
          <a:bodyPr/>
          <a:lstStyle/>
          <a:p>
            <a:endParaRPr lang="en-US">
              <a:solidFill>
                <a:prstClr val="white">
                  <a:tint val="75000"/>
                </a:prstClr>
              </a:solidFill>
            </a:endParaRPr>
          </a:p>
        </p:txBody>
      </p:sp>
      <p:sp>
        <p:nvSpPr>
          <p:cNvPr id="7" name="Контейнер за номер на слайда 6"/>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0937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вертикален текст 2"/>
          <p:cNvSpPr>
            <a:spLocks noGrp="1"/>
          </p:cNvSpPr>
          <p:nvPr>
            <p:ph type="body" orient="vert" idx="1"/>
          </p:nvPr>
        </p:nvSpPr>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14273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543676" y="273845"/>
            <a:ext cx="1971675" cy="4358879"/>
          </a:xfrm>
        </p:spPr>
        <p:txBody>
          <a:bodyPr vert="eaVert"/>
          <a:lstStyle/>
          <a:p>
            <a:r>
              <a:rPr lang="bg-BG"/>
              <a:t>Редакт. стил загл. образец</a:t>
            </a:r>
          </a:p>
        </p:txBody>
      </p:sp>
      <p:sp>
        <p:nvSpPr>
          <p:cNvPr id="3" name="Контейнер за вертикален текст 2"/>
          <p:cNvSpPr>
            <a:spLocks noGrp="1"/>
          </p:cNvSpPr>
          <p:nvPr>
            <p:ph type="body" orient="vert" idx="1"/>
          </p:nvPr>
        </p:nvSpPr>
        <p:spPr>
          <a:xfrm>
            <a:off x="628651" y="273845"/>
            <a:ext cx="5800725" cy="4358879"/>
          </a:xfrm>
        </p:spPr>
        <p:txBody>
          <a:bodyPr vert="eaVert"/>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10"/>
          </p:nvPr>
        </p:nvSpPr>
        <p:spPr/>
        <p:txBody>
          <a:bodyPr/>
          <a:lstStyle/>
          <a:p>
            <a:fld id="{FF281F58-940C-485C-8776-932DCDCB89F9}" type="datetimeFigureOut">
              <a:rPr lang="en-US" smtClean="0">
                <a:solidFill>
                  <a:prstClr val="white">
                    <a:tint val="75000"/>
                  </a:prstClr>
                </a:solidFill>
              </a:rPr>
              <a:pPr/>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11"/>
          </p:nvPr>
        </p:nvSpPr>
        <p:spPr/>
        <p:txBody>
          <a:bodyPr/>
          <a:lstStyle/>
          <a:p>
            <a:endParaRPr lang="en-US">
              <a:solidFill>
                <a:prstClr val="white">
                  <a:tint val="75000"/>
                </a:prstClr>
              </a:solidFill>
            </a:endParaRPr>
          </a:p>
        </p:txBody>
      </p:sp>
      <p:sp>
        <p:nvSpPr>
          <p:cNvPr id="6" name="Контейнер за номер на слайда 5"/>
          <p:cNvSpPr>
            <a:spLocks noGrp="1"/>
          </p:cNvSpPr>
          <p:nvPr>
            <p:ph type="sldNum" sz="quarter" idx="12"/>
          </p:nvPr>
        </p:nvSpPr>
        <p:spPr/>
        <p:txBody>
          <a:bodyPr/>
          <a:lstStyle/>
          <a:p>
            <a:fld id="{23A41B16-F0A3-4F75-A76D-C83367BDAC4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40528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съдържание 2"/>
          <p:cNvSpPr>
            <a:spLocks noGrp="1"/>
          </p:cNvSpPr>
          <p:nvPr>
            <p:ph sz="half" idx="1"/>
          </p:nvPr>
        </p:nvSpPr>
        <p:spPr>
          <a:xfrm>
            <a:off x="6286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съдържание 3"/>
          <p:cNvSpPr>
            <a:spLocks noGrp="1"/>
          </p:cNvSpPr>
          <p:nvPr>
            <p:ph sz="half" idx="2"/>
          </p:nvPr>
        </p:nvSpPr>
        <p:spPr>
          <a:xfrm>
            <a:off x="4629150" y="1369219"/>
            <a:ext cx="3886200" cy="3263504"/>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Контейнер за дата 4"/>
          <p:cNvSpPr>
            <a:spLocks noGrp="1"/>
          </p:cNvSpPr>
          <p:nvPr>
            <p:ph type="dt" sz="half" idx="10"/>
          </p:nvPr>
        </p:nvSpPr>
        <p:spPr/>
        <p:txBody>
          <a:bodyPr/>
          <a:lstStyle/>
          <a:p>
            <a:fld id="{82EAFA41-703E-4B11-BE9B-5B8983949CFD}" type="datetimeFigureOut">
              <a:rPr lang="bg-BG" smtClean="0"/>
              <a:t>29.3.2024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88879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273844"/>
            <a:ext cx="7886700" cy="994172"/>
          </a:xfrm>
        </p:spPr>
        <p:txBody>
          <a:bodyPr/>
          <a:lstStyle/>
          <a:p>
            <a:r>
              <a:rPr lang="bg-BG"/>
              <a:t>Редакт. стил загл. образец</a:t>
            </a:r>
          </a:p>
        </p:txBody>
      </p:sp>
      <p:sp>
        <p:nvSpPr>
          <p:cNvPr id="3" name="Текстов контейнер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bg-BG"/>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629842" y="1878806"/>
            <a:ext cx="3868340"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5" name="Текстов контейнер 4"/>
          <p:cNvSpPr>
            <a:spLocks noGrp="1"/>
          </p:cNvSpPr>
          <p:nvPr>
            <p:ph type="body" sz="quarter" idx="3"/>
          </p:nvPr>
        </p:nvSpPr>
        <p:spPr>
          <a:xfrm>
            <a:off x="4629152"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8"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bg-BG"/>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29152" y="1878806"/>
            <a:ext cx="3887391" cy="2763441"/>
          </a:xfrm>
        </p:spPr>
        <p:txBody>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7" name="Контейнер за дата 6"/>
          <p:cNvSpPr>
            <a:spLocks noGrp="1"/>
          </p:cNvSpPr>
          <p:nvPr>
            <p:ph type="dt" sz="half" idx="10"/>
          </p:nvPr>
        </p:nvSpPr>
        <p:spPr/>
        <p:txBody>
          <a:bodyPr/>
          <a:lstStyle/>
          <a:p>
            <a:fld id="{82EAFA41-703E-4B11-BE9B-5B8983949CFD}" type="datetimeFigureOut">
              <a:rPr lang="bg-BG" smtClean="0"/>
              <a:t>29.3.2024 г.</a:t>
            </a:fld>
            <a:endParaRPr lang="bg-BG"/>
          </a:p>
        </p:txBody>
      </p:sp>
      <p:sp>
        <p:nvSpPr>
          <p:cNvPr id="8" name="Контейнер за долния колонтитул 7"/>
          <p:cNvSpPr>
            <a:spLocks noGrp="1"/>
          </p:cNvSpPr>
          <p:nvPr>
            <p:ph type="ftr" sz="quarter" idx="11"/>
          </p:nvPr>
        </p:nvSpPr>
        <p:spPr/>
        <p:txBody>
          <a:bodyPr/>
          <a:lstStyle/>
          <a:p>
            <a:endParaRPr lang="bg-BG"/>
          </a:p>
        </p:txBody>
      </p:sp>
      <p:sp>
        <p:nvSpPr>
          <p:cNvPr id="9" name="Контейнер за номер на слайда 8"/>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60248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a:t>Редакт. стил загл. образец</a:t>
            </a:r>
          </a:p>
        </p:txBody>
      </p:sp>
      <p:sp>
        <p:nvSpPr>
          <p:cNvPr id="3" name="Контейнер за дата 2"/>
          <p:cNvSpPr>
            <a:spLocks noGrp="1"/>
          </p:cNvSpPr>
          <p:nvPr>
            <p:ph type="dt" sz="half" idx="10"/>
          </p:nvPr>
        </p:nvSpPr>
        <p:spPr/>
        <p:txBody>
          <a:bodyPr/>
          <a:lstStyle/>
          <a:p>
            <a:fld id="{82EAFA41-703E-4B11-BE9B-5B8983949CFD}" type="datetimeFigureOut">
              <a:rPr lang="bg-BG" smtClean="0"/>
              <a:t>29.3.2024 г.</a:t>
            </a:fld>
            <a:endParaRPr lang="bg-BG"/>
          </a:p>
        </p:txBody>
      </p:sp>
      <p:sp>
        <p:nvSpPr>
          <p:cNvPr id="4" name="Контейнер за долния колонтитул 3"/>
          <p:cNvSpPr>
            <a:spLocks noGrp="1"/>
          </p:cNvSpPr>
          <p:nvPr>
            <p:ph type="ftr" sz="quarter" idx="11"/>
          </p:nvPr>
        </p:nvSpPr>
        <p:spPr/>
        <p:txBody>
          <a:bodyPr/>
          <a:lstStyle/>
          <a:p>
            <a:endParaRPr lang="bg-BG"/>
          </a:p>
        </p:txBody>
      </p:sp>
      <p:sp>
        <p:nvSpPr>
          <p:cNvPr id="5" name="Контейнер за номер на слайда 4"/>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3362655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82EAFA41-703E-4B11-BE9B-5B8983949CFD}" type="datetimeFigureOut">
              <a:rPr lang="bg-BG" smtClean="0"/>
              <a:t>29.3.2024 г.</a:t>
            </a:fld>
            <a:endParaRPr lang="bg-BG"/>
          </a:p>
        </p:txBody>
      </p:sp>
      <p:sp>
        <p:nvSpPr>
          <p:cNvPr id="3" name="Контейнер за долния колонтитул 2"/>
          <p:cNvSpPr>
            <a:spLocks noGrp="1"/>
          </p:cNvSpPr>
          <p:nvPr>
            <p:ph type="ftr" sz="quarter" idx="11"/>
          </p:nvPr>
        </p:nvSpPr>
        <p:spPr/>
        <p:txBody>
          <a:bodyPr/>
          <a:lstStyle/>
          <a:p>
            <a:endParaRPr lang="bg-BG"/>
          </a:p>
        </p:txBody>
      </p:sp>
      <p:sp>
        <p:nvSpPr>
          <p:cNvPr id="4" name="Контейнер за номер на слайда 3"/>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18426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съдържание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Текстов контейнер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82EAFA41-703E-4B11-BE9B-5B8983949CFD}" type="datetimeFigureOut">
              <a:rPr lang="bg-BG" smtClean="0"/>
              <a:t>29.3.2024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4166640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0"/>
            <a:ext cx="2949178" cy="1200150"/>
          </a:xfrm>
        </p:spPr>
        <p:txBody>
          <a:bodyPr anchor="b"/>
          <a:lstStyle>
            <a:lvl1pPr>
              <a:defRPr sz="2400"/>
            </a:lvl1pPr>
          </a:lstStyle>
          <a:p>
            <a:r>
              <a:rPr lang="bg-BG"/>
              <a:t>Редакт. стил загл. образец</a:t>
            </a:r>
          </a:p>
        </p:txBody>
      </p:sp>
      <p:sp>
        <p:nvSpPr>
          <p:cNvPr id="3" name="Контейнер за картина 2"/>
          <p:cNvSpPr>
            <a:spLocks noGrp="1"/>
          </p:cNvSpPr>
          <p:nvPr>
            <p:ph type="pic" idx="1"/>
          </p:nvPr>
        </p:nvSpPr>
        <p:spPr>
          <a:xfrm>
            <a:off x="3887391" y="740573"/>
            <a:ext cx="4629150" cy="3655219"/>
          </a:xfrm>
        </p:spPr>
        <p:txBody>
          <a:bodyPr/>
          <a:lstStyle>
            <a:lvl1pPr marL="0" indent="0">
              <a:buNone/>
              <a:defRPr sz="2400"/>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endParaRPr lang="bg-BG"/>
          </a:p>
        </p:txBody>
      </p:sp>
      <p:sp>
        <p:nvSpPr>
          <p:cNvPr id="4" name="Текстов контейнер 3"/>
          <p:cNvSpPr>
            <a:spLocks noGrp="1"/>
          </p:cNvSpPr>
          <p:nvPr>
            <p:ph type="body" sz="half" idx="2"/>
          </p:nvPr>
        </p:nvSpPr>
        <p:spPr>
          <a:xfrm>
            <a:off x="629841" y="1543052"/>
            <a:ext cx="2949178" cy="2858691"/>
          </a:xfrm>
        </p:spPr>
        <p:txBody>
          <a:bodyPr/>
          <a:lstStyle>
            <a:lvl1pPr marL="0" indent="0">
              <a:buNone/>
              <a:defRPr sz="1200"/>
            </a:lvl1pPr>
            <a:lvl2pPr marL="342866" indent="0">
              <a:buNone/>
              <a:defRPr sz="1100"/>
            </a:lvl2pPr>
            <a:lvl3pPr marL="685732" indent="0">
              <a:buNone/>
              <a:defRPr sz="900"/>
            </a:lvl3pPr>
            <a:lvl4pPr marL="1028598"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bg-BG"/>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82EAFA41-703E-4B11-BE9B-5B8983949CFD}" type="datetimeFigureOut">
              <a:rPr lang="bg-BG" smtClean="0"/>
              <a:t>29.3.2024 г.</a:t>
            </a:fld>
            <a:endParaRPr lang="bg-BG"/>
          </a:p>
        </p:txBody>
      </p:sp>
      <p:sp>
        <p:nvSpPr>
          <p:cNvPr id="6" name="Контейнер за долния колонтитул 5"/>
          <p:cNvSpPr>
            <a:spLocks noGrp="1"/>
          </p:cNvSpPr>
          <p:nvPr>
            <p:ph type="ftr" sz="quarter" idx="11"/>
          </p:nvPr>
        </p:nvSpPr>
        <p:spPr/>
        <p:txBody>
          <a:bodyPr/>
          <a:lstStyle/>
          <a:p>
            <a:endParaRPr lang="bg-BG"/>
          </a:p>
        </p:txBody>
      </p:sp>
      <p:sp>
        <p:nvSpPr>
          <p:cNvPr id="7" name="Контейнер за номер на слайда 6"/>
          <p:cNvSpPr>
            <a:spLocks noGrp="1"/>
          </p:cNvSpPr>
          <p:nvPr>
            <p:ph type="sldNum" sz="quarter" idx="12"/>
          </p:nvPr>
        </p:nvSpPr>
        <p:spPr/>
        <p:txBody>
          <a:bodyPr/>
          <a:lstStyle/>
          <a:p>
            <a:fld id="{285BE7B4-7392-4EB1-8C89-241270AEA6E4}" type="slidenum">
              <a:rPr lang="bg-BG" smtClean="0"/>
              <a:t>‹#›</a:t>
            </a:fld>
            <a:endParaRPr lang="bg-BG"/>
          </a:p>
        </p:txBody>
      </p:sp>
    </p:spTree>
    <p:extLst>
      <p:ext uri="{BB962C8B-B14F-4D97-AF65-F5344CB8AC3E}">
        <p14:creationId xmlns:p14="http://schemas.microsoft.com/office/powerpoint/2010/main" val="68629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628650" y="273844"/>
            <a:ext cx="7886700" cy="994172"/>
          </a:xfrm>
          <a:prstGeom prst="rect">
            <a:avLst/>
          </a:prstGeom>
        </p:spPr>
        <p:txBody>
          <a:bodyPr vert="horz" lIns="68574" tIns="34289" rIns="68574" bIns="34289" rtlCol="0" anchor="ctr">
            <a:normAutofit/>
          </a:bodyPr>
          <a:lstStyle/>
          <a:p>
            <a:r>
              <a:rPr lang="bg-BG"/>
              <a:t>Редакт. стил загл. образец</a:t>
            </a:r>
          </a:p>
        </p:txBody>
      </p:sp>
      <p:sp>
        <p:nvSpPr>
          <p:cNvPr id="3" name="Текстов контейнер 2"/>
          <p:cNvSpPr>
            <a:spLocks noGrp="1"/>
          </p:cNvSpPr>
          <p:nvPr>
            <p:ph type="body" idx="1"/>
          </p:nvPr>
        </p:nvSpPr>
        <p:spPr>
          <a:xfrm>
            <a:off x="628650" y="1369219"/>
            <a:ext cx="7886700" cy="3263504"/>
          </a:xfrm>
          <a:prstGeom prst="rect">
            <a:avLst/>
          </a:prstGeom>
        </p:spPr>
        <p:txBody>
          <a:bodyPr vert="horz" lIns="68574" tIns="34289" rIns="68574" bIns="34289"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2"/>
          </p:nvPr>
        </p:nvSpPr>
        <p:spPr>
          <a:xfrm>
            <a:off x="628650" y="4767264"/>
            <a:ext cx="2057400" cy="273844"/>
          </a:xfrm>
          <a:prstGeom prst="rect">
            <a:avLst/>
          </a:prstGeom>
        </p:spPr>
        <p:txBody>
          <a:bodyPr vert="horz" lIns="68574" tIns="34289" rIns="68574" bIns="34289" rtlCol="0" anchor="ctr"/>
          <a:lstStyle>
            <a:lvl1pPr algn="l">
              <a:defRPr sz="900">
                <a:solidFill>
                  <a:schemeClr val="tx1">
                    <a:tint val="75000"/>
                  </a:schemeClr>
                </a:solidFill>
              </a:defRPr>
            </a:lvl1pPr>
          </a:lstStyle>
          <a:p>
            <a:fld id="{82EAFA41-703E-4B11-BE9B-5B8983949CFD}" type="datetimeFigureOut">
              <a:rPr lang="bg-BG" smtClean="0"/>
              <a:t>29.3.2024 г.</a:t>
            </a:fld>
            <a:endParaRPr lang="bg-BG"/>
          </a:p>
        </p:txBody>
      </p:sp>
      <p:sp>
        <p:nvSpPr>
          <p:cNvPr id="5" name="Контейнер за долния колонтитул 4"/>
          <p:cNvSpPr>
            <a:spLocks noGrp="1"/>
          </p:cNvSpPr>
          <p:nvPr>
            <p:ph type="ftr" sz="quarter" idx="3"/>
          </p:nvPr>
        </p:nvSpPr>
        <p:spPr>
          <a:xfrm>
            <a:off x="3028950" y="4767264"/>
            <a:ext cx="3086100" cy="273844"/>
          </a:xfrm>
          <a:prstGeom prst="rect">
            <a:avLst/>
          </a:prstGeom>
        </p:spPr>
        <p:txBody>
          <a:bodyPr vert="horz" lIns="68574" tIns="34289" rIns="68574" bIns="34289" rtlCol="0" anchor="ctr"/>
          <a:lstStyle>
            <a:lvl1pPr algn="ctr">
              <a:defRPr sz="900">
                <a:solidFill>
                  <a:schemeClr val="tx1">
                    <a:tint val="75000"/>
                  </a:schemeClr>
                </a:solidFill>
              </a:defRPr>
            </a:lvl1pPr>
          </a:lstStyle>
          <a:p>
            <a:endParaRPr lang="bg-BG"/>
          </a:p>
        </p:txBody>
      </p:sp>
      <p:sp>
        <p:nvSpPr>
          <p:cNvPr id="6" name="Контейнер за номер на слайда 5"/>
          <p:cNvSpPr>
            <a:spLocks noGrp="1"/>
          </p:cNvSpPr>
          <p:nvPr>
            <p:ph type="sldNum" sz="quarter" idx="4"/>
          </p:nvPr>
        </p:nvSpPr>
        <p:spPr>
          <a:xfrm>
            <a:off x="6457950" y="4767264"/>
            <a:ext cx="2057400" cy="273844"/>
          </a:xfrm>
          <a:prstGeom prst="rect">
            <a:avLst/>
          </a:prstGeom>
        </p:spPr>
        <p:txBody>
          <a:bodyPr vert="horz" lIns="68574" tIns="34289" rIns="68574" bIns="34289" rtlCol="0" anchor="ctr"/>
          <a:lstStyle>
            <a:lvl1pPr algn="r">
              <a:defRPr sz="900">
                <a:solidFill>
                  <a:schemeClr val="tx1">
                    <a:tint val="75000"/>
                  </a:schemeClr>
                </a:solidFill>
              </a:defRPr>
            </a:lvl1pPr>
          </a:lstStyle>
          <a:p>
            <a:fld id="{285BE7B4-7392-4EB1-8C89-241270AEA6E4}" type="slidenum">
              <a:rPr lang="bg-BG" smtClean="0"/>
              <a:t>‹#›</a:t>
            </a:fld>
            <a:endParaRPr lang="bg-BG"/>
          </a:p>
        </p:txBody>
      </p:sp>
    </p:spTree>
    <p:extLst>
      <p:ext uri="{BB962C8B-B14F-4D97-AF65-F5344CB8AC3E}">
        <p14:creationId xmlns:p14="http://schemas.microsoft.com/office/powerpoint/2010/main" val="263849077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bg-BG"/>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628650" y="273844"/>
            <a:ext cx="7886700" cy="994172"/>
          </a:xfrm>
          <a:prstGeom prst="rect">
            <a:avLst/>
          </a:prstGeom>
        </p:spPr>
        <p:txBody>
          <a:bodyPr vert="horz" lIns="51433" tIns="25718" rIns="51433" bIns="25718" rtlCol="0" anchor="ctr">
            <a:normAutofit/>
          </a:bodyPr>
          <a:lstStyle/>
          <a:p>
            <a:r>
              <a:rPr lang="bg-BG"/>
              <a:t>Редакт. стил загл. образец</a:t>
            </a:r>
          </a:p>
        </p:txBody>
      </p:sp>
      <p:sp>
        <p:nvSpPr>
          <p:cNvPr id="3" name="Текстов контейнер 2"/>
          <p:cNvSpPr>
            <a:spLocks noGrp="1"/>
          </p:cNvSpPr>
          <p:nvPr>
            <p:ph type="body" idx="1"/>
          </p:nvPr>
        </p:nvSpPr>
        <p:spPr>
          <a:xfrm>
            <a:off x="628650" y="1369219"/>
            <a:ext cx="7886700" cy="3263504"/>
          </a:xfrm>
          <a:prstGeom prst="rect">
            <a:avLst/>
          </a:prstGeom>
        </p:spPr>
        <p:txBody>
          <a:bodyPr vert="horz" lIns="51433" tIns="25718" rIns="51433" bIns="25718"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2"/>
          </p:nvPr>
        </p:nvSpPr>
        <p:spPr>
          <a:xfrm>
            <a:off x="628650" y="4767264"/>
            <a:ext cx="2057400" cy="273844"/>
          </a:xfrm>
          <a:prstGeom prst="rect">
            <a:avLst/>
          </a:prstGeom>
        </p:spPr>
        <p:txBody>
          <a:bodyPr vert="horz" lIns="51433" tIns="25718" rIns="51433" bIns="25718" rtlCol="0" anchor="ctr"/>
          <a:lstStyle>
            <a:lvl1pPr algn="l">
              <a:defRPr sz="900">
                <a:solidFill>
                  <a:schemeClr val="tx1">
                    <a:tint val="75000"/>
                  </a:schemeClr>
                </a:solidFill>
              </a:defRPr>
            </a:lvl1pPr>
          </a:lstStyle>
          <a:p>
            <a:pPr defTabSz="514325"/>
            <a:fld id="{FF281F58-940C-485C-8776-932DCDCB89F9}" type="datetimeFigureOut">
              <a:rPr lang="en-US" smtClean="0">
                <a:solidFill>
                  <a:prstClr val="white">
                    <a:tint val="75000"/>
                  </a:prstClr>
                </a:solidFill>
              </a:rPr>
              <a:pPr defTabSz="514325"/>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3"/>
          </p:nvPr>
        </p:nvSpPr>
        <p:spPr>
          <a:xfrm>
            <a:off x="3028950" y="4767264"/>
            <a:ext cx="3086100" cy="273844"/>
          </a:xfrm>
          <a:prstGeom prst="rect">
            <a:avLst/>
          </a:prstGeom>
        </p:spPr>
        <p:txBody>
          <a:bodyPr vert="horz" lIns="51433" tIns="25718" rIns="51433" bIns="25718" rtlCol="0" anchor="ctr"/>
          <a:lstStyle>
            <a:lvl1pPr algn="ctr">
              <a:defRPr sz="900">
                <a:solidFill>
                  <a:schemeClr val="tx1">
                    <a:tint val="75000"/>
                  </a:schemeClr>
                </a:solidFill>
              </a:defRPr>
            </a:lvl1pPr>
          </a:lstStyle>
          <a:p>
            <a:pPr defTabSz="514325"/>
            <a:endParaRPr lang="en-US">
              <a:solidFill>
                <a:prstClr val="white">
                  <a:tint val="75000"/>
                </a:prstClr>
              </a:solidFill>
            </a:endParaRPr>
          </a:p>
        </p:txBody>
      </p:sp>
      <p:sp>
        <p:nvSpPr>
          <p:cNvPr id="6" name="Контейнер за номер на слайда 5"/>
          <p:cNvSpPr>
            <a:spLocks noGrp="1"/>
          </p:cNvSpPr>
          <p:nvPr>
            <p:ph type="sldNum" sz="quarter" idx="4"/>
          </p:nvPr>
        </p:nvSpPr>
        <p:spPr>
          <a:xfrm>
            <a:off x="6457950" y="4767264"/>
            <a:ext cx="2057400" cy="273844"/>
          </a:xfrm>
          <a:prstGeom prst="rect">
            <a:avLst/>
          </a:prstGeom>
        </p:spPr>
        <p:txBody>
          <a:bodyPr vert="horz" lIns="51433" tIns="25718" rIns="51433" bIns="25718" rtlCol="0" anchor="ctr"/>
          <a:lstStyle>
            <a:lvl1pPr algn="r">
              <a:defRPr sz="900">
                <a:solidFill>
                  <a:schemeClr val="tx1">
                    <a:tint val="75000"/>
                  </a:schemeClr>
                </a:solidFill>
              </a:defRPr>
            </a:lvl1pPr>
          </a:lstStyle>
          <a:p>
            <a:pPr defTabSz="514325"/>
            <a:fld id="{23A41B16-F0A3-4F75-A76D-C83367BDAC4C}" type="slidenum">
              <a:rPr lang="en-US" smtClean="0">
                <a:solidFill>
                  <a:prstClr val="white">
                    <a:tint val="75000"/>
                  </a:prstClr>
                </a:solidFill>
              </a:rPr>
              <a:pPr defTabSz="514325"/>
              <a:t>‹#›</a:t>
            </a:fld>
            <a:endParaRPr lang="en-US">
              <a:solidFill>
                <a:prstClr val="white">
                  <a:tint val="75000"/>
                </a:prstClr>
              </a:solidFill>
            </a:endParaRPr>
          </a:p>
        </p:txBody>
      </p:sp>
    </p:spTree>
    <p:extLst>
      <p:ext uri="{BB962C8B-B14F-4D97-AF65-F5344CB8AC3E}">
        <p14:creationId xmlns:p14="http://schemas.microsoft.com/office/powerpoint/2010/main" val="382400245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bg-BG"/>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628650" y="273844"/>
            <a:ext cx="7886700" cy="994172"/>
          </a:xfrm>
          <a:prstGeom prst="rect">
            <a:avLst/>
          </a:prstGeom>
        </p:spPr>
        <p:txBody>
          <a:bodyPr vert="horz" lIns="51435" tIns="25718" rIns="51435" bIns="25718" rtlCol="0" anchor="ctr">
            <a:normAutofit/>
          </a:bodyPr>
          <a:lstStyle/>
          <a:p>
            <a:r>
              <a:rPr lang="bg-BG"/>
              <a:t>Редакт. стил загл. образец</a:t>
            </a:r>
          </a:p>
        </p:txBody>
      </p:sp>
      <p:sp>
        <p:nvSpPr>
          <p:cNvPr id="3" name="Текстов контейнер 2"/>
          <p:cNvSpPr>
            <a:spLocks noGrp="1"/>
          </p:cNvSpPr>
          <p:nvPr>
            <p:ph type="body" idx="1"/>
          </p:nvPr>
        </p:nvSpPr>
        <p:spPr>
          <a:xfrm>
            <a:off x="628650" y="1369219"/>
            <a:ext cx="7886700" cy="3263504"/>
          </a:xfrm>
          <a:prstGeom prst="rect">
            <a:avLst/>
          </a:prstGeom>
        </p:spPr>
        <p:txBody>
          <a:bodyPr vert="horz" lIns="51435" tIns="25718" rIns="51435" bIns="25718" rtlCol="0">
            <a:normAutofit/>
          </a:bodyPr>
          <a:lstStyle/>
          <a:p>
            <a:pPr lvl="0"/>
            <a:r>
              <a:rPr lang="bg-BG"/>
              <a:t>Щракнете, за да редактирате стиловете на текста в образеца</a:t>
            </a:r>
          </a:p>
          <a:p>
            <a:pPr lvl="1"/>
            <a:r>
              <a:rPr lang="bg-BG"/>
              <a:t>Второ ниво</a:t>
            </a:r>
          </a:p>
          <a:p>
            <a:pPr lvl="2"/>
            <a:r>
              <a:rPr lang="bg-BG"/>
              <a:t>Трето ниво</a:t>
            </a:r>
          </a:p>
          <a:p>
            <a:pPr lvl="3"/>
            <a:r>
              <a:rPr lang="bg-BG"/>
              <a:t>Четвърто ниво</a:t>
            </a:r>
          </a:p>
          <a:p>
            <a:pPr lvl="4"/>
            <a:r>
              <a:rPr lang="bg-BG"/>
              <a:t>Пето ниво</a:t>
            </a:r>
          </a:p>
        </p:txBody>
      </p:sp>
      <p:sp>
        <p:nvSpPr>
          <p:cNvPr id="4" name="Контейнер за дата 3"/>
          <p:cNvSpPr>
            <a:spLocks noGrp="1"/>
          </p:cNvSpPr>
          <p:nvPr>
            <p:ph type="dt" sz="half" idx="2"/>
          </p:nvPr>
        </p:nvSpPr>
        <p:spPr>
          <a:xfrm>
            <a:off x="628650" y="4767264"/>
            <a:ext cx="2057400" cy="273844"/>
          </a:xfrm>
          <a:prstGeom prst="rect">
            <a:avLst/>
          </a:prstGeom>
        </p:spPr>
        <p:txBody>
          <a:bodyPr vert="horz" lIns="51435" tIns="25718" rIns="51435" bIns="25718" rtlCol="0" anchor="ctr"/>
          <a:lstStyle>
            <a:lvl1pPr algn="l">
              <a:defRPr sz="900">
                <a:solidFill>
                  <a:schemeClr val="tx1">
                    <a:tint val="75000"/>
                  </a:schemeClr>
                </a:solidFill>
              </a:defRPr>
            </a:lvl1pPr>
          </a:lstStyle>
          <a:p>
            <a:pPr defTabSz="514350"/>
            <a:fld id="{FF281F58-940C-485C-8776-932DCDCB89F9}" type="datetimeFigureOut">
              <a:rPr lang="en-US" smtClean="0">
                <a:solidFill>
                  <a:prstClr val="white">
                    <a:tint val="75000"/>
                  </a:prstClr>
                </a:solidFill>
              </a:rPr>
              <a:pPr defTabSz="514350"/>
              <a:t>3/29/2024</a:t>
            </a:fld>
            <a:endParaRPr lang="en-US">
              <a:solidFill>
                <a:prstClr val="white">
                  <a:tint val="75000"/>
                </a:prstClr>
              </a:solidFill>
            </a:endParaRPr>
          </a:p>
        </p:txBody>
      </p:sp>
      <p:sp>
        <p:nvSpPr>
          <p:cNvPr id="5" name="Контейнер за долния колонтитул 4"/>
          <p:cNvSpPr>
            <a:spLocks noGrp="1"/>
          </p:cNvSpPr>
          <p:nvPr>
            <p:ph type="ftr" sz="quarter" idx="3"/>
          </p:nvPr>
        </p:nvSpPr>
        <p:spPr>
          <a:xfrm>
            <a:off x="3028950" y="4767264"/>
            <a:ext cx="3086100" cy="273844"/>
          </a:xfrm>
          <a:prstGeom prst="rect">
            <a:avLst/>
          </a:prstGeom>
        </p:spPr>
        <p:txBody>
          <a:bodyPr vert="horz" lIns="51435" tIns="25718" rIns="51435" bIns="25718" rtlCol="0" anchor="ctr"/>
          <a:lstStyle>
            <a:lvl1pPr algn="ctr">
              <a:defRPr sz="900">
                <a:solidFill>
                  <a:schemeClr val="tx1">
                    <a:tint val="75000"/>
                  </a:schemeClr>
                </a:solidFill>
              </a:defRPr>
            </a:lvl1pPr>
          </a:lstStyle>
          <a:p>
            <a:pPr defTabSz="514350"/>
            <a:endParaRPr lang="en-US">
              <a:solidFill>
                <a:prstClr val="white">
                  <a:tint val="75000"/>
                </a:prstClr>
              </a:solidFill>
            </a:endParaRPr>
          </a:p>
        </p:txBody>
      </p:sp>
      <p:sp>
        <p:nvSpPr>
          <p:cNvPr id="6" name="Контейнер за номер на слайда 5"/>
          <p:cNvSpPr>
            <a:spLocks noGrp="1"/>
          </p:cNvSpPr>
          <p:nvPr>
            <p:ph type="sldNum" sz="quarter" idx="4"/>
          </p:nvPr>
        </p:nvSpPr>
        <p:spPr>
          <a:xfrm>
            <a:off x="6457950" y="4767264"/>
            <a:ext cx="2057400" cy="273844"/>
          </a:xfrm>
          <a:prstGeom prst="rect">
            <a:avLst/>
          </a:prstGeom>
        </p:spPr>
        <p:txBody>
          <a:bodyPr vert="horz" lIns="51435" tIns="25718" rIns="51435" bIns="25718" rtlCol="0" anchor="ctr"/>
          <a:lstStyle>
            <a:lvl1pPr algn="r">
              <a:defRPr sz="900">
                <a:solidFill>
                  <a:schemeClr val="tx1">
                    <a:tint val="75000"/>
                  </a:schemeClr>
                </a:solidFill>
              </a:defRPr>
            </a:lvl1pPr>
          </a:lstStyle>
          <a:p>
            <a:pPr defTabSz="514350"/>
            <a:fld id="{23A41B16-F0A3-4F75-A76D-C83367BDAC4C}" type="slidenum">
              <a:rPr lang="en-US" smtClean="0">
                <a:solidFill>
                  <a:prstClr val="white">
                    <a:tint val="75000"/>
                  </a:prstClr>
                </a:solidFill>
              </a:rPr>
              <a:pPr defTabSz="514350"/>
              <a:t>‹#›</a:t>
            </a:fld>
            <a:endParaRPr lang="en-US">
              <a:solidFill>
                <a:prstClr val="white">
                  <a:tint val="75000"/>
                </a:prstClr>
              </a:solidFill>
            </a:endParaRPr>
          </a:p>
        </p:txBody>
      </p:sp>
    </p:spTree>
    <p:extLst>
      <p:ext uri="{BB962C8B-B14F-4D97-AF65-F5344CB8AC3E}">
        <p14:creationId xmlns:p14="http://schemas.microsoft.com/office/powerpoint/2010/main" val="207231454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bg-BG"/>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orldpopulationreview.com/country-rankings/most-diverse-countries"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themeOverride" Target="../theme/themeOverride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8.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03157" y="118060"/>
            <a:ext cx="7886700" cy="994172"/>
          </a:xfrm>
        </p:spPr>
        <p:txBody>
          <a:bodyPr>
            <a:normAutofit/>
          </a:bodyPr>
          <a:lstStyle/>
          <a:p>
            <a:pPr algn="ctr"/>
            <a:r>
              <a:rPr lang="bg-BG" sz="2800" dirty="0">
                <a:solidFill>
                  <a:srgbClr val="CCCCFF"/>
                </a:solidFill>
                <a:latin typeface="Cambria Math" panose="02040503050406030204" pitchFamily="18" charset="0"/>
                <a:ea typeface="Cambria Math" panose="02040503050406030204" pitchFamily="18" charset="0"/>
              </a:rPr>
              <a:t>Модул 2. Мултикултурната среда и компетентностите</a:t>
            </a:r>
            <a:r>
              <a:rPr lang="ru-RU" sz="2800" dirty="0">
                <a:solidFill>
                  <a:srgbClr val="CCCCFF"/>
                </a:solidFill>
                <a:latin typeface="Cambria Math" panose="02040503050406030204" pitchFamily="18" charset="0"/>
                <a:ea typeface="Cambria Math" panose="02040503050406030204" pitchFamily="18" charset="0"/>
              </a:rPr>
              <a:t> на 21. век. </a:t>
            </a:r>
            <a:endParaRPr lang="bg-BG" sz="2800" dirty="0">
              <a:solidFill>
                <a:srgbClr val="CCCCFF"/>
              </a:solidFill>
              <a:latin typeface="Cambria Math" panose="02040503050406030204" pitchFamily="18" charset="0"/>
              <a:ea typeface="Cambria Math" panose="02040503050406030204" pitchFamily="18" charset="0"/>
            </a:endParaRPr>
          </a:p>
        </p:txBody>
      </p:sp>
      <p:sp>
        <p:nvSpPr>
          <p:cNvPr id="3" name="Контейнер за съдържание 2"/>
          <p:cNvSpPr>
            <a:spLocks noGrp="1"/>
          </p:cNvSpPr>
          <p:nvPr>
            <p:ph idx="1"/>
          </p:nvPr>
        </p:nvSpPr>
        <p:spPr>
          <a:xfrm>
            <a:off x="528321" y="1002453"/>
            <a:ext cx="7987030" cy="3630270"/>
          </a:xfrm>
        </p:spPr>
        <p:txBody>
          <a:bodyPr/>
          <a:lstStyle/>
          <a:p>
            <a:pPr>
              <a:lnSpc>
                <a:spcPct val="100000"/>
              </a:lnSpc>
              <a:spcBef>
                <a:spcPts val="600"/>
              </a:spcBef>
            </a:pPr>
            <a:r>
              <a:rPr lang="ru-RU" sz="2400" dirty="0">
                <a:latin typeface="Cambria Math" panose="02040503050406030204" pitchFamily="18" charset="0"/>
                <a:ea typeface="Cambria Math" panose="02040503050406030204" pitchFamily="18" charset="0"/>
              </a:rPr>
              <a:t>Трудният баланс между традициите и новото, познатото и непознатото, познавателните резултати и уменията да слушаш, да споделяш, да се редуваш с другите и да разрешаваш проблеми. </a:t>
            </a:r>
          </a:p>
          <a:p>
            <a:pPr>
              <a:lnSpc>
                <a:spcPct val="100000"/>
              </a:lnSpc>
              <a:spcBef>
                <a:spcPts val="600"/>
              </a:spcBef>
            </a:pPr>
            <a:r>
              <a:rPr lang="ru-RU" sz="2400" dirty="0" err="1">
                <a:latin typeface="Cambria Math" panose="02040503050406030204" pitchFamily="18" charset="0"/>
                <a:ea typeface="Cambria Math" panose="02040503050406030204" pitchFamily="18" charset="0"/>
              </a:rPr>
              <a:t>Кога</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етикетите</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помагат</a:t>
            </a:r>
            <a:r>
              <a:rPr lang="ru-RU" sz="2400" dirty="0">
                <a:latin typeface="Cambria Math" panose="02040503050406030204" pitchFamily="18" charset="0"/>
                <a:ea typeface="Cambria Math" panose="02040503050406030204" pitchFamily="18" charset="0"/>
              </a:rPr>
              <a:t> и </a:t>
            </a:r>
            <a:r>
              <a:rPr lang="ru-RU" sz="2400" dirty="0" err="1">
                <a:latin typeface="Cambria Math" panose="02040503050406030204" pitchFamily="18" charset="0"/>
                <a:ea typeface="Cambria Math" panose="02040503050406030204" pitchFamily="18" charset="0"/>
              </a:rPr>
              <a:t>кога</a:t>
            </a:r>
            <a:r>
              <a:rPr lang="ru-RU" sz="2400" dirty="0">
                <a:latin typeface="Cambria Math" panose="02040503050406030204" pitchFamily="18" charset="0"/>
                <a:ea typeface="Cambria Math" panose="02040503050406030204" pitchFamily="18" charset="0"/>
              </a:rPr>
              <a:t> </a:t>
            </a:r>
            <a:r>
              <a:rPr lang="ru-RU" sz="2400" dirty="0" err="1">
                <a:latin typeface="Cambria Math" panose="02040503050406030204" pitchFamily="18" charset="0"/>
                <a:ea typeface="Cambria Math" panose="02040503050406030204" pitchFamily="18" charset="0"/>
              </a:rPr>
              <a:t>пречат</a:t>
            </a:r>
            <a:r>
              <a:rPr lang="ru-RU" sz="2400" dirty="0">
                <a:latin typeface="Cambria Math" panose="02040503050406030204" pitchFamily="18" charset="0"/>
                <a:ea typeface="Cambria Math" panose="02040503050406030204" pitchFamily="18" charset="0"/>
              </a:rPr>
              <a:t>?</a:t>
            </a:r>
            <a:endParaRPr lang="en-US" sz="2400" dirty="0">
              <a:latin typeface="Cambria Math" panose="02040503050406030204" pitchFamily="18" charset="0"/>
              <a:ea typeface="Cambria Math" panose="02040503050406030204" pitchFamily="18" charset="0"/>
            </a:endParaRPr>
          </a:p>
          <a:p>
            <a:pPr>
              <a:lnSpc>
                <a:spcPct val="100000"/>
              </a:lnSpc>
              <a:spcBef>
                <a:spcPts val="600"/>
              </a:spcBef>
            </a:pPr>
            <a:endParaRPr lang="bg-BG" sz="2400" dirty="0">
              <a:solidFill>
                <a:prstClr val="white"/>
              </a:solidFill>
              <a:latin typeface="Cambria Math" panose="02040503050406030204" pitchFamily="18" charset="0"/>
              <a:ea typeface="Cambria Math" panose="02040503050406030204" pitchFamily="18" charset="0"/>
            </a:endParaRPr>
          </a:p>
          <a:p>
            <a:pPr marL="0" indent="0">
              <a:buNone/>
            </a:pPr>
            <a:endParaRPr lang="bg-BG"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815" y="3457078"/>
            <a:ext cx="2018451" cy="1693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707" y="3449960"/>
            <a:ext cx="3076125" cy="1700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A group of girls smiling&#10;&#10;Description automatically generated">
            <a:extLst>
              <a:ext uri="{FF2B5EF4-FFF2-40B4-BE49-F238E27FC236}">
                <a16:creationId xmlns:a16="http://schemas.microsoft.com/office/drawing/2014/main" id="{F4FAC668-CEEA-9467-FB62-405E8ED2EE9B}"/>
              </a:ext>
            </a:extLst>
          </p:cNvPr>
          <p:cNvPicPr>
            <a:picLocks noChangeAspect="1"/>
          </p:cNvPicPr>
          <p:nvPr/>
        </p:nvPicPr>
        <p:blipFill rotWithShape="1">
          <a:blip r:embed="rId4"/>
          <a:srcRect l="13134" t="2657"/>
          <a:stretch/>
        </p:blipFill>
        <p:spPr>
          <a:xfrm>
            <a:off x="6239273" y="3449960"/>
            <a:ext cx="2640571" cy="1664453"/>
          </a:xfrm>
          <a:prstGeom prst="rect">
            <a:avLst/>
          </a:prstGeom>
        </p:spPr>
      </p:pic>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A455BE73-3729-6252-F3D4-471FBAFBA9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85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049" y="649486"/>
            <a:ext cx="3362325" cy="2324100"/>
          </a:xfrm>
          <a:prstGeom prst="rect">
            <a:avLst/>
          </a:prstGeom>
        </p:spPr>
      </p:pic>
      <p:sp>
        <p:nvSpPr>
          <p:cNvPr id="2" name="Title 1"/>
          <p:cNvSpPr>
            <a:spLocks noGrp="1"/>
          </p:cNvSpPr>
          <p:nvPr>
            <p:ph type="title"/>
          </p:nvPr>
        </p:nvSpPr>
        <p:spPr>
          <a:xfrm>
            <a:off x="1438103" y="200388"/>
            <a:ext cx="4389120" cy="394301"/>
          </a:xfrm>
        </p:spPr>
        <p:txBody>
          <a:bodyPr>
            <a:normAutofit fontScale="90000"/>
          </a:bodyPr>
          <a:lstStyle/>
          <a:p>
            <a:r>
              <a:rPr lang="bg-BG" dirty="0"/>
              <a:t>Родителите и учителите</a:t>
            </a:r>
          </a:p>
        </p:txBody>
      </p:sp>
      <p:pic>
        <p:nvPicPr>
          <p:cNvPr id="4" name="Content Placeholder 3"/>
          <p:cNvPicPr>
            <a:picLocks noGrp="1" noChangeAspect="1"/>
          </p:cNvPicPr>
          <p:nvPr>
            <p:ph idx="1"/>
          </p:nvPr>
        </p:nvPicPr>
        <p:blipFill>
          <a:blip r:embed="rId3"/>
          <a:stretch>
            <a:fillRect/>
          </a:stretch>
        </p:blipFill>
        <p:spPr>
          <a:xfrm>
            <a:off x="3433281" y="617562"/>
            <a:ext cx="3424872" cy="2103120"/>
          </a:xfrm>
          <a:prstGeom prst="rect">
            <a:avLst/>
          </a:prstGeom>
        </p:spPr>
      </p:pic>
      <p:pic>
        <p:nvPicPr>
          <p:cNvPr id="5" name="Picture 4"/>
          <p:cNvPicPr>
            <a:picLocks noChangeAspect="1"/>
          </p:cNvPicPr>
          <p:nvPr/>
        </p:nvPicPr>
        <p:blipFill>
          <a:blip r:embed="rId4"/>
          <a:stretch>
            <a:fillRect/>
          </a:stretch>
        </p:blipFill>
        <p:spPr>
          <a:xfrm>
            <a:off x="5644342" y="3103580"/>
            <a:ext cx="3499658" cy="2012679"/>
          </a:xfrm>
          <a:prstGeom prst="rect">
            <a:avLst/>
          </a:prstGeom>
        </p:spPr>
      </p:pic>
      <p:pic>
        <p:nvPicPr>
          <p:cNvPr id="7" name="Picture 6"/>
          <p:cNvPicPr>
            <a:picLocks noChangeAspect="1"/>
          </p:cNvPicPr>
          <p:nvPr/>
        </p:nvPicPr>
        <p:blipFill>
          <a:blip r:embed="rId5"/>
          <a:stretch>
            <a:fillRect/>
          </a:stretch>
        </p:blipFill>
        <p:spPr>
          <a:xfrm>
            <a:off x="2" y="2973134"/>
            <a:ext cx="3343275" cy="2143125"/>
          </a:xfrm>
          <a:prstGeom prst="rect">
            <a:avLst/>
          </a:prstGeom>
        </p:spPr>
      </p:pic>
      <p:pic>
        <p:nvPicPr>
          <p:cNvPr id="8" name="Picture 7"/>
          <p:cNvPicPr>
            <a:picLocks noChangeAspect="1"/>
          </p:cNvPicPr>
          <p:nvPr/>
        </p:nvPicPr>
        <p:blipFill>
          <a:blip r:embed="rId6"/>
          <a:stretch>
            <a:fillRect/>
          </a:stretch>
        </p:blipFill>
        <p:spPr>
          <a:xfrm>
            <a:off x="3063014" y="2743564"/>
            <a:ext cx="2581331" cy="1547705"/>
          </a:xfrm>
          <a:prstGeom prst="rect">
            <a:avLst/>
          </a:prstGeom>
        </p:spPr>
      </p:pic>
      <p:pic>
        <p:nvPicPr>
          <p:cNvPr id="9" name="Picture 8"/>
          <p:cNvPicPr>
            <a:picLocks noChangeAspect="1"/>
          </p:cNvPicPr>
          <p:nvPr/>
        </p:nvPicPr>
        <p:blipFill>
          <a:blip r:embed="rId7"/>
          <a:stretch>
            <a:fillRect/>
          </a:stretch>
        </p:blipFill>
        <p:spPr>
          <a:xfrm>
            <a:off x="6627580" y="200384"/>
            <a:ext cx="2439787" cy="2554152"/>
          </a:xfrm>
          <a:prstGeom prst="rect">
            <a:avLst/>
          </a:prstGeom>
        </p:spPr>
      </p:pic>
    </p:spTree>
    <p:extLst>
      <p:ext uri="{BB962C8B-B14F-4D97-AF65-F5344CB8AC3E}">
        <p14:creationId xmlns:p14="http://schemas.microsoft.com/office/powerpoint/2010/main" val="3621189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1" y="1130532"/>
            <a:ext cx="4962698" cy="3827968"/>
          </a:xfrm>
          <a:prstGeom prst="rect">
            <a:avLst/>
          </a:prstGeom>
        </p:spPr>
        <p:txBody>
          <a:bodyPr wrap="square" lIns="91432" tIns="45716" rIns="91432" bIns="45716">
            <a:spAutoFit/>
          </a:bodyPr>
          <a:lstStyle/>
          <a:p>
            <a:pPr>
              <a:spcBef>
                <a:spcPts val="600"/>
              </a:spcBef>
            </a:pPr>
            <a:r>
              <a:rPr lang="bg-BG" sz="2000" dirty="0">
                <a:latin typeface="Calibri" panose="020F0502020204030204" pitchFamily="34" charset="0"/>
                <a:ea typeface="Calibri" panose="020F0502020204030204" pitchFamily="34" charset="0"/>
                <a:cs typeface="Times New Roman" panose="02020603050405020304" pitchFamily="18" charset="0"/>
              </a:rPr>
              <a:t>– Защо ли нещата трябва да се променят? – прошепна </a:t>
            </a:r>
            <a:r>
              <a:rPr lang="bg-BG" sz="2000" dirty="0" err="1">
                <a:latin typeface="Calibri" panose="020F0502020204030204" pitchFamily="34" charset="0"/>
                <a:ea typeface="Calibri" panose="020F0502020204030204" pitchFamily="34" charset="0"/>
                <a:cs typeface="Times New Roman" panose="02020603050405020304" pitchFamily="18" charset="0"/>
              </a:rPr>
              <a:t>Прасчо</a:t>
            </a:r>
            <a:r>
              <a:rPr lang="bg-BG" sz="2000" dirty="0">
                <a:latin typeface="Calibri" panose="020F0502020204030204" pitchFamily="34" charset="0"/>
                <a:ea typeface="Calibri" panose="020F0502020204030204" pitchFamily="34" charset="0"/>
                <a:cs typeface="Times New Roman" panose="02020603050405020304" pitchFamily="18" charset="0"/>
              </a:rPr>
              <a:t>.</a:t>
            </a:r>
          </a:p>
          <a:p>
            <a:pPr>
              <a:spcBef>
                <a:spcPts val="600"/>
              </a:spcBef>
            </a:pPr>
            <a:r>
              <a:rPr lang="bg-BG" sz="2000" dirty="0">
                <a:latin typeface="Calibri" panose="020F0502020204030204" pitchFamily="34" charset="0"/>
                <a:ea typeface="Calibri" panose="020F0502020204030204" pitchFamily="34" charset="0"/>
                <a:cs typeface="Times New Roman" panose="02020603050405020304" pitchFamily="18" charset="0"/>
              </a:rPr>
              <a:t>Пух помисли, помисли и каза:</a:t>
            </a:r>
          </a:p>
          <a:p>
            <a:pPr>
              <a:spcBef>
                <a:spcPts val="600"/>
              </a:spcBef>
            </a:pPr>
            <a:r>
              <a:rPr lang="bg-BG" sz="2000" dirty="0">
                <a:latin typeface="Calibri" panose="020F0502020204030204" pitchFamily="34" charset="0"/>
                <a:ea typeface="Calibri" panose="020F0502020204030204" pitchFamily="34" charset="0"/>
                <a:cs typeface="Times New Roman" panose="02020603050405020304" pitchFamily="18" charset="0"/>
              </a:rPr>
              <a:t>– Така имат възможност да станат по-добри!</a:t>
            </a:r>
          </a:p>
          <a:p>
            <a:pPr>
              <a:spcBef>
                <a:spcPts val="600"/>
              </a:spcBef>
            </a:pPr>
            <a:r>
              <a:rPr lang="bg-BG" sz="2000" dirty="0">
                <a:latin typeface="Calibri" panose="020F0502020204030204" pitchFamily="34" charset="0"/>
                <a:ea typeface="Calibri" panose="020F0502020204030204" pitchFamily="34" charset="0"/>
                <a:cs typeface="Times New Roman" panose="02020603050405020304" pitchFamily="18" charset="0"/>
              </a:rPr>
              <a:t>Нещата, които ме правят различен, са нещата, които ме правят такъв, какъвто съм.</a:t>
            </a:r>
          </a:p>
          <a:p>
            <a:pPr>
              <a:spcBef>
                <a:spcPts val="600"/>
              </a:spcBef>
            </a:pPr>
            <a:r>
              <a:rPr lang="bg-BG" sz="2000" dirty="0">
                <a:latin typeface="Calibri" panose="020F0502020204030204" pitchFamily="34" charset="0"/>
                <a:ea typeface="Calibri" panose="020F0502020204030204" pitchFamily="34" charset="0"/>
                <a:cs typeface="Times New Roman" panose="02020603050405020304" pitchFamily="18" charset="0"/>
              </a:rPr>
              <a:t>Понякога поставяш стени около себе си не за да отблъснеш хората, а за да видиш на кого му пука достатъчно, за да ги разбие!</a:t>
            </a:r>
          </a:p>
        </p:txBody>
      </p:sp>
      <p:pic>
        <p:nvPicPr>
          <p:cNvPr id="3"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368983" y="1011555"/>
            <a:ext cx="3543300" cy="3486150"/>
          </a:xfrm>
          <a:prstGeom prst="rect">
            <a:avLst/>
          </a:prstGeom>
        </p:spPr>
      </p:pic>
    </p:spTree>
    <p:extLst>
      <p:ext uri="{BB962C8B-B14F-4D97-AF65-F5344CB8AC3E}">
        <p14:creationId xmlns:p14="http://schemas.microsoft.com/office/powerpoint/2010/main" val="4028767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511802" y="463999"/>
            <a:ext cx="3670788" cy="994172"/>
          </a:xfrm>
        </p:spPr>
        <p:txBody>
          <a:bodyPr/>
          <a:lstStyle/>
          <a:p>
            <a:r>
              <a:rPr lang="bg-BG" dirty="0"/>
              <a:t>Сигурност</a:t>
            </a:r>
          </a:p>
        </p:txBody>
      </p:sp>
      <p:sp>
        <p:nvSpPr>
          <p:cNvPr id="3" name="Контейнер за съдържание 2"/>
          <p:cNvSpPr>
            <a:spLocks noGrp="1"/>
          </p:cNvSpPr>
          <p:nvPr>
            <p:ph idx="1"/>
          </p:nvPr>
        </p:nvSpPr>
        <p:spPr>
          <a:xfrm>
            <a:off x="118696" y="1204546"/>
            <a:ext cx="5095142" cy="3865686"/>
          </a:xfrm>
        </p:spPr>
        <p:txBody>
          <a:bodyPr/>
          <a:lstStyle/>
          <a:p>
            <a:pPr marL="0" indent="0" algn="r">
              <a:buNone/>
            </a:pPr>
            <a:endParaRPr lang="ru-RU" i="1" dirty="0"/>
          </a:p>
          <a:p>
            <a:pPr marL="0" indent="0" algn="r">
              <a:buNone/>
            </a:pPr>
            <a:r>
              <a:rPr lang="ru-RU" i="1" dirty="0"/>
              <a:t>„</a:t>
            </a:r>
            <a:r>
              <a:rPr lang="bg-BG" i="1" dirty="0"/>
              <a:t>Може психотерапевтите да са тези, които лекуват, но само хората, които всекидневно общуват с децата, могат да им помогнат да бъдат психически здрави</a:t>
            </a:r>
            <a:r>
              <a:rPr lang="ru-RU" i="1" dirty="0"/>
              <a:t>“</a:t>
            </a:r>
            <a:br>
              <a:rPr lang="ru-RU" i="1" dirty="0"/>
            </a:br>
            <a:r>
              <a:rPr lang="ru-RU" i="1" dirty="0"/>
              <a:t>                                                                                                                     Д-р Хаим </a:t>
            </a:r>
            <a:r>
              <a:rPr lang="ru-RU" i="1" dirty="0" err="1"/>
              <a:t>Гинът</a:t>
            </a:r>
            <a:endParaRPr lang="bg-BG"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345" y="96718"/>
            <a:ext cx="3755686" cy="4973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514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33084" y="531879"/>
            <a:ext cx="4072911" cy="523841"/>
          </a:xfrm>
        </p:spPr>
        <p:txBody>
          <a:bodyPr>
            <a:normAutofit fontScale="90000"/>
          </a:bodyPr>
          <a:lstStyle/>
          <a:p>
            <a:r>
              <a:rPr lang="bg-BG" b="1" dirty="0"/>
              <a:t>Принадлежност, обич, приемане</a:t>
            </a:r>
          </a:p>
        </p:txBody>
      </p:sp>
      <p:pic>
        <p:nvPicPr>
          <p:cNvPr id="5" name="Content Placeholder 4"/>
          <p:cNvPicPr>
            <a:picLocks noGrp="1" noChangeAspect="1"/>
          </p:cNvPicPr>
          <p:nvPr>
            <p:ph idx="1"/>
          </p:nvPr>
        </p:nvPicPr>
        <p:blipFill>
          <a:blip r:embed="rId2"/>
          <a:stretch>
            <a:fillRect/>
          </a:stretch>
        </p:blipFill>
        <p:spPr>
          <a:xfrm>
            <a:off x="4731479" y="2571750"/>
            <a:ext cx="4295775" cy="2476500"/>
          </a:xfrm>
          <a:prstGeom prst="rect">
            <a:avLst/>
          </a:prstGeom>
        </p:spPr>
      </p:pic>
      <p:sp>
        <p:nvSpPr>
          <p:cNvPr id="4" name="Текстов контейнер 3"/>
          <p:cNvSpPr>
            <a:spLocks noGrp="1"/>
          </p:cNvSpPr>
          <p:nvPr>
            <p:ph type="body" sz="half" idx="2"/>
          </p:nvPr>
        </p:nvSpPr>
        <p:spPr>
          <a:xfrm>
            <a:off x="61738" y="1245101"/>
            <a:ext cx="4510262" cy="2932201"/>
          </a:xfrm>
        </p:spPr>
        <p:txBody>
          <a:bodyPr>
            <a:normAutofit/>
          </a:bodyPr>
          <a:lstStyle/>
          <a:p>
            <a:r>
              <a:rPr lang="ru-RU" sz="2000" dirty="0"/>
              <a:t>„</a:t>
            </a:r>
            <a:r>
              <a:rPr lang="ru-RU" sz="2000" dirty="0" err="1"/>
              <a:t>Децата</a:t>
            </a:r>
            <a:r>
              <a:rPr lang="ru-RU" sz="2000" dirty="0"/>
              <a:t> </a:t>
            </a:r>
            <a:r>
              <a:rPr lang="ru-RU" sz="2000" dirty="0" err="1"/>
              <a:t>имат</a:t>
            </a:r>
            <a:r>
              <a:rPr lang="ru-RU" sz="2000" dirty="0"/>
              <a:t> </a:t>
            </a:r>
            <a:r>
              <a:rPr lang="ru-RU" sz="2000" dirty="0" err="1"/>
              <a:t>голяма</a:t>
            </a:r>
            <a:r>
              <a:rPr lang="ru-RU" sz="2000" dirty="0"/>
              <a:t> нужда от </a:t>
            </a:r>
            <a:r>
              <a:rPr lang="ru-RU" sz="2000" dirty="0" err="1"/>
              <a:t>любов</a:t>
            </a:r>
            <a:r>
              <a:rPr lang="ru-RU" sz="2000" dirty="0"/>
              <a:t>, </a:t>
            </a:r>
            <a:r>
              <a:rPr lang="ru-RU" sz="2000" dirty="0" err="1"/>
              <a:t>особено</a:t>
            </a:r>
            <a:r>
              <a:rPr lang="ru-RU" sz="2000" dirty="0"/>
              <a:t> </a:t>
            </a:r>
            <a:r>
              <a:rPr lang="ru-RU" sz="2000" dirty="0" err="1"/>
              <a:t>когато</a:t>
            </a:r>
            <a:r>
              <a:rPr lang="ru-RU" sz="2000" dirty="0"/>
              <a:t> не я </a:t>
            </a:r>
            <a:r>
              <a:rPr lang="ru-RU" sz="2000" dirty="0" err="1"/>
              <a:t>заслужават</a:t>
            </a:r>
            <a:r>
              <a:rPr lang="ru-RU" sz="2000" dirty="0"/>
              <a:t>.“ </a:t>
            </a:r>
          </a:p>
          <a:p>
            <a:pPr algn="r"/>
            <a:r>
              <a:rPr lang="ru-RU" sz="2000" dirty="0"/>
              <a:t> </a:t>
            </a:r>
            <a:r>
              <a:rPr lang="ru-RU" sz="2000" dirty="0" err="1"/>
              <a:t>Харолд</a:t>
            </a:r>
            <a:r>
              <a:rPr lang="ru-RU" sz="2000" dirty="0"/>
              <a:t> </a:t>
            </a:r>
            <a:r>
              <a:rPr lang="ru-RU" sz="2000" dirty="0" err="1"/>
              <a:t>Хълбърт</a:t>
            </a:r>
            <a:endParaRPr lang="ru-RU" sz="20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7391" y="5"/>
            <a:ext cx="3341716" cy="2464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61739" y="2571750"/>
            <a:ext cx="4581525" cy="2476500"/>
          </a:xfrm>
          <a:prstGeom prst="rect">
            <a:avLst/>
          </a:prstGeom>
        </p:spPr>
      </p:pic>
    </p:spTree>
    <p:extLst>
      <p:ext uri="{BB962C8B-B14F-4D97-AF65-F5344CB8AC3E}">
        <p14:creationId xmlns:p14="http://schemas.microsoft.com/office/powerpoint/2010/main" val="2021291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684" y="273846"/>
            <a:ext cx="6503669" cy="574054"/>
          </a:xfrm>
        </p:spPr>
        <p:txBody>
          <a:bodyPr>
            <a:normAutofit fontScale="90000"/>
          </a:bodyPr>
          <a:lstStyle/>
          <a:p>
            <a:r>
              <a:rPr lang="bg-BG" sz="2700" dirty="0"/>
              <a:t>ПРИМЕРНИ ТЕМИ ЗА ИЗГРАЖДАНЕ НА ПРИНАДЛЕЖНОСТ И ПРИЕМАНЕ</a:t>
            </a:r>
            <a:br>
              <a:rPr lang="bg-BG" dirty="0"/>
            </a:br>
            <a:endParaRPr lang="bg-BG" dirty="0"/>
          </a:p>
        </p:txBody>
      </p:sp>
      <p:sp>
        <p:nvSpPr>
          <p:cNvPr id="3" name="Content Placeholder 2"/>
          <p:cNvSpPr>
            <a:spLocks noGrp="1"/>
          </p:cNvSpPr>
          <p:nvPr>
            <p:ph idx="1"/>
          </p:nvPr>
        </p:nvSpPr>
        <p:spPr>
          <a:xfrm>
            <a:off x="133005" y="1030782"/>
            <a:ext cx="8911242" cy="3601945"/>
          </a:xfrm>
        </p:spPr>
        <p:txBody>
          <a:bodyPr>
            <a:normAutofit fontScale="85000" lnSpcReduction="20000"/>
          </a:bodyPr>
          <a:lstStyle/>
          <a:p>
            <a:pPr marL="0" indent="0">
              <a:buNone/>
            </a:pPr>
            <a:r>
              <a:rPr lang="bg-BG" sz="1600" dirty="0"/>
              <a:t>НАПРАВЕТЕ КАРТИНА ИЛИ НАПИШЕТЕ РАЗКАЗ/СТИХОТВОРЕНИЕ НА ТЕМА:</a:t>
            </a:r>
          </a:p>
          <a:p>
            <a:r>
              <a:rPr lang="bg-BG" sz="1600" dirty="0"/>
              <a:t> „НИЕ СМЕ“</a:t>
            </a:r>
          </a:p>
          <a:p>
            <a:r>
              <a:rPr lang="bg-BG" sz="1600" dirty="0"/>
              <a:t>ЛЮБИМИТЕ НИ ХРАНИ</a:t>
            </a:r>
          </a:p>
          <a:p>
            <a:r>
              <a:rPr lang="bg-BG" sz="1600" dirty="0"/>
              <a:t>ЩАСТЛИВИТЕ НИ МИСЛИ</a:t>
            </a:r>
          </a:p>
          <a:p>
            <a:r>
              <a:rPr lang="bg-BG" sz="1600" dirty="0"/>
              <a:t>ВАЖНИТЕ ХОРА В НАШИЯ ЖИВОТ</a:t>
            </a:r>
          </a:p>
          <a:p>
            <a:r>
              <a:rPr lang="bg-BG" sz="1600" dirty="0"/>
              <a:t>КАКВО НИ ПРАВИ СИЛНИ</a:t>
            </a:r>
          </a:p>
          <a:p>
            <a:pPr marL="0" indent="0">
              <a:buNone/>
            </a:pPr>
            <a:r>
              <a:rPr lang="ru-RU" sz="1800" dirty="0"/>
              <a:t>След като участниците завършат рисунките, стихотворенията или разказите, разделете ги на малки групи, за да покажат един на друг това, което са направили.</a:t>
            </a:r>
          </a:p>
          <a:p>
            <a:pPr marL="0" indent="0">
              <a:buNone/>
            </a:pPr>
            <a:r>
              <a:rPr lang="ru-RU" sz="1800" dirty="0"/>
              <a:t>Помолете ги да потърсят прилики и разлики.</a:t>
            </a:r>
          </a:p>
          <a:p>
            <a:pPr marL="0" indent="0">
              <a:buNone/>
            </a:pPr>
            <a:r>
              <a:rPr lang="ru-RU" sz="1800" dirty="0"/>
              <a:t>Нека след това всяка от малките групи да създаде обща рисунка на хартия за флипчарт, като използва индивидуалните рисунки или разкази.</a:t>
            </a:r>
          </a:p>
          <a:p>
            <a:pPr marL="0" indent="0">
              <a:buNone/>
            </a:pPr>
            <a:r>
              <a:rPr lang="ru-RU" sz="1800" dirty="0"/>
              <a:t>Помолете всяка група да представи работата си по общата рисунка, като индивидуалните са подредени под нея.</a:t>
            </a:r>
          </a:p>
          <a:p>
            <a:pPr marL="0" indent="0">
              <a:buNone/>
            </a:pPr>
            <a:r>
              <a:rPr lang="ru-RU" sz="1800" dirty="0"/>
              <a:t>Когато групите приключат с представянето си, обяснете им, че това е било начин да си припомнят колко сме свързани един с друг и как всеки от нас създава доброто за всички останали.</a:t>
            </a:r>
          </a:p>
          <a:p>
            <a:pPr marL="0" indent="0">
              <a:buNone/>
            </a:pPr>
            <a:endParaRPr lang="bg-BG" sz="1800"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5" name="Картина 4"/>
          <p:cNvPicPr/>
          <p:nvPr/>
        </p:nvPicPr>
        <p:blipFill>
          <a:blip r:embed="rId3"/>
          <a:stretch>
            <a:fillRect/>
          </a:stretch>
        </p:blipFill>
        <p:spPr>
          <a:xfrm>
            <a:off x="6272720" y="714756"/>
            <a:ext cx="2771531" cy="1762438"/>
          </a:xfrm>
          <a:prstGeom prst="rect">
            <a:avLst/>
          </a:prstGeom>
        </p:spPr>
      </p:pic>
    </p:spTree>
    <p:extLst>
      <p:ext uri="{BB962C8B-B14F-4D97-AF65-F5344CB8AC3E}">
        <p14:creationId xmlns:p14="http://schemas.microsoft.com/office/powerpoint/2010/main" val="2129188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артина 5"/>
          <p:cNvPicPr/>
          <p:nvPr/>
        </p:nvPicPr>
        <p:blipFill>
          <a:blip r:embed="rId2"/>
          <a:stretch>
            <a:fillRect/>
          </a:stretch>
        </p:blipFill>
        <p:spPr>
          <a:xfrm>
            <a:off x="5525312" y="798428"/>
            <a:ext cx="3485685" cy="1437964"/>
          </a:xfrm>
          <a:prstGeom prst="rect">
            <a:avLst/>
          </a:prstGeom>
        </p:spPr>
      </p:pic>
      <p:pic>
        <p:nvPicPr>
          <p:cNvPr id="3"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p:nvPr/>
        </p:nvSpPr>
        <p:spPr>
          <a:xfrm>
            <a:off x="191192" y="932637"/>
            <a:ext cx="4838007" cy="1188784"/>
          </a:xfrm>
          <a:prstGeom prst="rect">
            <a:avLst/>
          </a:prstGeom>
        </p:spPr>
        <p:txBody>
          <a:bodyPr wrap="square" lIns="91432" tIns="45716" rIns="91432" bIns="45716">
            <a:spAutoFit/>
          </a:bodyPr>
          <a:lstStyle/>
          <a:p>
            <a:r>
              <a:rPr lang="ru-RU" dirty="0">
                <a:latin typeface="IntroCondensed-Regular"/>
              </a:rPr>
              <a:t>Гарантира, че всички участници, независимо от</a:t>
            </a:r>
          </a:p>
          <a:p>
            <a:r>
              <a:rPr lang="ru-RU" dirty="0">
                <a:latin typeface="IntroCondensed-Regular"/>
              </a:rPr>
              <a:t>тяхната позиция и статут, разполагат с еднакво време</a:t>
            </a:r>
          </a:p>
          <a:p>
            <a:r>
              <a:rPr lang="ru-RU" dirty="0">
                <a:latin typeface="IntroCondensed-Regular"/>
              </a:rPr>
              <a:t>да говорят и да бъдат чути, както и с възможност</a:t>
            </a:r>
          </a:p>
          <a:p>
            <a:r>
              <a:rPr lang="ru-RU" dirty="0">
                <a:latin typeface="IntroCondensed-Regular"/>
              </a:rPr>
              <a:t>да размишляват, да решават проблеми и да се</a:t>
            </a:r>
          </a:p>
          <a:p>
            <a:r>
              <a:rPr lang="bg-BG" dirty="0">
                <a:latin typeface="IntroCondensed-Regular"/>
              </a:rPr>
              <a:t>усъвършенстват.</a:t>
            </a:r>
            <a:endParaRPr lang="bg-BG" dirty="0"/>
          </a:p>
        </p:txBody>
      </p:sp>
      <p:sp>
        <p:nvSpPr>
          <p:cNvPr id="5" name="Rectangle 4"/>
          <p:cNvSpPr/>
          <p:nvPr/>
        </p:nvSpPr>
        <p:spPr>
          <a:xfrm>
            <a:off x="382389" y="2502948"/>
            <a:ext cx="7922029" cy="2246761"/>
          </a:xfrm>
          <a:prstGeom prst="rect">
            <a:avLst/>
          </a:prstGeom>
        </p:spPr>
        <p:txBody>
          <a:bodyPr wrap="square" lIns="91432" tIns="45716" rIns="91432" bIns="45716">
            <a:spAutoFit/>
          </a:bodyPr>
          <a:lstStyle/>
          <a:p>
            <a:r>
              <a:rPr lang="bg-BG" b="1" dirty="0">
                <a:latin typeface="Intro-Bold"/>
              </a:rPr>
              <a:t>Правила</a:t>
            </a:r>
          </a:p>
          <a:p>
            <a:r>
              <a:rPr lang="ru-RU" dirty="0">
                <a:latin typeface="IntroCondensed-Regular"/>
              </a:rPr>
              <a:t>Единият от събеседниците говори в рамките на предварително определен период от време,</a:t>
            </a:r>
          </a:p>
          <a:p>
            <a:r>
              <a:rPr lang="bg-BG" dirty="0">
                <a:latin typeface="IntroCondensed-Regular"/>
              </a:rPr>
              <a:t>докато другият събеседник слуша.</a:t>
            </a:r>
          </a:p>
          <a:p>
            <a:r>
              <a:rPr lang="ru-RU" dirty="0">
                <a:latin typeface="IntroCondensed-Regular"/>
              </a:rPr>
              <a:t>Слушащият няма право да говори, но трябва да проявява активен интерес </a:t>
            </a:r>
            <a:r>
              <a:rPr lang="ru-RU" dirty="0" err="1">
                <a:latin typeface="IntroCondensed-Regular"/>
              </a:rPr>
              <a:t>към</a:t>
            </a:r>
            <a:r>
              <a:rPr lang="ru-RU" dirty="0">
                <a:latin typeface="IntroCondensed-Regular"/>
              </a:rPr>
              <a:t> </a:t>
            </a:r>
            <a:r>
              <a:rPr lang="ru-RU" dirty="0" err="1">
                <a:latin typeface="IntroCondensed-Regular"/>
              </a:rPr>
              <a:t>казаното</a:t>
            </a:r>
            <a:r>
              <a:rPr lang="ru-RU" dirty="0">
                <a:latin typeface="IntroCondensed-Regular"/>
              </a:rPr>
              <a:t> от говорещия, като използва езика на тялото. Слушащият трябва да засвидетелства цялото си внимание на говорещия, като освободи съзнанието си от собствените си мисли.</a:t>
            </a:r>
          </a:p>
          <a:p>
            <a:r>
              <a:rPr lang="ru-RU" dirty="0">
                <a:latin typeface="IntroCondensed-Regular"/>
              </a:rPr>
              <a:t>Няма нищо лошо в мълчанието. То настъпва, когато говорещият има нужда от време за размисъл.</a:t>
            </a:r>
          </a:p>
          <a:p>
            <a:r>
              <a:rPr lang="ru-RU" dirty="0">
                <a:latin typeface="IntroCondensed-Regular"/>
              </a:rPr>
              <a:t>Тогава слушащият запазва мълчание и изчаква търпеливо.</a:t>
            </a:r>
          </a:p>
          <a:p>
            <a:r>
              <a:rPr lang="ru-RU" dirty="0">
                <a:latin typeface="IntroCondensed-Regular"/>
              </a:rPr>
              <a:t>След </a:t>
            </a:r>
            <a:r>
              <a:rPr lang="ru-RU" dirty="0" err="1">
                <a:latin typeface="IntroCondensed-Regular"/>
              </a:rPr>
              <a:t>това</a:t>
            </a:r>
            <a:r>
              <a:rPr lang="ru-RU" dirty="0">
                <a:latin typeface="IntroCondensed-Regular"/>
              </a:rPr>
              <a:t> слушащият и говорещият сменят своите роли. </a:t>
            </a:r>
            <a:endParaRPr lang="bg-BG" dirty="0"/>
          </a:p>
        </p:txBody>
      </p:sp>
      <p:sp>
        <p:nvSpPr>
          <p:cNvPr id="6" name="Rectangle 5"/>
          <p:cNvSpPr/>
          <p:nvPr/>
        </p:nvSpPr>
        <p:spPr>
          <a:xfrm>
            <a:off x="2023785" y="83233"/>
            <a:ext cx="6526828" cy="461665"/>
          </a:xfrm>
          <a:prstGeom prst="rect">
            <a:avLst/>
          </a:prstGeom>
        </p:spPr>
        <p:txBody>
          <a:bodyPr wrap="square" lIns="91432" tIns="45716" rIns="91432" bIns="45716">
            <a:spAutoFit/>
          </a:bodyPr>
          <a:lstStyle/>
          <a:p>
            <a:r>
              <a:rPr lang="ru-RU" sz="2400" dirty="0">
                <a:latin typeface="IntroCondensed-Regular"/>
              </a:rPr>
              <a:t>Конструктивистки модел за слушане </a:t>
            </a:r>
            <a:endParaRPr lang="bg-BG" sz="2400" dirty="0"/>
          </a:p>
        </p:txBody>
      </p:sp>
    </p:spTree>
    <p:extLst>
      <p:ext uri="{BB962C8B-B14F-4D97-AF65-F5344CB8AC3E}">
        <p14:creationId xmlns:p14="http://schemas.microsoft.com/office/powerpoint/2010/main" val="2881085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1"/>
            <a:ext cx="2949178" cy="694592"/>
          </a:xfrm>
        </p:spPr>
        <p:txBody>
          <a:bodyPr>
            <a:normAutofit fontScale="90000"/>
          </a:bodyPr>
          <a:lstStyle/>
          <a:p>
            <a:r>
              <a:rPr lang="bg-BG" b="1" dirty="0"/>
              <a:t>Признание и уважение</a:t>
            </a:r>
          </a:p>
        </p:txBody>
      </p:sp>
      <p:sp>
        <p:nvSpPr>
          <p:cNvPr id="4" name="Текстов контейнер 3"/>
          <p:cNvSpPr>
            <a:spLocks noGrp="1"/>
          </p:cNvSpPr>
          <p:nvPr>
            <p:ph type="body" sz="half" idx="2"/>
          </p:nvPr>
        </p:nvSpPr>
        <p:spPr>
          <a:xfrm>
            <a:off x="254977" y="1300166"/>
            <a:ext cx="3324042" cy="3101579"/>
          </a:xfrm>
        </p:spPr>
        <p:txBody>
          <a:bodyPr>
            <a:normAutofit fontScale="92500" lnSpcReduction="10000"/>
          </a:bodyPr>
          <a:lstStyle/>
          <a:p>
            <a:r>
              <a:rPr lang="bg-BG" sz="1800" dirty="0"/>
              <a:t>Учим детето на </a:t>
            </a:r>
            <a:r>
              <a:rPr lang="ru-RU" sz="1800" dirty="0"/>
              <a:t>уважение, </a:t>
            </a:r>
            <a:r>
              <a:rPr lang="ru-RU" sz="1800" dirty="0" err="1"/>
              <a:t>като</a:t>
            </a:r>
            <a:r>
              <a:rPr lang="ru-RU" sz="1800" dirty="0"/>
              <a:t> се </a:t>
            </a:r>
            <a:r>
              <a:rPr lang="ru-RU" sz="1800" dirty="0" err="1"/>
              <a:t>вслушваме</a:t>
            </a:r>
            <a:r>
              <a:rPr lang="ru-RU" sz="1800" dirty="0"/>
              <a:t> в </a:t>
            </a:r>
            <a:r>
              <a:rPr lang="ru-RU" sz="1800" dirty="0" err="1"/>
              <a:t>това</a:t>
            </a:r>
            <a:r>
              <a:rPr lang="ru-RU" sz="1800" dirty="0"/>
              <a:t>, </a:t>
            </a:r>
            <a:r>
              <a:rPr lang="ru-RU" sz="1800" dirty="0" err="1"/>
              <a:t>което</a:t>
            </a:r>
            <a:r>
              <a:rPr lang="ru-RU" sz="1800" dirty="0"/>
              <a:t> </a:t>
            </a:r>
            <a:r>
              <a:rPr lang="ru-RU" sz="1800" dirty="0" err="1"/>
              <a:t>казва</a:t>
            </a:r>
            <a:r>
              <a:rPr lang="ru-RU" sz="1800" dirty="0"/>
              <a:t>, и се </a:t>
            </a:r>
            <a:r>
              <a:rPr lang="ru-RU" sz="1800" dirty="0" err="1"/>
              <a:t>опитваме</a:t>
            </a:r>
            <a:r>
              <a:rPr lang="ru-RU" sz="1800" dirty="0"/>
              <a:t> да разберем </a:t>
            </a:r>
            <a:r>
              <a:rPr lang="ru-RU" sz="1800" dirty="0" err="1"/>
              <a:t>думите</a:t>
            </a:r>
            <a:r>
              <a:rPr lang="ru-RU" sz="1800" dirty="0"/>
              <a:t> </a:t>
            </a:r>
            <a:r>
              <a:rPr lang="ru-RU" sz="1800" dirty="0" err="1"/>
              <a:t>му</a:t>
            </a:r>
            <a:r>
              <a:rPr lang="ru-RU" sz="1800" dirty="0"/>
              <a:t>.</a:t>
            </a:r>
          </a:p>
          <a:p>
            <a:r>
              <a:rPr lang="ru-RU" sz="1800" dirty="0"/>
              <a:t>Необходимо е да </a:t>
            </a:r>
            <a:r>
              <a:rPr lang="ru-RU" sz="1800" dirty="0" err="1"/>
              <a:t>обръщаме</a:t>
            </a:r>
            <a:r>
              <a:rPr lang="ru-RU" sz="1800" dirty="0"/>
              <a:t> внимание на </a:t>
            </a:r>
            <a:r>
              <a:rPr lang="ru-RU" sz="1800" dirty="0" err="1"/>
              <a:t>детето</a:t>
            </a:r>
            <a:r>
              <a:rPr lang="ru-RU" sz="1800" dirty="0"/>
              <a:t> , </a:t>
            </a:r>
            <a:r>
              <a:rPr lang="ru-RU" sz="1800" dirty="0" err="1"/>
              <a:t>докато</a:t>
            </a:r>
            <a:r>
              <a:rPr lang="ru-RU" sz="1800" dirty="0"/>
              <a:t> говорим с него, </a:t>
            </a:r>
            <a:r>
              <a:rPr lang="ru-RU" sz="1800" dirty="0" err="1"/>
              <a:t>като</a:t>
            </a:r>
            <a:r>
              <a:rPr lang="ru-RU" sz="1800" dirty="0"/>
              <a:t> </a:t>
            </a:r>
            <a:r>
              <a:rPr lang="ru-RU" sz="1800" dirty="0" err="1"/>
              <a:t>поддържаме</a:t>
            </a:r>
            <a:r>
              <a:rPr lang="ru-RU" sz="1800" dirty="0"/>
              <a:t> </a:t>
            </a:r>
            <a:r>
              <a:rPr lang="ru-RU" sz="1800" dirty="0" err="1"/>
              <a:t>зрителен</a:t>
            </a:r>
            <a:r>
              <a:rPr lang="ru-RU" sz="1800" dirty="0"/>
              <a:t> контакт и </a:t>
            </a:r>
            <a:r>
              <a:rPr lang="ru-RU" sz="1800" dirty="0" err="1"/>
              <a:t>истински</a:t>
            </a:r>
            <a:r>
              <a:rPr lang="ru-RU" sz="1800" dirty="0"/>
              <a:t> интерес.</a:t>
            </a:r>
          </a:p>
          <a:p>
            <a:r>
              <a:rPr lang="ru-RU" sz="1800" dirty="0"/>
              <a:t>Необходимо е да покажем на практика, че </a:t>
            </a:r>
            <a:r>
              <a:rPr lang="ru-RU" sz="1800" dirty="0" err="1"/>
              <a:t>детето</a:t>
            </a:r>
            <a:r>
              <a:rPr lang="ru-RU" sz="1800" dirty="0"/>
              <a:t> е важно за нас, че то </a:t>
            </a:r>
            <a:r>
              <a:rPr lang="ru-RU" sz="1800" dirty="0" err="1"/>
              <a:t>заслужава</a:t>
            </a:r>
            <a:r>
              <a:rPr lang="ru-RU" sz="1800" dirty="0"/>
              <a:t> </a:t>
            </a:r>
            <a:r>
              <a:rPr lang="ru-RU" sz="1800" dirty="0" err="1"/>
              <a:t>вниманието</a:t>
            </a:r>
            <a:r>
              <a:rPr lang="ru-RU" sz="1800" dirty="0"/>
              <a:t> и </a:t>
            </a:r>
            <a:r>
              <a:rPr lang="ru-RU" sz="1800" dirty="0" err="1"/>
              <a:t>времето</a:t>
            </a:r>
            <a:r>
              <a:rPr lang="ru-RU" sz="1800" dirty="0"/>
              <a:t> ни.</a:t>
            </a:r>
          </a:p>
          <a:p>
            <a:endParaRPr lang="bg-BG" dirty="0"/>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9777" y="1608732"/>
            <a:ext cx="4058832" cy="195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3" y="191967"/>
            <a:ext cx="2103724" cy="158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471" y="2910254"/>
            <a:ext cx="3139342" cy="2039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2163" y="2910254"/>
            <a:ext cx="2511838" cy="2039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6112367" y="0"/>
            <a:ext cx="3031637" cy="169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5916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796988" y="273844"/>
            <a:ext cx="5718362" cy="789968"/>
          </a:xfrm>
        </p:spPr>
        <p:txBody>
          <a:bodyPr>
            <a:normAutofit/>
          </a:bodyPr>
          <a:lstStyle/>
          <a:p>
            <a:r>
              <a:rPr lang="ru-RU" sz="2800" b="1" dirty="0" err="1">
                <a:solidFill>
                  <a:prstClr val="white"/>
                </a:solidFill>
              </a:rPr>
              <a:t>Самоактуализация</a:t>
            </a:r>
            <a:endParaRPr lang="bg-BG" sz="2800" b="1" dirty="0"/>
          </a:p>
        </p:txBody>
      </p:sp>
      <p:sp>
        <p:nvSpPr>
          <p:cNvPr id="3" name="Контейнер за съдържание 2"/>
          <p:cNvSpPr>
            <a:spLocks noGrp="1"/>
          </p:cNvSpPr>
          <p:nvPr>
            <p:ph idx="1"/>
          </p:nvPr>
        </p:nvSpPr>
        <p:spPr>
          <a:xfrm>
            <a:off x="573703" y="1040291"/>
            <a:ext cx="7935632" cy="3389617"/>
          </a:xfrm>
        </p:spPr>
        <p:txBody>
          <a:bodyPr>
            <a:normAutofit fontScale="77500" lnSpcReduction="20000"/>
          </a:bodyPr>
          <a:lstStyle/>
          <a:p>
            <a:pPr marL="0" indent="0">
              <a:buNone/>
            </a:pPr>
            <a:r>
              <a:rPr lang="bg-BG" dirty="0"/>
              <a:t>„Учителката ни накара да напишем съчинение за това какви искаме да станем като големи – разказва Ноа.</a:t>
            </a:r>
          </a:p>
          <a:p>
            <a:pPr marL="0" indent="0">
              <a:buNone/>
            </a:pPr>
            <a:r>
              <a:rPr lang="bg-BG" dirty="0"/>
              <a:t>– Ти какво написа?</a:t>
            </a:r>
          </a:p>
          <a:p>
            <a:pPr marL="0" indent="0">
              <a:buNone/>
            </a:pPr>
            <a:r>
              <a:rPr lang="bg-BG" dirty="0"/>
              <a:t>– Написах, че първо искам да се съсредоточа върху това да бъда малък.</a:t>
            </a:r>
          </a:p>
          <a:p>
            <a:pPr marL="0" indent="0">
              <a:buNone/>
            </a:pPr>
            <a:r>
              <a:rPr lang="bg-BG" dirty="0"/>
              <a:t>– Това е много добър отговор.</a:t>
            </a:r>
          </a:p>
          <a:p>
            <a:pPr marL="0" indent="0">
              <a:buNone/>
            </a:pPr>
            <a:r>
              <a:rPr lang="bg-BG" dirty="0"/>
              <a:t>– Нали? Пък и предпочитам да стана стар, а не голям. Всички големи са ядосани, само децата и старите хора се смеят.</a:t>
            </a:r>
          </a:p>
          <a:p>
            <a:pPr marL="0" indent="0">
              <a:buNone/>
            </a:pPr>
            <a:r>
              <a:rPr lang="bg-BG" dirty="0"/>
              <a:t>– Написа ли това в съчинението?</a:t>
            </a:r>
          </a:p>
          <a:p>
            <a:pPr marL="0" indent="0">
              <a:buNone/>
            </a:pPr>
            <a:r>
              <a:rPr lang="bg-BG" dirty="0"/>
              <a:t>– Да.</a:t>
            </a:r>
          </a:p>
          <a:p>
            <a:pPr marL="0" indent="0">
              <a:buNone/>
            </a:pPr>
            <a:r>
              <a:rPr lang="bg-BG" dirty="0"/>
              <a:t>– Какво каза учителката ти?</a:t>
            </a:r>
          </a:p>
          <a:p>
            <a:pPr marL="0" indent="0">
              <a:buNone/>
            </a:pPr>
            <a:r>
              <a:rPr lang="bg-BG" dirty="0"/>
              <a:t>– Каза, че не съм разбрал задачата.</a:t>
            </a:r>
          </a:p>
          <a:p>
            <a:pPr marL="0" indent="0">
              <a:buNone/>
            </a:pPr>
            <a:r>
              <a:rPr lang="bg-BG" dirty="0"/>
              <a:t>– А ти какво ѝ каза?</a:t>
            </a:r>
          </a:p>
          <a:p>
            <a:pPr marL="0" indent="0">
              <a:buNone/>
            </a:pPr>
            <a:r>
              <a:rPr lang="bg-BG" dirty="0"/>
              <a:t>– Казах, че тя не е разбрала отговора.“</a:t>
            </a:r>
          </a:p>
          <a:p>
            <a:endParaRPr lang="bg-BG"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378335" y="2831352"/>
            <a:ext cx="3408218" cy="2312148"/>
          </a:xfrm>
          <a:prstGeom prst="rect">
            <a:avLst/>
          </a:prstGeom>
        </p:spPr>
      </p:pic>
    </p:spTree>
    <p:extLst>
      <p:ext uri="{BB962C8B-B14F-4D97-AF65-F5344CB8AC3E}">
        <p14:creationId xmlns:p14="http://schemas.microsoft.com/office/powerpoint/2010/main" val="400447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9841" y="342901"/>
            <a:ext cx="2949178" cy="978824"/>
          </a:xfrm>
        </p:spPr>
        <p:txBody>
          <a:bodyPr/>
          <a:lstStyle/>
          <a:p>
            <a:r>
              <a:rPr lang="ru-RU" dirty="0"/>
              <a:t>Самоактуализация - примери</a:t>
            </a:r>
            <a:endParaRPr lang="bg-BG" dirty="0"/>
          </a:p>
        </p:txBody>
      </p:sp>
      <p:sp>
        <p:nvSpPr>
          <p:cNvPr id="3" name="Контейнер за съдържание 2"/>
          <p:cNvSpPr>
            <a:spLocks noGrp="1"/>
          </p:cNvSpPr>
          <p:nvPr>
            <p:ph idx="1"/>
          </p:nvPr>
        </p:nvSpPr>
        <p:spPr>
          <a:xfrm>
            <a:off x="3887394" y="342904"/>
            <a:ext cx="5048791" cy="4578235"/>
          </a:xfrm>
        </p:spPr>
        <p:txBody>
          <a:bodyPr>
            <a:normAutofit fontScale="62500" lnSpcReduction="20000"/>
          </a:bodyPr>
          <a:lstStyle/>
          <a:p>
            <a:r>
              <a:rPr lang="ru-RU" sz="2600" dirty="0" err="1"/>
              <a:t>Tворчество</a:t>
            </a:r>
            <a:r>
              <a:rPr lang="ru-RU" sz="2600" dirty="0"/>
              <a:t> – </a:t>
            </a:r>
            <a:r>
              <a:rPr lang="ru-RU" sz="2600" dirty="0" err="1"/>
              <a:t>рисуване</a:t>
            </a:r>
            <a:r>
              <a:rPr lang="ru-RU" sz="2600" dirty="0"/>
              <a:t>, писане, танц, свирене на инструмент.</a:t>
            </a:r>
          </a:p>
          <a:p>
            <a:r>
              <a:rPr lang="ru-RU" sz="2600" dirty="0"/>
              <a:t>Поставяне и постигане на значими цели, които са в съответствие с личните ценности и стремежи.</a:t>
            </a:r>
          </a:p>
          <a:p>
            <a:r>
              <a:rPr lang="ru-RU" sz="2600" dirty="0"/>
              <a:t>Ангажиране в действия на доброта и алтруизъм, за да допринесете за благосъстоянието на другите.</a:t>
            </a:r>
          </a:p>
          <a:p>
            <a:r>
              <a:rPr lang="ru-RU" sz="2600" dirty="0"/>
              <a:t>Търсене на личностно развитие чрез непрекъснато учене и придобиване на нови умения.</a:t>
            </a:r>
          </a:p>
          <a:p>
            <a:r>
              <a:rPr lang="ru-RU" sz="2600" dirty="0"/>
              <a:t>Възприемане на автентичността и живота в съответствие с истинските ценности и вярвания.</a:t>
            </a:r>
          </a:p>
          <a:p>
            <a:r>
              <a:rPr lang="ru-RU" sz="2600" dirty="0"/>
              <a:t>Култивиране на значими взаимоотношения и връзки с другите, основани на взаимно уважение и подкрепа.</a:t>
            </a:r>
          </a:p>
          <a:p>
            <a:r>
              <a:rPr lang="ru-RU" sz="2600" dirty="0"/>
              <a:t>Ангажиране в саморефлексия за придобиване на по-дълбоко самосъзнание и лично прозрение.</a:t>
            </a:r>
          </a:p>
          <a:p>
            <a:r>
              <a:rPr lang="ru-RU" sz="2600" dirty="0"/>
              <a:t>Правене на избори с приоритет на вътрешното щастие и благополучие, а не на външно утвърждаване.</a:t>
            </a:r>
          </a:p>
          <a:p>
            <a:r>
              <a:rPr lang="ru-RU" sz="2600" dirty="0"/>
              <a:t>Приемане на себе си в цялост – със силните и слабите страни.</a:t>
            </a:r>
          </a:p>
          <a:p>
            <a:r>
              <a:rPr lang="ru-RU" sz="2600" dirty="0"/>
              <a:t>Потапяне в дейност, която носи чувство на радост, цел и удовлетворение.</a:t>
            </a:r>
          </a:p>
          <a:p>
            <a:endParaRPr lang="bg-BG" dirty="0"/>
          </a:p>
        </p:txBody>
      </p:sp>
      <p:pic>
        <p:nvPicPr>
          <p:cNvPr id="7" name="Picture 6"/>
          <p:cNvPicPr>
            <a:picLocks noChangeAspect="1"/>
          </p:cNvPicPr>
          <p:nvPr/>
        </p:nvPicPr>
        <p:blipFill>
          <a:blip r:embed="rId2"/>
          <a:stretch>
            <a:fillRect/>
          </a:stretch>
        </p:blipFill>
        <p:spPr>
          <a:xfrm>
            <a:off x="166542" y="1543052"/>
            <a:ext cx="3412481" cy="2858691"/>
          </a:xfrm>
          <a:prstGeom prst="rect">
            <a:avLst/>
          </a:prstGeom>
        </p:spPr>
      </p:pic>
      <p:sp>
        <p:nvSpPr>
          <p:cNvPr id="4" name="Текстов контейнер 3"/>
          <p:cNvSpPr>
            <a:spLocks noGrp="1"/>
          </p:cNvSpPr>
          <p:nvPr>
            <p:ph type="body" sz="half" idx="2"/>
          </p:nvPr>
        </p:nvSpPr>
        <p:spPr/>
        <p:txBody>
          <a:bodyPr/>
          <a:lstStyle/>
          <a:p>
            <a:endParaRPr lang="bg-BG" dirty="0"/>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41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609" y="432266"/>
            <a:ext cx="5629467" cy="382385"/>
          </a:xfrm>
        </p:spPr>
        <p:txBody>
          <a:bodyPr>
            <a:normAutofit fontScale="90000"/>
          </a:bodyPr>
          <a:lstStyle/>
          <a:p>
            <a:pPr algn="ctr"/>
            <a:br>
              <a:rPr lang="ru-RU" dirty="0"/>
            </a:br>
            <a:r>
              <a:rPr lang="ru-RU" dirty="0"/>
              <a:t>3 основни принципа на </a:t>
            </a:r>
            <a:br>
              <a:rPr lang="ru-RU" dirty="0"/>
            </a:br>
            <a:r>
              <a:rPr lang="ru-RU" dirty="0" err="1"/>
              <a:t>философията</a:t>
            </a:r>
            <a:r>
              <a:rPr lang="ru-RU" dirty="0"/>
              <a:t> на Reggio </a:t>
            </a:r>
            <a:r>
              <a:rPr lang="en-US" dirty="0"/>
              <a:t>Emilia</a:t>
            </a:r>
            <a:br>
              <a:rPr lang="ru-RU" dirty="0"/>
            </a:br>
            <a:br>
              <a:rPr lang="ru-RU" dirty="0"/>
            </a:br>
            <a:endParaRPr lang="bg-BG" dirty="0"/>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138365" y="1188722"/>
            <a:ext cx="8376987" cy="3444003"/>
          </a:xfrm>
        </p:spPr>
        <p:txBody>
          <a:bodyPr>
            <a:normAutofit fontScale="70000" lnSpcReduction="20000"/>
          </a:bodyPr>
          <a:lstStyle/>
          <a:p>
            <a:r>
              <a:rPr lang="ru-RU" dirty="0">
                <a:solidFill>
                  <a:srgbClr val="FFC000"/>
                </a:solidFill>
              </a:rPr>
              <a:t>Образът на детето.</a:t>
            </a:r>
          </a:p>
          <a:p>
            <a:pPr marL="0" indent="0">
              <a:lnSpc>
                <a:spcPct val="120000"/>
              </a:lnSpc>
              <a:spcBef>
                <a:spcPts val="0"/>
              </a:spcBef>
              <a:buNone/>
            </a:pPr>
            <a:r>
              <a:rPr lang="ru-RU" dirty="0"/>
              <a:t>Децата имат права и насърчава учебна среда, в която децата са уважавани и изслушвани. </a:t>
            </a:r>
          </a:p>
          <a:p>
            <a:pPr marL="0" indent="0">
              <a:lnSpc>
                <a:spcPct val="120000"/>
              </a:lnSpc>
              <a:spcBef>
                <a:spcPts val="0"/>
              </a:spcBef>
              <a:buNone/>
            </a:pPr>
            <a:r>
              <a:rPr lang="ru-RU" dirty="0" err="1"/>
              <a:t>Тази</a:t>
            </a:r>
            <a:r>
              <a:rPr lang="ru-RU" dirty="0"/>
              <a:t> педагогика почита детето и неговото мислене. Поради тази причина децата от класните стаи често се наричат съ-създатели на учебната среда.</a:t>
            </a:r>
          </a:p>
          <a:p>
            <a:r>
              <a:rPr lang="ru-RU" dirty="0">
                <a:solidFill>
                  <a:srgbClr val="FFC000"/>
                </a:solidFill>
              </a:rPr>
              <a:t>100-те езика на общуване</a:t>
            </a:r>
          </a:p>
          <a:p>
            <a:pPr marL="0" indent="0">
              <a:buNone/>
            </a:pPr>
            <a:r>
              <a:rPr lang="ru-RU" dirty="0"/>
              <a:t>Преподавателите разбират, че децата конструират и съконструират знания всеки път, когато взаимодействат със своята социална и физическа среда. Педагозите твърдо вярват, че възможността децата да споделят своя опит и знания с другите създава обогатено образователно </a:t>
            </a:r>
            <a:r>
              <a:rPr lang="ru-RU" dirty="0" err="1"/>
              <a:t>преживяване</a:t>
            </a:r>
            <a:r>
              <a:rPr lang="ru-RU" dirty="0"/>
              <a:t> – за всички. Това убеждение движи тяхната водена от деца учебна програма и </a:t>
            </a:r>
            <a:r>
              <a:rPr lang="ru-RU" dirty="0" err="1"/>
              <a:t>преподаване</a:t>
            </a:r>
            <a:r>
              <a:rPr lang="ru-RU" dirty="0"/>
              <a:t> – </a:t>
            </a:r>
            <a:r>
              <a:rPr lang="ru-RU" dirty="0" err="1"/>
              <a:t>детето</a:t>
            </a:r>
            <a:r>
              <a:rPr lang="ru-RU" dirty="0"/>
              <a:t> получава възможност да общува чрез много различни езици: рисуване, фотография, конструиране, дискусии, драма... Не само писмените думи и числа, които толкова често доминират в нашите традиционни класни стаи.</a:t>
            </a:r>
          </a:p>
          <a:p>
            <a:r>
              <a:rPr lang="ru-RU" dirty="0">
                <a:solidFill>
                  <a:srgbClr val="FFC000"/>
                </a:solidFill>
              </a:rPr>
              <a:t>Средата като учител</a:t>
            </a:r>
            <a:endParaRPr lang="en-US" dirty="0">
              <a:solidFill>
                <a:srgbClr val="FFC000"/>
              </a:solidFill>
            </a:endParaRPr>
          </a:p>
          <a:p>
            <a:pPr marL="0" indent="0">
              <a:buNone/>
            </a:pPr>
            <a:r>
              <a:rPr lang="ru-RU" dirty="0" err="1"/>
              <a:t>Учебната</a:t>
            </a:r>
            <a:r>
              <a:rPr lang="ru-RU" dirty="0"/>
              <a:t> среда – трябва да създадете учебно пространство, което е естетически издържано, отразява идентичността и културата на </a:t>
            </a:r>
            <a:r>
              <a:rPr lang="ru-RU" dirty="0" err="1"/>
              <a:t>децата</a:t>
            </a:r>
            <a:r>
              <a:rPr lang="ru-RU" dirty="0"/>
              <a:t> и </a:t>
            </a:r>
            <a:r>
              <a:rPr lang="ru-RU" dirty="0" err="1"/>
              <a:t>семействата</a:t>
            </a:r>
            <a:r>
              <a:rPr lang="ru-RU" dirty="0"/>
              <a:t> им, </a:t>
            </a:r>
            <a:r>
              <a:rPr lang="ru-RU" dirty="0" err="1"/>
              <a:t>насърчава</a:t>
            </a:r>
            <a:r>
              <a:rPr lang="ru-RU" dirty="0"/>
              <a:t> връзката с </a:t>
            </a:r>
            <a:r>
              <a:rPr lang="ru-RU" dirty="0" err="1"/>
              <a:t>мястото</a:t>
            </a:r>
            <a:r>
              <a:rPr lang="ru-RU" dirty="0"/>
              <a:t> на </a:t>
            </a:r>
            <a:r>
              <a:rPr lang="ru-RU" dirty="0" err="1"/>
              <a:t>живеене</a:t>
            </a:r>
            <a:r>
              <a:rPr lang="ru-RU" dirty="0"/>
              <a:t>, </a:t>
            </a:r>
            <a:r>
              <a:rPr lang="ru-RU" dirty="0" err="1"/>
              <a:t>насърчава</a:t>
            </a:r>
            <a:r>
              <a:rPr lang="ru-RU" dirty="0"/>
              <a:t> чувството за собственост на децата и </a:t>
            </a:r>
            <a:r>
              <a:rPr lang="ru-RU" dirty="0" err="1"/>
              <a:t>семействата</a:t>
            </a:r>
            <a:r>
              <a:rPr lang="ru-RU" dirty="0"/>
              <a:t> </a:t>
            </a:r>
            <a:r>
              <a:rPr lang="ru-RU" dirty="0" err="1"/>
              <a:t>върху</a:t>
            </a:r>
            <a:r>
              <a:rPr lang="ru-RU" dirty="0"/>
              <a:t> </a:t>
            </a:r>
            <a:r>
              <a:rPr lang="ru-RU" dirty="0" err="1"/>
              <a:t>процесите</a:t>
            </a:r>
            <a:r>
              <a:rPr lang="ru-RU" dirty="0"/>
              <a:t> в училище, </a:t>
            </a:r>
            <a:r>
              <a:rPr lang="ru-RU" dirty="0" err="1"/>
              <a:t>ангажира</a:t>
            </a:r>
            <a:r>
              <a:rPr lang="ru-RU" dirty="0"/>
              <a:t> децата в изследване, общуване и </a:t>
            </a:r>
            <a:r>
              <a:rPr lang="ru-RU" dirty="0" err="1"/>
              <a:t>учене</a:t>
            </a:r>
            <a:r>
              <a:rPr lang="ru-RU" dirty="0"/>
              <a:t>.</a:t>
            </a:r>
          </a:p>
          <a:p>
            <a:pPr marL="0" indent="0">
              <a:buNone/>
            </a:pPr>
            <a:endParaRPr lang="bg-BG" dirty="0">
              <a:solidFill>
                <a:srgbClr val="FFC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2985" y="14146"/>
            <a:ext cx="1005545" cy="130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авоъгълник 2"/>
          <p:cNvSpPr/>
          <p:nvPr/>
        </p:nvSpPr>
        <p:spPr>
          <a:xfrm>
            <a:off x="7678633" y="1317777"/>
            <a:ext cx="1479488" cy="311621"/>
          </a:xfrm>
          <a:prstGeom prst="rect">
            <a:avLst/>
          </a:prstGeom>
        </p:spPr>
        <p:txBody>
          <a:bodyPr wrap="none" lIns="91432" tIns="45716" rIns="91432" bIns="45716">
            <a:spAutoFit/>
          </a:bodyPr>
          <a:lstStyle/>
          <a:p>
            <a:r>
              <a:rPr lang="bg-BG" i="1" dirty="0" err="1"/>
              <a:t>Лорис</a:t>
            </a:r>
            <a:r>
              <a:rPr lang="bg-BG" i="1" dirty="0"/>
              <a:t> </a:t>
            </a:r>
            <a:r>
              <a:rPr lang="bg-BG" i="1" dirty="0" err="1"/>
              <a:t>Малагуци</a:t>
            </a:r>
            <a:endParaRPr lang="bg-BG" i="1" dirty="0"/>
          </a:p>
        </p:txBody>
      </p:sp>
    </p:spTree>
    <p:extLst>
      <p:ext uri="{BB962C8B-B14F-4D97-AF65-F5344CB8AC3E}">
        <p14:creationId xmlns:p14="http://schemas.microsoft.com/office/powerpoint/2010/main" val="310771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237" y="307242"/>
            <a:ext cx="8935527" cy="4411066"/>
          </a:xfrm>
          <a:prstGeom prst="rect">
            <a:avLst/>
          </a:prstGeom>
        </p:spPr>
      </p:pic>
    </p:spTree>
    <p:extLst>
      <p:ext uri="{BB962C8B-B14F-4D97-AF65-F5344CB8AC3E}">
        <p14:creationId xmlns:p14="http://schemas.microsoft.com/office/powerpoint/2010/main" val="3239865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4101411" cy="5143500"/>
          </a:xfrm>
          <a:prstGeom prst="rect">
            <a:avLst/>
          </a:prstGeom>
          <a:solidFill>
            <a:srgbClr val="3E747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pic>
        <p:nvPicPr>
          <p:cNvPr id="1026" name="Picture 2">
            <a:extLst>
              <a:ext uri="{FF2B5EF4-FFF2-40B4-BE49-F238E27FC236}">
                <a16:creationId xmlns:a16="http://schemas.microsoft.com/office/drawing/2014/main" id="{E83E5B20-73D4-B5F6-5F4F-2F897795AC1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38311" y="622572"/>
            <a:ext cx="4406752" cy="4406752"/>
          </a:xfrm>
          <a:prstGeom prst="rect">
            <a:avLst/>
          </a:prstGeom>
          <a:extLst>
            <a:ext uri="{909E8E84-426E-40DD-AFC4-6F175D3DCCD1}">
              <a14:hiddenFill xmlns:a14="http://schemas.microsoft.com/office/drawing/2010/main">
                <a:solidFill>
                  <a:srgbClr val="FFFFFF"/>
                </a:solidFill>
              </a14:hiddenFill>
            </a:ext>
          </a:extLst>
        </p:spPr>
      </p:pic>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7747738" y="3"/>
            <a:ext cx="1396262" cy="531874"/>
          </a:xfrm>
          <a:prstGeom prst="rect">
            <a:avLst/>
          </a:prstGeom>
          <a:extLst>
            <a:ext uri="{909E8E84-426E-40DD-AFC4-6F175D3DCCD1}">
              <a14:hiddenFill xmlns:a14="http://schemas.microsoft.com/office/drawing/2010/main">
                <a:solidFill>
                  <a:srgbClr val="FFFFFF"/>
                </a:solidFill>
              </a14:hiddenFill>
            </a:ext>
          </a:extLst>
        </p:spPr>
      </p:pic>
      <p:sp>
        <p:nvSpPr>
          <p:cNvPr id="2" name="Заглавие 1">
            <a:extLst>
              <a:ext uri="{FF2B5EF4-FFF2-40B4-BE49-F238E27FC236}">
                <a16:creationId xmlns:a16="http://schemas.microsoft.com/office/drawing/2014/main" id="{FA4F9766-5DD8-55BA-F06F-DBC113159DB2}"/>
              </a:ext>
            </a:extLst>
          </p:cNvPr>
          <p:cNvSpPr>
            <a:spLocks noGrp="1"/>
          </p:cNvSpPr>
          <p:nvPr>
            <p:ph type="title"/>
          </p:nvPr>
        </p:nvSpPr>
        <p:spPr>
          <a:xfrm>
            <a:off x="466222" y="480060"/>
            <a:ext cx="3168968" cy="4184112"/>
          </a:xfrm>
        </p:spPr>
        <p:txBody>
          <a:bodyPr vert="horz" lIns="91432" tIns="45716" rIns="91432" bIns="45716" rtlCol="0" anchor="ctr">
            <a:normAutofit/>
          </a:bodyPr>
          <a:lstStyle/>
          <a:p>
            <a:pPr algn="ctr" defTabSz="914310"/>
            <a:r>
              <a:rPr lang="en-US" sz="2400" dirty="0" err="1">
                <a:solidFill>
                  <a:srgbClr val="FFFFFF"/>
                </a:solidFill>
              </a:rPr>
              <a:t>Тази</a:t>
            </a:r>
            <a:r>
              <a:rPr lang="en-US" sz="2400" dirty="0">
                <a:solidFill>
                  <a:srgbClr val="FFFFFF"/>
                </a:solidFill>
              </a:rPr>
              <a:t> </a:t>
            </a:r>
            <a:r>
              <a:rPr lang="en-US" sz="2400" dirty="0" err="1">
                <a:solidFill>
                  <a:srgbClr val="FFFFFF"/>
                </a:solidFill>
              </a:rPr>
              <a:t>културна</a:t>
            </a:r>
            <a:r>
              <a:rPr lang="en-US" sz="2400" dirty="0">
                <a:solidFill>
                  <a:srgbClr val="FFFFFF"/>
                </a:solidFill>
              </a:rPr>
              <a:t> </a:t>
            </a:r>
            <a:r>
              <a:rPr lang="en-US" sz="2400" dirty="0" err="1">
                <a:solidFill>
                  <a:srgbClr val="FFFFFF"/>
                </a:solidFill>
              </a:rPr>
              <a:t>карта</a:t>
            </a:r>
            <a:r>
              <a:rPr lang="en-US" sz="2400" dirty="0">
                <a:solidFill>
                  <a:srgbClr val="FFFFFF"/>
                </a:solidFill>
              </a:rPr>
              <a:t> </a:t>
            </a:r>
            <a:r>
              <a:rPr lang="en-US" sz="2400" dirty="0" err="1">
                <a:solidFill>
                  <a:srgbClr val="FFFFFF"/>
                </a:solidFill>
              </a:rPr>
              <a:t>показва</a:t>
            </a:r>
            <a:r>
              <a:rPr lang="en-US" sz="2400" dirty="0">
                <a:solidFill>
                  <a:srgbClr val="FFFFFF"/>
                </a:solidFill>
              </a:rPr>
              <a:t> </a:t>
            </a:r>
            <a:r>
              <a:rPr lang="en-US" sz="2400" dirty="0" err="1">
                <a:solidFill>
                  <a:srgbClr val="FFFFFF"/>
                </a:solidFill>
              </a:rPr>
              <a:t>как</a:t>
            </a:r>
            <a:r>
              <a:rPr lang="en-US" sz="2400" dirty="0">
                <a:solidFill>
                  <a:srgbClr val="FFFFFF"/>
                </a:solidFill>
              </a:rPr>
              <a:t> </a:t>
            </a:r>
            <a:r>
              <a:rPr lang="en-US" sz="2400" dirty="0" err="1">
                <a:solidFill>
                  <a:srgbClr val="FFFFFF"/>
                </a:solidFill>
              </a:rPr>
              <a:t>хората</a:t>
            </a:r>
            <a:r>
              <a:rPr lang="en-US" sz="2400" dirty="0">
                <a:solidFill>
                  <a:srgbClr val="FFFFFF"/>
                </a:solidFill>
              </a:rPr>
              <a:t> </a:t>
            </a:r>
            <a:r>
              <a:rPr lang="en-US" sz="2400" dirty="0" err="1">
                <a:solidFill>
                  <a:srgbClr val="FFFFFF"/>
                </a:solidFill>
              </a:rPr>
              <a:t>общуват</a:t>
            </a:r>
            <a:r>
              <a:rPr lang="en-US" sz="2400" dirty="0">
                <a:solidFill>
                  <a:srgbClr val="FFFFFF"/>
                </a:solidFill>
              </a:rPr>
              <a:t>, </a:t>
            </a:r>
            <a:r>
              <a:rPr lang="en-US" sz="2400" dirty="0" err="1">
                <a:solidFill>
                  <a:srgbClr val="FFFFFF"/>
                </a:solidFill>
              </a:rPr>
              <a:t>вз</a:t>
            </a:r>
            <a:r>
              <a:rPr lang="bg-BG" sz="2400" dirty="0">
                <a:solidFill>
                  <a:srgbClr val="FFFFFF"/>
                </a:solidFill>
              </a:rPr>
              <a:t>е</a:t>
            </a:r>
            <a:r>
              <a:rPr lang="en-US" sz="2400" dirty="0" err="1">
                <a:solidFill>
                  <a:srgbClr val="FFFFFF"/>
                </a:solidFill>
              </a:rPr>
              <a:t>мат</a:t>
            </a:r>
            <a:r>
              <a:rPr lang="en-US" sz="2400" dirty="0">
                <a:solidFill>
                  <a:srgbClr val="FFFFFF"/>
                </a:solidFill>
              </a:rPr>
              <a:t> </a:t>
            </a:r>
            <a:r>
              <a:rPr lang="en-US" sz="2400" dirty="0" err="1">
                <a:solidFill>
                  <a:srgbClr val="FFFFFF"/>
                </a:solidFill>
              </a:rPr>
              <a:t>решения</a:t>
            </a:r>
            <a:r>
              <a:rPr lang="en-US" sz="2400" dirty="0">
                <a:solidFill>
                  <a:srgbClr val="FFFFFF"/>
                </a:solidFill>
              </a:rPr>
              <a:t>, </a:t>
            </a:r>
            <a:r>
              <a:rPr lang="en-US" sz="2400" dirty="0" err="1">
                <a:solidFill>
                  <a:srgbClr val="FFFFFF"/>
                </a:solidFill>
              </a:rPr>
              <a:t>какви</a:t>
            </a:r>
            <a:r>
              <a:rPr lang="en-US" sz="2400" dirty="0">
                <a:solidFill>
                  <a:srgbClr val="FFFFFF"/>
                </a:solidFill>
              </a:rPr>
              <a:t> </a:t>
            </a:r>
            <a:r>
              <a:rPr lang="en-US" sz="2400" dirty="0" err="1">
                <a:solidFill>
                  <a:srgbClr val="FFFFFF"/>
                </a:solidFill>
              </a:rPr>
              <a:t>са</a:t>
            </a:r>
            <a:r>
              <a:rPr lang="en-US" sz="2400" dirty="0">
                <a:solidFill>
                  <a:srgbClr val="FFFFFF"/>
                </a:solidFill>
              </a:rPr>
              <a:t> </a:t>
            </a:r>
            <a:r>
              <a:rPr lang="en-US" sz="2400" dirty="0" err="1">
                <a:solidFill>
                  <a:srgbClr val="FFFFFF"/>
                </a:solidFill>
              </a:rPr>
              <a:t>представите</a:t>
            </a:r>
            <a:r>
              <a:rPr lang="en-US" sz="2400" dirty="0">
                <a:solidFill>
                  <a:srgbClr val="FFFFFF"/>
                </a:solidFill>
              </a:rPr>
              <a:t> </a:t>
            </a:r>
            <a:r>
              <a:rPr lang="en-US" sz="2400" dirty="0" err="1">
                <a:solidFill>
                  <a:srgbClr val="FFFFFF"/>
                </a:solidFill>
              </a:rPr>
              <a:t>им</a:t>
            </a:r>
            <a:r>
              <a:rPr lang="en-US" sz="2400" dirty="0">
                <a:solidFill>
                  <a:srgbClr val="FFFFFF"/>
                </a:solidFill>
              </a:rPr>
              <a:t> </a:t>
            </a:r>
            <a:r>
              <a:rPr lang="en-US" sz="2400" dirty="0" err="1">
                <a:solidFill>
                  <a:srgbClr val="FFFFFF"/>
                </a:solidFill>
              </a:rPr>
              <a:t>за</a:t>
            </a:r>
            <a:r>
              <a:rPr lang="en-US" sz="2400" dirty="0">
                <a:solidFill>
                  <a:srgbClr val="FFFFFF"/>
                </a:solidFill>
              </a:rPr>
              <a:t> </a:t>
            </a:r>
            <a:r>
              <a:rPr lang="en-US" sz="2400" dirty="0" err="1">
                <a:solidFill>
                  <a:srgbClr val="FFFFFF"/>
                </a:solidFill>
              </a:rPr>
              <a:t>лидерство</a:t>
            </a:r>
            <a:r>
              <a:rPr lang="en-US" sz="2400" dirty="0">
                <a:solidFill>
                  <a:srgbClr val="FFFFFF"/>
                </a:solidFill>
              </a:rPr>
              <a:t>, </a:t>
            </a:r>
            <a:r>
              <a:rPr lang="en-US" sz="2400" dirty="0" err="1">
                <a:solidFill>
                  <a:srgbClr val="FFFFFF"/>
                </a:solidFill>
              </a:rPr>
              <a:t>за</a:t>
            </a:r>
            <a:r>
              <a:rPr lang="en-US" sz="2400" dirty="0">
                <a:solidFill>
                  <a:srgbClr val="FFFFFF"/>
                </a:solidFill>
              </a:rPr>
              <a:t> </a:t>
            </a:r>
            <a:r>
              <a:rPr lang="en-US" sz="2400" dirty="0" err="1">
                <a:solidFill>
                  <a:srgbClr val="FFFFFF"/>
                </a:solidFill>
              </a:rPr>
              <a:t>ориентация</a:t>
            </a:r>
            <a:r>
              <a:rPr lang="en-US" sz="2400" dirty="0">
                <a:solidFill>
                  <a:srgbClr val="FFFFFF"/>
                </a:solidFill>
              </a:rPr>
              <a:t> </a:t>
            </a:r>
            <a:r>
              <a:rPr lang="en-US" sz="2400" dirty="0" err="1">
                <a:solidFill>
                  <a:srgbClr val="FFFFFF"/>
                </a:solidFill>
              </a:rPr>
              <a:t>по</a:t>
            </a:r>
            <a:r>
              <a:rPr lang="en-US" sz="2400" dirty="0">
                <a:solidFill>
                  <a:srgbClr val="FFFFFF"/>
                </a:solidFill>
              </a:rPr>
              <a:t> </a:t>
            </a:r>
            <a:r>
              <a:rPr lang="en-US" sz="2400" dirty="0" err="1">
                <a:solidFill>
                  <a:srgbClr val="FFFFFF"/>
                </a:solidFill>
              </a:rPr>
              <a:t>отношение</a:t>
            </a:r>
            <a:r>
              <a:rPr lang="en-US" sz="2400" dirty="0">
                <a:solidFill>
                  <a:srgbClr val="FFFFFF"/>
                </a:solidFill>
              </a:rPr>
              <a:t> </a:t>
            </a:r>
            <a:r>
              <a:rPr lang="en-US" sz="2400" dirty="0" err="1">
                <a:solidFill>
                  <a:srgbClr val="FFFFFF"/>
                </a:solidFill>
              </a:rPr>
              <a:t>на</a:t>
            </a:r>
            <a:r>
              <a:rPr lang="en-US" sz="2400" dirty="0">
                <a:solidFill>
                  <a:srgbClr val="FFFFFF"/>
                </a:solidFill>
              </a:rPr>
              <a:t> </a:t>
            </a:r>
            <a:r>
              <a:rPr lang="en-US" sz="2400" dirty="0" err="1">
                <a:solidFill>
                  <a:srgbClr val="FFFFFF"/>
                </a:solidFill>
              </a:rPr>
              <a:t>управление</a:t>
            </a:r>
            <a:r>
              <a:rPr lang="en-US" sz="2400" dirty="0">
                <a:solidFill>
                  <a:srgbClr val="FFFFFF"/>
                </a:solidFill>
              </a:rPr>
              <a:t> </a:t>
            </a:r>
            <a:r>
              <a:rPr lang="en-US" sz="2400" dirty="0" err="1">
                <a:solidFill>
                  <a:srgbClr val="FFFFFF"/>
                </a:solidFill>
              </a:rPr>
              <a:t>на</a:t>
            </a:r>
            <a:r>
              <a:rPr lang="en-US" sz="2400" dirty="0">
                <a:solidFill>
                  <a:srgbClr val="FFFFFF"/>
                </a:solidFill>
              </a:rPr>
              <a:t> </a:t>
            </a:r>
            <a:r>
              <a:rPr lang="en-US" sz="2400" dirty="0" err="1">
                <a:solidFill>
                  <a:srgbClr val="FFFFFF"/>
                </a:solidFill>
              </a:rPr>
              <a:t>времето</a:t>
            </a:r>
            <a:r>
              <a:rPr lang="en-US" sz="2400" dirty="0">
                <a:solidFill>
                  <a:srgbClr val="FFFFFF"/>
                </a:solidFill>
              </a:rPr>
              <a:t>, </a:t>
            </a:r>
            <a:r>
              <a:rPr lang="en-US" sz="2400" dirty="0" err="1">
                <a:solidFill>
                  <a:srgbClr val="FFFFFF"/>
                </a:solidFill>
              </a:rPr>
              <a:t>доверието</a:t>
            </a:r>
            <a:r>
              <a:rPr lang="en-US" sz="2400" dirty="0">
                <a:solidFill>
                  <a:srgbClr val="FFFFFF"/>
                </a:solidFill>
              </a:rPr>
              <a:t> и </a:t>
            </a:r>
            <a:r>
              <a:rPr lang="en-US" sz="2400" dirty="0" err="1">
                <a:solidFill>
                  <a:srgbClr val="FFFFFF"/>
                </a:solidFill>
              </a:rPr>
              <a:t>съгласието</a:t>
            </a:r>
            <a:r>
              <a:rPr lang="en-US" sz="2400" dirty="0">
                <a:solidFill>
                  <a:srgbClr val="FFFFFF"/>
                </a:solidFill>
              </a:rPr>
              <a:t>.</a:t>
            </a:r>
          </a:p>
        </p:txBody>
      </p:sp>
    </p:spTree>
    <p:extLst>
      <p:ext uri="{BB962C8B-B14F-4D97-AF65-F5344CB8AC3E}">
        <p14:creationId xmlns:p14="http://schemas.microsoft.com/office/powerpoint/2010/main" val="2677524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10"/>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2" name="Заглавие 1">
            <a:extLst>
              <a:ext uri="{FF2B5EF4-FFF2-40B4-BE49-F238E27FC236}">
                <a16:creationId xmlns:a16="http://schemas.microsoft.com/office/drawing/2014/main" id="{C721A79D-3D40-09BE-FFAA-A4A710EEC506}"/>
              </a:ext>
            </a:extLst>
          </p:cNvPr>
          <p:cNvSpPr>
            <a:spLocks noGrp="1"/>
          </p:cNvSpPr>
          <p:nvPr>
            <p:ph type="title"/>
          </p:nvPr>
        </p:nvSpPr>
        <p:spPr>
          <a:xfrm>
            <a:off x="392907" y="3987932"/>
            <a:ext cx="8408194" cy="558627"/>
          </a:xfrm>
        </p:spPr>
        <p:txBody>
          <a:bodyPr vert="horz" lIns="91432" tIns="45716" rIns="91432" bIns="45716" rtlCol="0" anchor="ctr">
            <a:normAutofit/>
          </a:bodyPr>
          <a:lstStyle/>
          <a:p>
            <a:pPr algn="ctr" defTabSz="914310"/>
            <a:r>
              <a:rPr lang="en-US" sz="2700">
                <a:solidFill>
                  <a:schemeClr val="tx1">
                    <a:lumMod val="85000"/>
                    <a:lumOff val="15000"/>
                  </a:schemeClr>
                </a:solidFill>
              </a:rPr>
              <a:t>Факти от света на многообразието</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AFD50BEF-1A7D-BB30-5A41-BAA7288A97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sp>
        <p:nvSpPr>
          <p:cNvPr id="6" name="Текстово поле 5">
            <a:extLst>
              <a:ext uri="{FF2B5EF4-FFF2-40B4-BE49-F238E27FC236}">
                <a16:creationId xmlns:a16="http://schemas.microsoft.com/office/drawing/2014/main" id="{B6112F00-AB91-C331-7A0B-8679A1E35577}"/>
              </a:ext>
            </a:extLst>
          </p:cNvPr>
          <p:cNvSpPr txBox="1"/>
          <p:nvPr/>
        </p:nvSpPr>
        <p:spPr>
          <a:xfrm>
            <a:off x="1563505" y="4655722"/>
            <a:ext cx="6666097" cy="530912"/>
          </a:xfrm>
          <a:prstGeom prst="rect">
            <a:avLst/>
          </a:prstGeom>
          <a:noFill/>
        </p:spPr>
        <p:txBody>
          <a:bodyPr wrap="square" lIns="91432" tIns="45716" rIns="91432" bIns="45716">
            <a:spAutoFit/>
          </a:bodyPr>
          <a:lstStyle/>
          <a:p>
            <a:r>
              <a:rPr lang="en-US" dirty="0">
                <a:hlinkClick r:id="rId3"/>
              </a:rPr>
              <a:t>https://worldpopulationreview.com/country-rankings/most-diverse-countries</a:t>
            </a:r>
            <a:endParaRPr lang="bg-BG" dirty="0"/>
          </a:p>
          <a:p>
            <a:endParaRPr lang="bg-BG" dirty="0">
              <a:solidFill>
                <a:schemeClr val="bg2"/>
              </a:solidFill>
            </a:endParaRPr>
          </a:p>
        </p:txBody>
      </p:sp>
      <p:pic>
        <p:nvPicPr>
          <p:cNvPr id="9" name="Picture 8"/>
          <p:cNvPicPr>
            <a:picLocks noChangeAspect="1"/>
          </p:cNvPicPr>
          <p:nvPr/>
        </p:nvPicPr>
        <p:blipFill>
          <a:blip r:embed="rId4"/>
          <a:stretch>
            <a:fillRect/>
          </a:stretch>
        </p:blipFill>
        <p:spPr>
          <a:xfrm>
            <a:off x="1703001" y="12332"/>
            <a:ext cx="6069401" cy="3889845"/>
          </a:xfrm>
          <a:prstGeom prst="rect">
            <a:avLst/>
          </a:prstGeom>
        </p:spPr>
      </p:pic>
      <p:sp>
        <p:nvSpPr>
          <p:cNvPr id="3" name="Content Placeholder 2"/>
          <p:cNvSpPr>
            <a:spLocks noGrp="1"/>
          </p:cNvSpPr>
          <p:nvPr>
            <p:ph idx="1"/>
          </p:nvPr>
        </p:nvSpPr>
        <p:spPr>
          <a:xfrm>
            <a:off x="628650" y="1369223"/>
            <a:ext cx="1632412" cy="2327695"/>
          </a:xfrm>
        </p:spPr>
        <p:txBody>
          <a:bodyPr>
            <a:normAutofit/>
          </a:bodyPr>
          <a:lstStyle/>
          <a:p>
            <a:endParaRPr lang="bg-BG" dirty="0"/>
          </a:p>
        </p:txBody>
      </p:sp>
    </p:spTree>
    <p:extLst>
      <p:ext uri="{BB962C8B-B14F-4D97-AF65-F5344CB8AC3E}">
        <p14:creationId xmlns:p14="http://schemas.microsoft.com/office/powerpoint/2010/main" val="72169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59181" y="182404"/>
            <a:ext cx="6942561" cy="994172"/>
          </a:xfrm>
        </p:spPr>
        <p:txBody>
          <a:bodyPr>
            <a:normAutofit/>
          </a:bodyPr>
          <a:lstStyle/>
          <a:p>
            <a:r>
              <a:rPr lang="ru-RU" sz="2800" dirty="0"/>
              <a:t>Ползи от обучението в </a:t>
            </a:r>
            <a:r>
              <a:rPr lang="ru-RU" sz="2800" dirty="0" err="1"/>
              <a:t>мултикултурна</a:t>
            </a:r>
            <a:r>
              <a:rPr lang="ru-RU" sz="2800" dirty="0"/>
              <a:t> среда</a:t>
            </a:r>
            <a:endParaRPr lang="bg-BG" sz="2800" dirty="0"/>
          </a:p>
        </p:txBody>
      </p:sp>
      <p:sp>
        <p:nvSpPr>
          <p:cNvPr id="3" name="Контейнер за съдържание 2"/>
          <p:cNvSpPr>
            <a:spLocks noGrp="1"/>
          </p:cNvSpPr>
          <p:nvPr>
            <p:ph idx="1"/>
          </p:nvPr>
        </p:nvSpPr>
        <p:spPr>
          <a:xfrm>
            <a:off x="249385" y="1268020"/>
            <a:ext cx="8354291" cy="3503489"/>
          </a:xfrm>
        </p:spPr>
        <p:txBody>
          <a:bodyPr>
            <a:normAutofit fontScale="85000" lnSpcReduction="20000"/>
          </a:bodyPr>
          <a:lstStyle/>
          <a:p>
            <a:pPr marL="0" indent="0">
              <a:buNone/>
            </a:pPr>
            <a:r>
              <a:rPr lang="ru-RU" b="1" dirty="0"/>
              <a:t>Емпатия</a:t>
            </a:r>
          </a:p>
          <a:p>
            <a:r>
              <a:rPr lang="ru-RU" dirty="0"/>
              <a:t>Взаимодействието с хора, които имат различни практики, вярвания, житейски опит и култура, насърчава емпатията. Въпреки че никога не можете напълно да разберете живота на някого, без да сте той, можете да научите, да слушате и да разберете.</a:t>
            </a:r>
          </a:p>
          <a:p>
            <a:pPr marL="0" indent="0">
              <a:buNone/>
            </a:pPr>
            <a:r>
              <a:rPr lang="ru-RU" b="1" dirty="0"/>
              <a:t>Израстване</a:t>
            </a:r>
          </a:p>
          <a:p>
            <a:r>
              <a:rPr lang="ru-RU" dirty="0"/>
              <a:t>Когато учениците участват с хора от различни култури, това им дава повече увереност да се справят с неща извън техните зони на комфорт. Може да изгради сила на характера, гордост и увереност.</a:t>
            </a:r>
          </a:p>
          <a:p>
            <a:pPr marL="0" indent="0">
              <a:buNone/>
            </a:pPr>
            <a:r>
              <a:rPr lang="ru-RU" b="1" dirty="0"/>
              <a:t>По-задълбочено учене</a:t>
            </a:r>
          </a:p>
          <a:p>
            <a:r>
              <a:rPr lang="ru-RU" dirty="0"/>
              <a:t>Ученето се случва в рамките на учебната програма и извън нея. В среда с разнообразни деца и ученици всички те имат привилегията да получат повече разбиране за хората и произхода от всички краища. Това също допринася за разнообразието на мислите и перспективите, които правят ученето по-интересно и динамично.</a:t>
            </a:r>
          </a:p>
          <a:p>
            <a:endParaRPr lang="bg-BG"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949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396262" y="215656"/>
            <a:ext cx="7747737" cy="316220"/>
          </a:xfrm>
        </p:spPr>
        <p:txBody>
          <a:bodyPr>
            <a:noAutofit/>
          </a:bodyPr>
          <a:lstStyle/>
          <a:p>
            <a:pPr algn="ctr"/>
            <a:br>
              <a:rPr lang="bg-BG" sz="2800" b="1" dirty="0"/>
            </a:br>
            <a:r>
              <a:rPr lang="bg-BG" sz="2800" b="1" dirty="0"/>
              <a:t>Как да подкрепим културното многообразие</a:t>
            </a:r>
            <a:br>
              <a:rPr lang="bg-BG" sz="2800" dirty="0"/>
            </a:br>
            <a:endParaRPr lang="bg-BG" sz="2800" dirty="0"/>
          </a:p>
        </p:txBody>
      </p:sp>
      <p:sp>
        <p:nvSpPr>
          <p:cNvPr id="5" name="Content Placeholder 4"/>
          <p:cNvSpPr>
            <a:spLocks noGrp="1"/>
          </p:cNvSpPr>
          <p:nvPr>
            <p:ph idx="1"/>
          </p:nvPr>
        </p:nvSpPr>
        <p:spPr>
          <a:xfrm>
            <a:off x="91444" y="847898"/>
            <a:ext cx="5431055" cy="4206240"/>
          </a:xfrm>
        </p:spPr>
        <p:txBody>
          <a:bodyPr>
            <a:noAutofit/>
          </a:bodyPr>
          <a:lstStyle/>
          <a:p>
            <a:r>
              <a:rPr lang="bg-BG" sz="1800" dirty="0"/>
              <a:t>Взаимодействайте с общността, с която са свързани децата във вашата ДГ или училище.</a:t>
            </a:r>
          </a:p>
          <a:p>
            <a:r>
              <a:rPr lang="bg-BG" sz="1800" dirty="0"/>
              <a:t>Бъдете отворени – готови да слушате и да се откажете от предварителната оценка.</a:t>
            </a:r>
          </a:p>
          <a:p>
            <a:r>
              <a:rPr lang="bg-BG" sz="1800" dirty="0"/>
              <a:t>Сложете граници срещу нетолерантното говорене.</a:t>
            </a:r>
          </a:p>
          <a:p>
            <a:r>
              <a:rPr lang="bg-BG" sz="1800" dirty="0"/>
              <a:t>Като ДГ или училище вземете решение да наемате на работа хора, които са представители на етническите групи, към които принадлежат децата.</a:t>
            </a:r>
          </a:p>
          <a:p>
            <a:r>
              <a:rPr lang="bg-BG" sz="1800" dirty="0"/>
              <a:t>Четете литература – приказки, стихове и т.н., свързани с различните култури, от които идват децата в ДГ или училището.</a:t>
            </a:r>
          </a:p>
          <a:p>
            <a:r>
              <a:rPr lang="bg-BG" sz="1800" dirty="0"/>
              <a:t>Опитайте да общувате на родния език на приятел, а не на своя – например можете да научите важни изрази, с които хората от дадена общност се поздравяват – в ежедневието или за празници. </a:t>
            </a:r>
          </a:p>
        </p:txBody>
      </p:sp>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583161" y="1034719"/>
            <a:ext cx="3326511" cy="3264623"/>
          </a:xfrm>
          <a:prstGeom prst="rect">
            <a:avLst/>
          </a:prstGeom>
        </p:spPr>
      </p:pic>
    </p:spTree>
    <p:extLst>
      <p:ext uri="{BB962C8B-B14F-4D97-AF65-F5344CB8AC3E}">
        <p14:creationId xmlns:p14="http://schemas.microsoft.com/office/powerpoint/2010/main" val="162045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36E7-8FA4-81FB-2B1C-CB22D5C39A15}"/>
              </a:ext>
            </a:extLst>
          </p:cNvPr>
          <p:cNvSpPr>
            <a:spLocks noGrp="1"/>
          </p:cNvSpPr>
          <p:nvPr>
            <p:ph type="title"/>
          </p:nvPr>
        </p:nvSpPr>
        <p:spPr>
          <a:xfrm>
            <a:off x="1566153" y="194554"/>
            <a:ext cx="7269346" cy="920324"/>
          </a:xfrm>
        </p:spPr>
        <p:txBody>
          <a:bodyPr>
            <a:normAutofit fontScale="90000"/>
          </a:bodyPr>
          <a:lstStyle/>
          <a:p>
            <a:pPr>
              <a:lnSpc>
                <a:spcPct val="100000"/>
              </a:lnSpc>
            </a:pPr>
            <a:r>
              <a:rPr lang="bg-BG" dirty="0"/>
              <a:t>Как можем да подкрепяме децата и учениците да градят здравословна представа за многообразието</a:t>
            </a:r>
            <a:endParaRPr lang="en-US" dirty="0"/>
          </a:p>
        </p:txBody>
      </p:sp>
      <p:sp>
        <p:nvSpPr>
          <p:cNvPr id="3" name="Content Placeholder 2">
            <a:extLst>
              <a:ext uri="{FF2B5EF4-FFF2-40B4-BE49-F238E27FC236}">
                <a16:creationId xmlns:a16="http://schemas.microsoft.com/office/drawing/2014/main" id="{C1498F32-30BC-825F-6401-352EC1DE9251}"/>
              </a:ext>
            </a:extLst>
          </p:cNvPr>
          <p:cNvSpPr>
            <a:spLocks noGrp="1"/>
          </p:cNvSpPr>
          <p:nvPr>
            <p:ph idx="1"/>
          </p:nvPr>
        </p:nvSpPr>
        <p:spPr>
          <a:xfrm>
            <a:off x="389108" y="1420238"/>
            <a:ext cx="8035047" cy="3531141"/>
          </a:xfrm>
        </p:spPr>
        <p:txBody>
          <a:bodyPr/>
          <a:lstStyle/>
          <a:p>
            <a:r>
              <a:rPr lang="bg-BG" dirty="0"/>
              <a:t>Помислете как вашата занималня или класна стая подкрепя утвърждаването на идентичността на всички деца.</a:t>
            </a:r>
          </a:p>
          <a:p>
            <a:r>
              <a:rPr lang="bg-BG" dirty="0"/>
              <a:t>Обсъдете своите убеждения и представи с колегите си.</a:t>
            </a:r>
          </a:p>
          <a:p>
            <a:r>
              <a:rPr lang="bg-BG" dirty="0"/>
              <a:t>Поемете отговорност за това, което се случва във вашата занималня или класна стая. </a:t>
            </a:r>
          </a:p>
          <a:p>
            <a:r>
              <a:rPr lang="bg-BG" dirty="0"/>
              <a:t>Говорете със семействата – изслушвайте ги внимателно и с подкрепа.</a:t>
            </a:r>
          </a:p>
          <a:p>
            <a:r>
              <a:rPr lang="bg-BG" dirty="0"/>
              <a:t>Направете план за действие и проследявайте напредъка с колегите си, семействата и общността.</a:t>
            </a:r>
          </a:p>
          <a:p>
            <a:endParaRPr lang="en-US"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43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авоъгълник 1"/>
          <p:cNvSpPr/>
          <p:nvPr/>
        </p:nvSpPr>
        <p:spPr>
          <a:xfrm>
            <a:off x="637676" y="531880"/>
            <a:ext cx="7616727" cy="4401205"/>
          </a:xfrm>
          <a:prstGeom prst="rect">
            <a:avLst/>
          </a:prstGeom>
        </p:spPr>
        <p:txBody>
          <a:bodyPr wrap="square" lIns="91432" tIns="45716" rIns="91432" bIns="45716">
            <a:spAutoFit/>
          </a:bodyPr>
          <a:lstStyle/>
          <a:p>
            <a:r>
              <a:rPr lang="bg-BG" sz="2400" dirty="0"/>
              <a:t>„</a:t>
            </a:r>
            <a:r>
              <a:rPr lang="bg-BG" sz="2000" dirty="0"/>
              <a:t>Можем да познаем, че децата порастват, по това, че започват да задават въпроси, които имат отговор.“ </a:t>
            </a:r>
          </a:p>
          <a:p>
            <a:pPr algn="r"/>
            <a:r>
              <a:rPr lang="bg-BG" sz="2000" i="1" dirty="0"/>
              <a:t>Джон </a:t>
            </a:r>
            <a:r>
              <a:rPr lang="bg-BG" sz="2000" i="1" dirty="0" err="1"/>
              <a:t>Пломп</a:t>
            </a:r>
            <a:endParaRPr lang="bg-BG" sz="2000" i="1" dirty="0"/>
          </a:p>
          <a:p>
            <a:pPr algn="r"/>
            <a:endParaRPr lang="bg-BG" sz="2400" dirty="0"/>
          </a:p>
          <a:p>
            <a:pPr algn="just"/>
            <a:r>
              <a:rPr lang="ru-RU" sz="2400" dirty="0"/>
              <a:t>„</a:t>
            </a:r>
            <a:r>
              <a:rPr lang="bg-BG" sz="2000" dirty="0"/>
              <a:t>Точно както приемаме за даденост необходимостта от придобиване на умения по основните академични предмети, се надявам, че ще дойде време, когато можем да приемем за даденост, че като част от учебната програма децата ще научат </a:t>
            </a:r>
            <a:r>
              <a:rPr lang="bg-BG" sz="2000" dirty="0" err="1"/>
              <a:t>незаменимостта</a:t>
            </a:r>
            <a:r>
              <a:rPr lang="bg-BG" sz="2000" dirty="0"/>
              <a:t> на вътрешните ценности: любов, състрадание, справедливост и прошка</a:t>
            </a:r>
            <a:r>
              <a:rPr lang="ru-RU" sz="2000" dirty="0"/>
              <a:t>.“</a:t>
            </a:r>
          </a:p>
          <a:p>
            <a:pPr algn="r"/>
            <a:r>
              <a:rPr lang="ru-RU" sz="2000" i="1" dirty="0" err="1"/>
              <a:t>Далай</a:t>
            </a:r>
            <a:r>
              <a:rPr lang="ru-RU" sz="2000" i="1" dirty="0"/>
              <a:t> Лама</a:t>
            </a:r>
          </a:p>
          <a:p>
            <a:pPr algn="just"/>
            <a:endParaRPr lang="bg-BG" sz="2400" dirty="0"/>
          </a:p>
          <a:p>
            <a:pPr algn="r"/>
            <a:endParaRPr lang="bg-BG" sz="2400" dirty="0"/>
          </a:p>
        </p:txBody>
      </p:sp>
      <p:pic>
        <p:nvPicPr>
          <p:cNvPr id="3"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352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304047" y="265942"/>
            <a:ext cx="6172200" cy="367903"/>
          </a:xfrm>
        </p:spPr>
        <p:txBody>
          <a:bodyPr>
            <a:normAutofit fontScale="90000"/>
          </a:bodyPr>
          <a:lstStyle/>
          <a:p>
            <a:pPr>
              <a:defRPr/>
            </a:pPr>
            <a:r>
              <a:rPr lang="bg-BG" dirty="0"/>
              <a:t>Ян </a:t>
            </a:r>
            <a:r>
              <a:rPr lang="bg-BG" dirty="0" err="1"/>
              <a:t>Коменски</a:t>
            </a:r>
            <a:r>
              <a:rPr lang="bg-BG" dirty="0"/>
              <a:t> (1592-1670) </a:t>
            </a:r>
          </a:p>
        </p:txBody>
      </p:sp>
      <p:sp>
        <p:nvSpPr>
          <p:cNvPr id="13315" name="Правоъгълник 2"/>
          <p:cNvSpPr>
            <a:spLocks noChangeArrowheads="1"/>
          </p:cNvSpPr>
          <p:nvPr/>
        </p:nvSpPr>
        <p:spPr bwMode="auto">
          <a:xfrm>
            <a:off x="407198" y="1012031"/>
            <a:ext cx="8329613" cy="311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4" tIns="34289" rIns="68574" bIns="34289">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bg-BG" dirty="0"/>
              <a:t>– </a:t>
            </a:r>
            <a:r>
              <a:rPr lang="ru-RU" altLang="bg-BG" dirty="0"/>
              <a:t>	</a:t>
            </a:r>
            <a:r>
              <a:rPr lang="ru-RU" altLang="bg-BG" sz="1800" dirty="0"/>
              <a:t>за интегриране на емоционалната, сензорно-моторната, интелектуалната и говорна активност;</a:t>
            </a:r>
          </a:p>
          <a:p>
            <a:pPr eaLnBrk="1" hangingPunct="1"/>
            <a:r>
              <a:rPr lang="bg-BG" sz="1800" dirty="0"/>
              <a:t>– </a:t>
            </a:r>
            <a:r>
              <a:rPr lang="ru-RU" altLang="bg-BG" sz="1800" dirty="0"/>
              <a:t>	за активната роля на ученика;</a:t>
            </a:r>
          </a:p>
          <a:p>
            <a:pPr eaLnBrk="1" hangingPunct="1"/>
            <a:r>
              <a:rPr lang="bg-BG" sz="1800" dirty="0"/>
              <a:t>– </a:t>
            </a:r>
            <a:r>
              <a:rPr lang="ru-RU" altLang="bg-BG" sz="1800" dirty="0"/>
              <a:t>	за училище – достъпно, желано, с предразполагаща обстановка, </a:t>
            </a:r>
            <a:r>
              <a:rPr lang="ru-RU" altLang="bg-BG" sz="1800" dirty="0" err="1"/>
              <a:t>завладяно</a:t>
            </a:r>
            <a:r>
              <a:rPr lang="ru-RU" altLang="bg-BG" sz="1800" dirty="0"/>
              <a:t> от положителни емоции, разбирателство и хармония във взаимотношенията между учители и ученици;</a:t>
            </a:r>
          </a:p>
          <a:p>
            <a:pPr eaLnBrk="1" hangingPunct="1"/>
            <a:r>
              <a:rPr lang="bg-BG" sz="1800" dirty="0"/>
              <a:t>– </a:t>
            </a:r>
            <a:r>
              <a:rPr lang="ru-RU" altLang="bg-BG" sz="1800" dirty="0"/>
              <a:t>	за проблемния характер и оптималния избор на методите на обучение и интегрирането им във всички форми на обучение;</a:t>
            </a:r>
          </a:p>
          <a:p>
            <a:pPr eaLnBrk="1" hangingPunct="1"/>
            <a:r>
              <a:rPr lang="bg-BG" sz="1800" dirty="0"/>
              <a:t>– </a:t>
            </a:r>
            <a:r>
              <a:rPr lang="ru-RU" altLang="bg-BG" sz="1800" dirty="0"/>
              <a:t>	за нуждата от добри примери и образци, които учениците да следват;</a:t>
            </a:r>
          </a:p>
          <a:p>
            <a:pPr eaLnBrk="1" hangingPunct="1"/>
            <a:r>
              <a:rPr lang="bg-BG" sz="1800" dirty="0"/>
              <a:t>– </a:t>
            </a:r>
            <a:r>
              <a:rPr lang="ru-RU" altLang="bg-BG" sz="1800" dirty="0"/>
              <a:t>	за използването на играта в класната стая и в извънкласните дейности като органичен компонент на организацията на училищното образование. </a:t>
            </a:r>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67064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28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2098" y="332513"/>
            <a:ext cx="6828905" cy="198061"/>
          </a:xfrm>
        </p:spPr>
        <p:txBody>
          <a:bodyPr>
            <a:normAutofit fontScale="90000"/>
          </a:bodyPr>
          <a:lstStyle/>
          <a:p>
            <a:br>
              <a:rPr lang="bg-BG" sz="3000" b="1" dirty="0"/>
            </a:br>
            <a:br>
              <a:rPr lang="bg-BG" sz="3000" b="1" dirty="0"/>
            </a:br>
            <a:r>
              <a:rPr lang="bg-BG" sz="3000" b="1" dirty="0"/>
              <a:t>Меките умения</a:t>
            </a:r>
            <a:endParaRPr lang="bg-BG" sz="3000" dirty="0"/>
          </a:p>
        </p:txBody>
      </p:sp>
      <p:sp>
        <p:nvSpPr>
          <p:cNvPr id="3" name="Subtitle 2"/>
          <p:cNvSpPr>
            <a:spLocks noGrp="1"/>
          </p:cNvSpPr>
          <p:nvPr>
            <p:ph type="subTitle" idx="1"/>
          </p:nvPr>
        </p:nvSpPr>
        <p:spPr>
          <a:xfrm>
            <a:off x="264076" y="732023"/>
            <a:ext cx="8615855" cy="4436558"/>
          </a:xfrm>
        </p:spPr>
        <p:txBody>
          <a:bodyPr>
            <a:normAutofit fontScale="77500" lnSpcReduction="20000"/>
          </a:bodyPr>
          <a:lstStyle/>
          <a:p>
            <a:pPr algn="l"/>
            <a:r>
              <a:rPr lang="bg-BG" sz="2300" b="1" dirty="0"/>
              <a:t>„</a:t>
            </a:r>
            <a:r>
              <a:rPr lang="en-US" sz="2300" b="1" dirty="0" err="1"/>
              <a:t>Меки</a:t>
            </a:r>
            <a:r>
              <a:rPr lang="en-US" sz="2300" b="1" dirty="0"/>
              <a:t> </a:t>
            </a:r>
            <a:r>
              <a:rPr lang="en-US" sz="2300" b="1" dirty="0" err="1"/>
              <a:t>умения</a:t>
            </a:r>
            <a:r>
              <a:rPr lang="bg-BG" sz="2300" b="1" dirty="0"/>
              <a:t>“</a:t>
            </a:r>
            <a:r>
              <a:rPr lang="en-US" sz="2300" b="1" dirty="0"/>
              <a:t> </a:t>
            </a:r>
            <a:r>
              <a:rPr lang="en-US" sz="2300" dirty="0"/>
              <a:t>е </a:t>
            </a:r>
            <a:r>
              <a:rPr lang="en-US" sz="2300" dirty="0" err="1"/>
              <a:t>термин</a:t>
            </a:r>
            <a:r>
              <a:rPr lang="en-US" sz="2300" dirty="0"/>
              <a:t>, </a:t>
            </a:r>
            <a:r>
              <a:rPr lang="bg-BG" sz="2300" dirty="0"/>
              <a:t>с </a:t>
            </a:r>
            <a:r>
              <a:rPr lang="en-US" sz="2300" dirty="0" err="1"/>
              <a:t>който</a:t>
            </a:r>
            <a:r>
              <a:rPr lang="en-US" sz="2300" dirty="0"/>
              <a:t> </a:t>
            </a:r>
            <a:r>
              <a:rPr lang="en-US" sz="2300" dirty="0" err="1"/>
              <a:t>се</a:t>
            </a:r>
            <a:r>
              <a:rPr lang="en-US" sz="2300" dirty="0"/>
              <a:t> </a:t>
            </a:r>
            <a:r>
              <a:rPr lang="bg-BG" sz="2300" dirty="0"/>
              <a:t>описват широк набор от лични умения и компетентности, които имат значение както за ученето и участието на ученика в учебния процес, така и за изграждането на взаимоотношения, изпълнение на широк кръг от работни задачи, участие на ученика в социалния живот на общността. </a:t>
            </a:r>
          </a:p>
          <a:p>
            <a:pPr algn="l"/>
            <a:endParaRPr lang="bg-BG" b="1" dirty="0"/>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endParaRPr lang="en-US" b="1" dirty="0"/>
          </a:p>
          <a:p>
            <a:pPr algn="l"/>
            <a:r>
              <a:rPr lang="bg-BG" b="1" dirty="0"/>
              <a:t>Емоционалната интелигентност и Междуличностни отношения</a:t>
            </a:r>
          </a:p>
          <a:p>
            <a:pPr algn="l"/>
            <a:r>
              <a:rPr lang="bg-BG" b="1" dirty="0"/>
              <a:t>Културната компетентност</a:t>
            </a:r>
            <a:endParaRPr lang="bg-BG" dirty="0"/>
          </a:p>
        </p:txBody>
      </p:sp>
      <p:sp>
        <p:nvSpPr>
          <p:cNvPr id="5" name="Slide Number Placeholder 4"/>
          <p:cNvSpPr>
            <a:spLocks noGrp="1"/>
          </p:cNvSpPr>
          <p:nvPr>
            <p:ph type="sldNum" sz="quarter" idx="12"/>
          </p:nvPr>
        </p:nvSpPr>
        <p:spPr>
          <a:xfrm>
            <a:off x="6457950" y="4537344"/>
            <a:ext cx="2057400" cy="503767"/>
          </a:xfrm>
        </p:spPr>
        <p:txBody>
          <a:bodyPr/>
          <a:lstStyle/>
          <a:p>
            <a:fld id="{BBCB9220-F432-4C3E-BBDE-7EE4CCC44121}" type="slidenum">
              <a:rPr lang="bg-BG" smtClean="0"/>
              <a:t>27</a:t>
            </a:fld>
            <a:endParaRPr lang="bg-BG" dirty="0"/>
          </a:p>
        </p:txBody>
      </p:sp>
      <p:sp>
        <p:nvSpPr>
          <p:cNvPr id="6" name="AutoShape 2" descr="Hard Skills vs. Soft Skills: Hit a Double Strike with eLearning"/>
          <p:cNvSpPr>
            <a:spLocks noChangeAspect="1" noChangeArrowheads="1"/>
          </p:cNvSpPr>
          <p:nvPr/>
        </p:nvSpPr>
        <p:spPr bwMode="auto">
          <a:xfrm>
            <a:off x="116681" y="-108346"/>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74" tIns="34289" rIns="68574" bIns="34289" numCol="1" anchor="t" anchorCtr="0" compatLnSpc="1">
            <a:prstTxWarp prst="textNoShape">
              <a:avLst/>
            </a:prstTxWarp>
          </a:bodyPr>
          <a:lstStyle/>
          <a:p>
            <a:endParaRPr lang="bg-BG" sz="1100"/>
          </a:p>
        </p:txBody>
      </p:sp>
      <p:pic>
        <p:nvPicPr>
          <p:cNvPr id="9" name="Picture 8"/>
          <p:cNvPicPr>
            <a:picLocks noChangeAspect="1"/>
          </p:cNvPicPr>
          <p:nvPr/>
        </p:nvPicPr>
        <p:blipFill>
          <a:blip r:embed="rId2"/>
          <a:stretch>
            <a:fillRect/>
          </a:stretch>
        </p:blipFill>
        <p:spPr>
          <a:xfrm>
            <a:off x="5437257" y="2246692"/>
            <a:ext cx="2563744" cy="1684535"/>
          </a:xfrm>
          <a:prstGeom prst="rect">
            <a:avLst/>
          </a:prstGeom>
        </p:spPr>
      </p:pic>
      <p:pic>
        <p:nvPicPr>
          <p:cNvPr id="2052" name="Picture 4" descr="Кои са &quot;Soft Skills&quot; уменията и защо трябва да ги развивам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076" y="1969381"/>
            <a:ext cx="4201223" cy="19618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75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298" y="273844"/>
            <a:ext cx="6886055" cy="549116"/>
          </a:xfrm>
        </p:spPr>
        <p:txBody>
          <a:bodyPr/>
          <a:lstStyle/>
          <a:p>
            <a:r>
              <a:rPr lang="bg-BG" dirty="0"/>
              <a:t>Основни групи умения на 21. век</a:t>
            </a:r>
          </a:p>
        </p:txBody>
      </p:sp>
      <p:sp>
        <p:nvSpPr>
          <p:cNvPr id="4" name="Content Placeholder 3"/>
          <p:cNvSpPr>
            <a:spLocks noGrp="1"/>
          </p:cNvSpPr>
          <p:nvPr>
            <p:ph idx="1"/>
          </p:nvPr>
        </p:nvSpPr>
        <p:spPr>
          <a:xfrm>
            <a:off x="395840" y="769626"/>
            <a:ext cx="8149590" cy="3726636"/>
          </a:xfrm>
        </p:spPr>
        <p:txBody>
          <a:bodyPr>
            <a:noAutofit/>
          </a:bodyPr>
          <a:lstStyle/>
          <a:p>
            <a:pPr>
              <a:lnSpc>
                <a:spcPct val="120000"/>
              </a:lnSpc>
              <a:spcBef>
                <a:spcPts val="0"/>
              </a:spcBef>
            </a:pPr>
            <a:r>
              <a:rPr lang="ru-RU" sz="1600" dirty="0"/>
              <a:t>Умения за ефективно учене</a:t>
            </a:r>
          </a:p>
          <a:p>
            <a:pPr>
              <a:lnSpc>
                <a:spcPct val="120000"/>
              </a:lnSpc>
              <a:spcBef>
                <a:spcPts val="0"/>
              </a:spcBef>
            </a:pPr>
            <a:r>
              <a:rPr lang="ru-RU" sz="1600" dirty="0"/>
              <a:t>Критичното мислене</a:t>
            </a:r>
          </a:p>
          <a:p>
            <a:pPr>
              <a:lnSpc>
                <a:spcPct val="120000"/>
              </a:lnSpc>
              <a:spcBef>
                <a:spcPts val="0"/>
              </a:spcBef>
            </a:pPr>
            <a:r>
              <a:rPr lang="ru-RU" sz="1600" dirty="0"/>
              <a:t>Креативността</a:t>
            </a:r>
          </a:p>
          <a:p>
            <a:pPr>
              <a:lnSpc>
                <a:spcPct val="120000"/>
              </a:lnSpc>
              <a:spcBef>
                <a:spcPts val="0"/>
              </a:spcBef>
            </a:pPr>
            <a:r>
              <a:rPr lang="ru-RU" sz="1600" dirty="0"/>
              <a:t>Работата в екип </a:t>
            </a:r>
          </a:p>
          <a:p>
            <a:pPr>
              <a:lnSpc>
                <a:spcPct val="120000"/>
              </a:lnSpc>
              <a:spcBef>
                <a:spcPts val="0"/>
              </a:spcBef>
            </a:pPr>
            <a:r>
              <a:rPr lang="ru-RU" sz="1600" dirty="0" err="1"/>
              <a:t>Комуникационните</a:t>
            </a:r>
            <a:r>
              <a:rPr lang="ru-RU" sz="1600" dirty="0"/>
              <a:t> умения</a:t>
            </a:r>
          </a:p>
          <a:p>
            <a:pPr>
              <a:lnSpc>
                <a:spcPct val="120000"/>
              </a:lnSpc>
              <a:spcBef>
                <a:spcPts val="0"/>
              </a:spcBef>
            </a:pPr>
            <a:r>
              <a:rPr lang="ru-RU" sz="1600" dirty="0"/>
              <a:t>Информационната грамотност </a:t>
            </a:r>
          </a:p>
          <a:p>
            <a:pPr>
              <a:lnSpc>
                <a:spcPct val="120000"/>
              </a:lnSpc>
              <a:spcBef>
                <a:spcPts val="0"/>
              </a:spcBef>
            </a:pPr>
            <a:r>
              <a:rPr lang="ru-RU" sz="1600" dirty="0"/>
              <a:t>Технологичната грамотност </a:t>
            </a:r>
          </a:p>
          <a:p>
            <a:pPr>
              <a:lnSpc>
                <a:spcPct val="120000"/>
              </a:lnSpc>
              <a:spcBef>
                <a:spcPts val="0"/>
              </a:spcBef>
            </a:pPr>
            <a:r>
              <a:rPr lang="ru-RU" sz="1600" dirty="0"/>
              <a:t>Медийната грамотност</a:t>
            </a:r>
          </a:p>
          <a:p>
            <a:pPr>
              <a:lnSpc>
                <a:spcPct val="120000"/>
              </a:lnSpc>
              <a:spcBef>
                <a:spcPts val="0"/>
              </a:spcBef>
            </a:pPr>
            <a:r>
              <a:rPr lang="ru-RU" sz="1600" dirty="0"/>
              <a:t>Гъвкавост</a:t>
            </a:r>
          </a:p>
          <a:p>
            <a:pPr>
              <a:lnSpc>
                <a:spcPct val="120000"/>
              </a:lnSpc>
              <a:spcBef>
                <a:spcPts val="0"/>
              </a:spcBef>
            </a:pPr>
            <a:r>
              <a:rPr lang="ru-RU" sz="1600" dirty="0"/>
              <a:t>Адаптивност </a:t>
            </a:r>
          </a:p>
          <a:p>
            <a:pPr>
              <a:lnSpc>
                <a:spcPct val="120000"/>
              </a:lnSpc>
              <a:spcBef>
                <a:spcPts val="0"/>
              </a:spcBef>
            </a:pPr>
            <a:r>
              <a:rPr lang="ru-RU" sz="1600" dirty="0"/>
              <a:t>Отговорността </a:t>
            </a:r>
          </a:p>
          <a:p>
            <a:pPr>
              <a:lnSpc>
                <a:spcPct val="120000"/>
              </a:lnSpc>
              <a:spcBef>
                <a:spcPts val="0"/>
              </a:spcBef>
            </a:pPr>
            <a:r>
              <a:rPr lang="ru-RU" sz="1600" dirty="0"/>
              <a:t>Лидерството</a:t>
            </a:r>
          </a:p>
          <a:p>
            <a:pPr>
              <a:lnSpc>
                <a:spcPct val="120000"/>
              </a:lnSpc>
              <a:spcBef>
                <a:spcPts val="0"/>
              </a:spcBef>
            </a:pPr>
            <a:r>
              <a:rPr lang="ru-RU" sz="1600" dirty="0"/>
              <a:t>Нагласата за личностно развитие</a:t>
            </a:r>
          </a:p>
          <a:p>
            <a:pPr>
              <a:lnSpc>
                <a:spcPct val="120000"/>
              </a:lnSpc>
              <a:spcBef>
                <a:spcPts val="0"/>
              </a:spcBef>
            </a:pPr>
            <a:r>
              <a:rPr lang="ru-RU" sz="1600" dirty="0"/>
              <a:t>Културна компетентност</a:t>
            </a:r>
            <a:endParaRPr lang="bg-BG" sz="1600" dirty="0"/>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pic>
        <p:nvPicPr>
          <p:cNvPr id="6" name="Picture 4" descr="Human Brain And Heart With Arms And Legs Take A Self Portrait With Her  Smart Phone, 3d Illustration Stock Photo, Picture And Royalty Free Image.  Image 359160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2321" y="1397941"/>
            <a:ext cx="3330252" cy="247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87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370224" y="273844"/>
            <a:ext cx="6145129" cy="760872"/>
          </a:xfrm>
        </p:spPr>
        <p:txBody>
          <a:bodyPr/>
          <a:lstStyle/>
          <a:p>
            <a:r>
              <a:rPr lang="bg-BG" dirty="0"/>
              <a:t>Стереотипи и предразсъдъци</a:t>
            </a:r>
          </a:p>
        </p:txBody>
      </p:sp>
      <p:sp>
        <p:nvSpPr>
          <p:cNvPr id="3" name="Контейнер за съдържание 2"/>
          <p:cNvSpPr>
            <a:spLocks noGrp="1"/>
          </p:cNvSpPr>
          <p:nvPr>
            <p:ph sz="half" idx="1"/>
          </p:nvPr>
        </p:nvSpPr>
        <p:spPr/>
        <p:txBody>
          <a:bodyPr>
            <a:normAutofit fontScale="55000" lnSpcReduction="20000"/>
          </a:bodyPr>
          <a:lstStyle/>
          <a:p>
            <a:pPr>
              <a:lnSpc>
                <a:spcPct val="107000"/>
              </a:lnSpc>
              <a:spcAft>
                <a:spcPts val="800"/>
              </a:spcAft>
            </a:pPr>
            <a:r>
              <a:rPr lang="bg-BG" sz="2900" dirty="0">
                <a:solidFill>
                  <a:srgbClr val="2E75B6"/>
                </a:solidFill>
                <a:ea typeface="Calibri"/>
                <a:cs typeface="Times New Roman"/>
              </a:rPr>
              <a:t>Стереотипите </a:t>
            </a:r>
            <a:r>
              <a:rPr lang="bg-BG" sz="2900" dirty="0">
                <a:solidFill>
                  <a:schemeClr val="accent2">
                    <a:lumMod val="40000"/>
                    <a:lumOff val="60000"/>
                  </a:schemeClr>
                </a:solidFill>
                <a:ea typeface="Calibri"/>
                <a:cs typeface="Times New Roman"/>
              </a:rPr>
              <a:t>са опростени обобщения за определена група и обикновено съдържат отрицателни значения. Те са свързани с насочващи към обобщения от типа ТЕ за разлика от НАС… и някакво обобщение. Те ни помагат да се справим в необикновени и внезапни за нас ситуации, но винаги следва да помним, че ако подходим стереотипно, рискуваме да направим погрешни обобщения, които не отразяват реалността, същевременно накърнявайки тези, за които правим грешни заключения. </a:t>
            </a:r>
          </a:p>
          <a:p>
            <a:endParaRPr lang="bg-BG" dirty="0"/>
          </a:p>
        </p:txBody>
      </p:sp>
      <p:sp>
        <p:nvSpPr>
          <p:cNvPr id="4" name="Контейнер за съдържание 3"/>
          <p:cNvSpPr>
            <a:spLocks noGrp="1"/>
          </p:cNvSpPr>
          <p:nvPr>
            <p:ph sz="half" idx="2"/>
          </p:nvPr>
        </p:nvSpPr>
        <p:spPr/>
        <p:txBody>
          <a:bodyPr>
            <a:normAutofit fontScale="55000" lnSpcReduction="20000"/>
          </a:bodyPr>
          <a:lstStyle/>
          <a:p>
            <a:r>
              <a:rPr lang="bg-BG" sz="2900" dirty="0">
                <a:solidFill>
                  <a:srgbClr val="2E75B6"/>
                </a:solidFill>
                <a:ea typeface="Calibri"/>
                <a:cs typeface="Times New Roman"/>
              </a:rPr>
              <a:t>Предразсъдъците </a:t>
            </a:r>
            <a:r>
              <a:rPr lang="bg-BG" sz="2900" dirty="0">
                <a:solidFill>
                  <a:schemeClr val="accent2">
                    <a:lumMod val="40000"/>
                    <a:lumOff val="60000"/>
                  </a:schemeClr>
                </a:solidFill>
                <a:ea typeface="Calibri"/>
                <a:cs typeface="Times New Roman"/>
              </a:rPr>
              <a:t>са предварителни изводи за дадена личност въз основа на предишни убеждения за цяла група хора, към която личността принадлежи, т.е. на базата на стереотипи. Предразсъдъкът е ирационално убеждение и рядко се основава на проверени факти или действителен жизнен опит. Базира се върху непълна или само частично вярна информация, върху ограничените знания и опит на членовете на дадена група.</a:t>
            </a:r>
          </a:p>
          <a:p>
            <a:endParaRPr lang="bg-BG" dirty="0"/>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8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3" y="614479"/>
            <a:ext cx="5018227" cy="446228"/>
          </a:xfrm>
        </p:spPr>
        <p:txBody>
          <a:bodyPr>
            <a:normAutofit fontScale="90000"/>
          </a:bodyPr>
          <a:lstStyle/>
          <a:p>
            <a:r>
              <a:rPr lang="bg-BG" b="1" dirty="0"/>
              <a:t>Снимка на Земята от сондата „Вояджър 1“ </a:t>
            </a:r>
          </a:p>
        </p:txBody>
      </p:sp>
      <p:pic>
        <p:nvPicPr>
          <p:cNvPr id="6" name="Content Placeholder 5"/>
          <p:cNvPicPr>
            <a:picLocks noGrp="1" noChangeAspect="1"/>
          </p:cNvPicPr>
          <p:nvPr>
            <p:ph idx="1"/>
          </p:nvPr>
        </p:nvPicPr>
        <p:blipFill>
          <a:blip r:embed="rId2"/>
          <a:stretch>
            <a:fillRect/>
          </a:stretch>
        </p:blipFill>
        <p:spPr>
          <a:xfrm>
            <a:off x="5976519" y="58367"/>
            <a:ext cx="1885456" cy="2981793"/>
          </a:xfrm>
          <a:prstGeom prst="rect">
            <a:avLst/>
          </a:prstGeom>
        </p:spPr>
      </p:pic>
      <p:sp>
        <p:nvSpPr>
          <p:cNvPr id="4" name="Text Placeholder 3"/>
          <p:cNvSpPr>
            <a:spLocks noGrp="1"/>
          </p:cNvSpPr>
          <p:nvPr>
            <p:ph type="body" sz="half" idx="2"/>
          </p:nvPr>
        </p:nvSpPr>
        <p:spPr>
          <a:xfrm>
            <a:off x="182880" y="1257304"/>
            <a:ext cx="4557370" cy="3709721"/>
          </a:xfrm>
        </p:spPr>
        <p:txBody>
          <a:bodyPr>
            <a:normAutofit/>
          </a:bodyPr>
          <a:lstStyle/>
          <a:p>
            <a:r>
              <a:rPr lang="bg-BG" sz="1600" dirty="0"/>
              <a:t>Погледнете отново на тази точка ето тук. Това е нашият дом. Това сме ние. Всички, които обичате, знаете и за които сте чували, изобщо всички хора, които някога са съществували и живели на нея. Всички наши преживявания, наслади, страдания, религии, идеологии и икономически доктрини, всеки герой и страхливец, крал и селянин, всяка влюбена двойка, всяка майка и баща, всяко дете, изобретател и пътешественик, учител, политик, всяка „суперзвезда“ и „велик лидер“, всеки светец и грешник в историята на нашия вид са живели тук – на тази прашинка в слънчевия лъч</a:t>
            </a:r>
            <a:r>
              <a:rPr lang="ru-RU" sz="1600" dirty="0"/>
              <a:t>.</a:t>
            </a:r>
          </a:p>
          <a:p>
            <a:r>
              <a:rPr lang="bg-BG" sz="1600" dirty="0"/>
              <a:t>Цитат от книгата: </a:t>
            </a:r>
            <a:br>
              <a:rPr lang="bg-BG" sz="1600" dirty="0"/>
            </a:br>
            <a:r>
              <a:rPr lang="bg-BG" sz="1600" dirty="0"/>
              <a:t>„Бледа синя точица“, Карл </a:t>
            </a:r>
            <a:r>
              <a:rPr lang="bg-BG" sz="1600" dirty="0" err="1"/>
              <a:t>Сейгън</a:t>
            </a:r>
            <a:r>
              <a:rPr lang="bg-BG" sz="1600" dirty="0"/>
              <a:t> </a:t>
            </a:r>
          </a:p>
        </p:txBody>
      </p:sp>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A455BE73-3729-6252-F3D4-471FBAFBA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4911345" y="3110771"/>
            <a:ext cx="4015804" cy="1982421"/>
          </a:xfrm>
          <a:prstGeom prst="rect">
            <a:avLst/>
          </a:prstGeom>
        </p:spPr>
      </p:pic>
    </p:spTree>
    <p:extLst>
      <p:ext uri="{BB962C8B-B14F-4D97-AF65-F5344CB8AC3E}">
        <p14:creationId xmlns:p14="http://schemas.microsoft.com/office/powerpoint/2010/main" val="30680134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b="1" dirty="0"/>
              <a:t>Етикетиране</a:t>
            </a:r>
          </a:p>
        </p:txBody>
      </p:sp>
      <p:sp>
        <p:nvSpPr>
          <p:cNvPr id="3" name="Content Placeholder 2"/>
          <p:cNvSpPr>
            <a:spLocks noGrp="1"/>
          </p:cNvSpPr>
          <p:nvPr>
            <p:ph idx="1"/>
          </p:nvPr>
        </p:nvSpPr>
        <p:spPr>
          <a:xfrm>
            <a:off x="3887394" y="698273"/>
            <a:ext cx="4940725" cy="3697519"/>
          </a:xfrm>
        </p:spPr>
        <p:txBody>
          <a:bodyPr>
            <a:normAutofit fontScale="70000" lnSpcReduction="20000"/>
          </a:bodyPr>
          <a:lstStyle/>
          <a:p>
            <a:r>
              <a:rPr lang="ru-RU" dirty="0"/>
              <a:t>Хората често са възприеман</a:t>
            </a:r>
            <a:r>
              <a:rPr lang="bg-BG" dirty="0"/>
              <a:t>и</a:t>
            </a:r>
            <a:r>
              <a:rPr lang="ru-RU" dirty="0"/>
              <a:t> по модела на </a:t>
            </a:r>
            <a:r>
              <a:rPr lang="ru-RU" dirty="0" err="1"/>
              <a:t>т.нар</a:t>
            </a:r>
            <a:r>
              <a:rPr lang="ru-RU" dirty="0"/>
              <a:t>. </a:t>
            </a:r>
            <a:r>
              <a:rPr lang="ru-RU" dirty="0" err="1"/>
              <a:t>етикетиране</a:t>
            </a:r>
            <a:r>
              <a:rPr lang="ru-RU" dirty="0"/>
              <a:t>. Често пришиваме етикет някому твърде бързо, в </a:t>
            </a:r>
            <a:r>
              <a:rPr lang="ru-RU" dirty="0" err="1"/>
              <a:t>резултат</a:t>
            </a:r>
            <a:r>
              <a:rPr lang="ru-RU" dirty="0"/>
              <a:t> на първите набиващи се на очи характеристики (етнически, религиозни, полови, физически особености и др.).</a:t>
            </a:r>
          </a:p>
          <a:p>
            <a:endParaRPr lang="ru-RU" dirty="0"/>
          </a:p>
          <a:p>
            <a:r>
              <a:rPr lang="ru-RU" dirty="0"/>
              <a:t>От своя страна хората, които </a:t>
            </a:r>
            <a:r>
              <a:rPr lang="ru-RU" dirty="0" err="1"/>
              <a:t>са</a:t>
            </a:r>
            <a:r>
              <a:rPr lang="ru-RU" dirty="0"/>
              <a:t> </a:t>
            </a:r>
            <a:r>
              <a:rPr lang="bg-BG" dirty="0"/>
              <a:t>„етикетирани“</a:t>
            </a:r>
            <a:r>
              <a:rPr lang="ru-RU" dirty="0"/>
              <a:t>, често реагират, като стават раздразнителни, затварят се, готови са да избухнат.</a:t>
            </a:r>
          </a:p>
          <a:p>
            <a:endParaRPr lang="ru-RU" dirty="0"/>
          </a:p>
          <a:p>
            <a:r>
              <a:rPr lang="bg-BG" dirty="0"/>
              <a:t>В значителна степен опростеното, „черно-бяло“ възприемане чрез „етикети“ губи възможността за реална оценка и пълноценно използване на ресурси</a:t>
            </a:r>
            <a:r>
              <a:rPr lang="ru-RU" dirty="0"/>
              <a:t>. </a:t>
            </a:r>
          </a:p>
          <a:p>
            <a:endParaRPr lang="bg-BG" dirty="0"/>
          </a:p>
        </p:txBody>
      </p:sp>
      <p:pic>
        <p:nvPicPr>
          <p:cNvPr id="5" name="Picture 4"/>
          <p:cNvPicPr>
            <a:picLocks noChangeAspect="1"/>
          </p:cNvPicPr>
          <p:nvPr/>
        </p:nvPicPr>
        <p:blipFill>
          <a:blip r:embed="rId2"/>
          <a:stretch>
            <a:fillRect/>
          </a:stretch>
        </p:blipFill>
        <p:spPr>
          <a:xfrm>
            <a:off x="200388" y="1885953"/>
            <a:ext cx="3648228" cy="1937905"/>
          </a:xfrm>
          <a:prstGeom prst="rect">
            <a:avLst/>
          </a:prstGeom>
        </p:spPr>
      </p:pic>
      <p:sp>
        <p:nvSpPr>
          <p:cNvPr id="4" name="Text Placeholder 3"/>
          <p:cNvSpPr>
            <a:spLocks noGrp="1"/>
          </p:cNvSpPr>
          <p:nvPr>
            <p:ph type="body" sz="half" idx="2"/>
          </p:nvPr>
        </p:nvSpPr>
        <p:spPr/>
        <p:txBody>
          <a:bodyPr/>
          <a:lstStyle/>
          <a:p>
            <a:endParaRPr lang="bg-BG" dirty="0"/>
          </a:p>
        </p:txBody>
      </p:sp>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729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E0B2E-06E1-E8A6-24A8-1CB8023471D6}"/>
              </a:ext>
            </a:extLst>
          </p:cNvPr>
          <p:cNvSpPr>
            <a:spLocks noGrp="1"/>
          </p:cNvSpPr>
          <p:nvPr>
            <p:ph type="title"/>
          </p:nvPr>
        </p:nvSpPr>
        <p:spPr>
          <a:xfrm>
            <a:off x="1546698" y="273844"/>
            <a:ext cx="6968652" cy="994172"/>
          </a:xfrm>
        </p:spPr>
        <p:txBody>
          <a:bodyPr/>
          <a:lstStyle/>
          <a:p>
            <a:r>
              <a:rPr lang="bg-BG" dirty="0"/>
              <a:t>Защо е важно да говорим с децата и учениците за многообразието в света?</a:t>
            </a:r>
            <a:endParaRPr lang="en-US" dirty="0"/>
          </a:p>
        </p:txBody>
      </p:sp>
      <p:sp>
        <p:nvSpPr>
          <p:cNvPr id="5" name="Content Placeholder 4">
            <a:extLst>
              <a:ext uri="{FF2B5EF4-FFF2-40B4-BE49-F238E27FC236}">
                <a16:creationId xmlns:a16="http://schemas.microsoft.com/office/drawing/2014/main" id="{F43592BB-CB9D-3EE3-55FE-9EFB7000A0F6}"/>
              </a:ext>
            </a:extLst>
          </p:cNvPr>
          <p:cNvSpPr>
            <a:spLocks noGrp="1"/>
          </p:cNvSpPr>
          <p:nvPr>
            <p:ph idx="1"/>
          </p:nvPr>
        </p:nvSpPr>
        <p:spPr>
          <a:xfrm>
            <a:off x="692944" y="1606153"/>
            <a:ext cx="7886700" cy="3263504"/>
          </a:xfrm>
        </p:spPr>
        <p:txBody>
          <a:bodyPr/>
          <a:lstStyle/>
          <a:p>
            <a:r>
              <a:rPr lang="bg-BG" dirty="0"/>
              <a:t>За да не ги лишаваме от речник и понятия, с които да описват нещата, които ги объркват и които не разбират добре.</a:t>
            </a:r>
          </a:p>
          <a:p>
            <a:r>
              <a:rPr lang="bg-BG" dirty="0"/>
              <a:t>За да не ги оставяме сами в търсенето на обяснения на база на ограничения им опит и разбиране за света.</a:t>
            </a:r>
          </a:p>
          <a:p>
            <a:r>
              <a:rPr lang="bg-BG" dirty="0"/>
              <a:t>За да не ги учим на страх – че темата е толкова рискова, че дори възрастните не говорят по нея.</a:t>
            </a:r>
          </a:p>
          <a:p>
            <a:r>
              <a:rPr lang="bg-BG" dirty="0"/>
              <a:t>За да не ги оставяме да разчитат на несигурни източници на информация (медии, връстници), които може да дават неточна или </a:t>
            </a:r>
            <a:r>
              <a:rPr lang="bg-BG" dirty="0" err="1"/>
              <a:t>стереотипизирана</a:t>
            </a:r>
            <a:r>
              <a:rPr lang="bg-BG" dirty="0"/>
              <a:t> информация за света.</a:t>
            </a:r>
            <a:endParaRPr lang="en-US" dirty="0"/>
          </a:p>
        </p:txBody>
      </p:sp>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209221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2B80-B95A-DA4F-89C4-F34EA9DB73A5}"/>
              </a:ext>
            </a:extLst>
          </p:cNvPr>
          <p:cNvSpPr>
            <a:spLocks noGrp="1"/>
          </p:cNvSpPr>
          <p:nvPr>
            <p:ph type="title"/>
          </p:nvPr>
        </p:nvSpPr>
        <p:spPr>
          <a:xfrm>
            <a:off x="1488332" y="273844"/>
            <a:ext cx="7027018" cy="994172"/>
          </a:xfrm>
        </p:spPr>
        <p:txBody>
          <a:bodyPr>
            <a:normAutofit fontScale="90000"/>
          </a:bodyPr>
          <a:lstStyle/>
          <a:p>
            <a:r>
              <a:rPr lang="bg-BG" dirty="0"/>
              <a:t>Въпроси за размисъл при планирането на работата по темата за многообразието</a:t>
            </a:r>
            <a:endParaRPr lang="en-US" dirty="0"/>
          </a:p>
        </p:txBody>
      </p:sp>
      <p:sp>
        <p:nvSpPr>
          <p:cNvPr id="3" name="Content Placeholder 2">
            <a:extLst>
              <a:ext uri="{FF2B5EF4-FFF2-40B4-BE49-F238E27FC236}">
                <a16:creationId xmlns:a16="http://schemas.microsoft.com/office/drawing/2014/main" id="{6AB9F15B-E81E-0C99-4778-4C28C8850610}"/>
              </a:ext>
            </a:extLst>
          </p:cNvPr>
          <p:cNvSpPr>
            <a:spLocks noGrp="1"/>
          </p:cNvSpPr>
          <p:nvPr>
            <p:ph idx="1"/>
          </p:nvPr>
        </p:nvSpPr>
        <p:spPr>
          <a:xfrm>
            <a:off x="301557" y="1245140"/>
            <a:ext cx="8480679" cy="3774332"/>
          </a:xfrm>
        </p:spPr>
        <p:txBody>
          <a:bodyPr>
            <a:normAutofit lnSpcReduction="10000"/>
          </a:bodyPr>
          <a:lstStyle/>
          <a:p>
            <a:r>
              <a:rPr lang="bg-BG" sz="1700" dirty="0"/>
              <a:t>Къде най-добре темата за многообразието се вписва в тематичното разпределение и целите ми за седмицата/месеца/годината?</a:t>
            </a:r>
          </a:p>
          <a:p>
            <a:r>
              <a:rPr lang="bg-BG" sz="1700" dirty="0"/>
              <a:t>Какви теми мога да използвам, за да гарантирам, че идентичността на всяко дете ще бъде отразена и утвърдена?</a:t>
            </a:r>
          </a:p>
          <a:p>
            <a:r>
              <a:rPr lang="bg-BG" sz="1700" dirty="0"/>
              <a:t>Как ще гарантирам, че нито едно дете няма да остане невидимо и незабелязано?</a:t>
            </a:r>
          </a:p>
          <a:p>
            <a:r>
              <a:rPr lang="bg-BG" sz="1700" dirty="0"/>
              <a:t>Как ще използвам всяка тема, за да укрепя социалното, емоционалното, комуникативното и когнитивното развитие на всяко дете?</a:t>
            </a:r>
          </a:p>
          <a:p>
            <a:r>
              <a:rPr lang="bg-BG" sz="1700" dirty="0"/>
              <a:t>Какви идеи, погрешни схващания или стереотипи е възможно да имат децата по съответната тема? Как мога да предоставя разбираема и коректна информация, която ги опровергава?</a:t>
            </a:r>
          </a:p>
          <a:p>
            <a:r>
              <a:rPr lang="bg-BG" sz="1700" dirty="0"/>
              <a:t>Как мога да ползвам темата за многообразието, за да подкрепя вроденото чувство за справедливост у децата и способността им да се противопоставят на несправедливостите?</a:t>
            </a:r>
          </a:p>
          <a:p>
            <a:r>
              <a:rPr lang="bg-BG" sz="1700" dirty="0"/>
              <a:t>Какви учебни материали и ресурси са ми необходими и как мога да си ги набавя?</a:t>
            </a:r>
          </a:p>
          <a:p>
            <a:endParaRPr lang="en-US"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329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2141624" y="198522"/>
            <a:ext cx="6373729" cy="739942"/>
          </a:xfrm>
        </p:spPr>
        <p:txBody>
          <a:bodyPr/>
          <a:lstStyle/>
          <a:p>
            <a:r>
              <a:rPr lang="bg-BG" dirty="0"/>
              <a:t>Заключение</a:t>
            </a:r>
          </a:p>
        </p:txBody>
      </p:sp>
      <p:sp>
        <p:nvSpPr>
          <p:cNvPr id="3" name="Контейнер за съдържание 2"/>
          <p:cNvSpPr>
            <a:spLocks noGrp="1"/>
          </p:cNvSpPr>
          <p:nvPr>
            <p:ph idx="1"/>
          </p:nvPr>
        </p:nvSpPr>
        <p:spPr/>
        <p:txBody>
          <a:bodyPr/>
          <a:lstStyle/>
          <a:p>
            <a:pPr marL="0" indent="0">
              <a:buNone/>
            </a:pPr>
            <a:endParaRPr lang="bg-BG" dirty="0"/>
          </a:p>
        </p:txBody>
      </p:sp>
      <p:pic>
        <p:nvPicPr>
          <p:cNvPr id="4" name="Picture 3"/>
          <p:cNvPicPr>
            <a:picLocks noChangeAspect="1"/>
          </p:cNvPicPr>
          <p:nvPr/>
        </p:nvPicPr>
        <p:blipFill>
          <a:blip r:embed="rId2"/>
          <a:stretch>
            <a:fillRect/>
          </a:stretch>
        </p:blipFill>
        <p:spPr>
          <a:xfrm>
            <a:off x="5841934" y="846871"/>
            <a:ext cx="3052832" cy="3735779"/>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85" y="935721"/>
            <a:ext cx="5048250" cy="3558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4B1B2003-C8CF-6D02-5EF0-60073DAE49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25" t="35052" r="7375" b="31772"/>
          <a:stretch/>
        </p:blipFill>
        <p:spPr bwMode="auto">
          <a:xfrm>
            <a:off x="1" y="3"/>
            <a:ext cx="1396262" cy="531874"/>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038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367" y="271935"/>
            <a:ext cx="5020234" cy="457196"/>
          </a:xfrm>
        </p:spPr>
        <p:txBody>
          <a:bodyPr>
            <a:normAutofit fontScale="90000"/>
          </a:bodyPr>
          <a:lstStyle/>
          <a:p>
            <a:r>
              <a:rPr lang="bg-BG" dirty="0"/>
              <a:t>За приликите и разликите…</a:t>
            </a:r>
          </a:p>
        </p:txBody>
      </p:sp>
      <p:pic>
        <p:nvPicPr>
          <p:cNvPr id="4" name="Picture 3"/>
          <p:cNvPicPr>
            <a:picLocks noChangeAspect="1"/>
          </p:cNvPicPr>
          <p:nvPr/>
        </p:nvPicPr>
        <p:blipFill>
          <a:blip r:embed="rId3"/>
          <a:stretch>
            <a:fillRect/>
          </a:stretch>
        </p:blipFill>
        <p:spPr>
          <a:xfrm>
            <a:off x="179633" y="2641602"/>
            <a:ext cx="3023255" cy="2244538"/>
          </a:xfrm>
          <a:prstGeom prst="rect">
            <a:avLst/>
          </a:prstGeom>
        </p:spPr>
      </p:pic>
      <p:pic>
        <p:nvPicPr>
          <p:cNvPr id="5" name="Picture 4"/>
          <p:cNvPicPr>
            <a:picLocks noChangeAspect="1"/>
          </p:cNvPicPr>
          <p:nvPr/>
        </p:nvPicPr>
        <p:blipFill>
          <a:blip r:embed="rId4"/>
          <a:stretch>
            <a:fillRect/>
          </a:stretch>
        </p:blipFill>
        <p:spPr>
          <a:xfrm>
            <a:off x="6954204" y="154782"/>
            <a:ext cx="2004946" cy="4851796"/>
          </a:xfrm>
          <a:prstGeom prst="rect">
            <a:avLst/>
          </a:prstGeom>
        </p:spPr>
      </p:pic>
      <p:pic>
        <p:nvPicPr>
          <p:cNvPr id="6" name="Picture 2" descr="Фондация „Тръст за социална алтернатива” дари 10 000 лева за предпазни  средства">
            <a:extLst>
              <a:ext uri="{FF2B5EF4-FFF2-40B4-BE49-F238E27FC236}">
                <a16:creationId xmlns:a16="http://schemas.microsoft.com/office/drawing/2014/main" id="{A455BE73-3729-6252-F3D4-471FBAFBA9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ophia Robo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2965" y="2892079"/>
            <a:ext cx="2946852" cy="1657604"/>
          </a:xfrm>
          <a:prstGeom prst="rect">
            <a:avLst/>
          </a:prstGeom>
          <a:noFill/>
          <a:extLst>
            <a:ext uri="{909E8E84-426E-40DD-AFC4-6F175D3DCCD1}">
              <a14:hiddenFill xmlns:a14="http://schemas.microsoft.com/office/drawing/2010/main">
                <a:solidFill>
                  <a:srgbClr val="FFFFFF"/>
                </a:solidFill>
              </a14:hiddenFill>
            </a:ext>
          </a:extLst>
        </p:spPr>
      </p:pic>
      <p:sp>
        <p:nvSpPr>
          <p:cNvPr id="8" name="Контейнер за съдържание 7"/>
          <p:cNvSpPr>
            <a:spLocks noGrp="1"/>
          </p:cNvSpPr>
          <p:nvPr>
            <p:ph idx="1"/>
          </p:nvPr>
        </p:nvSpPr>
        <p:spPr>
          <a:xfrm>
            <a:off x="628650" y="1369222"/>
            <a:ext cx="7886700" cy="3824335"/>
          </a:xfrm>
        </p:spPr>
        <p:txBody>
          <a:bodyPr/>
          <a:lstStyle/>
          <a:p>
            <a:pPr algn="ctr"/>
            <a:endParaRPr lang="bg-BG" dirty="0"/>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730" y="729901"/>
            <a:ext cx="2367056" cy="1836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8240" y="729905"/>
            <a:ext cx="2965174" cy="1850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1836" y="2641602"/>
            <a:ext cx="3397982" cy="224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82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1383" y="0"/>
            <a:ext cx="4105215" cy="5143500"/>
          </a:xfrm>
          <a:prstGeom prst="rect">
            <a:avLst/>
          </a:prstGeom>
        </p:spPr>
      </p:pic>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A455BE73-3729-6252-F3D4-471FBAFBA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9491" y="4111943"/>
            <a:ext cx="4629150" cy="942975"/>
          </a:xfrm>
          <a:prstGeom prst="rect">
            <a:avLst/>
          </a:prstGeom>
        </p:spPr>
      </p:pic>
      <p:sp>
        <p:nvSpPr>
          <p:cNvPr id="6" name="Rectangle 5"/>
          <p:cNvSpPr/>
          <p:nvPr/>
        </p:nvSpPr>
        <p:spPr>
          <a:xfrm>
            <a:off x="187383" y="1478995"/>
            <a:ext cx="4285063" cy="450698"/>
          </a:xfrm>
          <a:prstGeom prst="rect">
            <a:avLst/>
          </a:prstGeom>
        </p:spPr>
        <p:txBody>
          <a:bodyPr wrap="none" lIns="91432" tIns="45716" rIns="91432" bIns="45716">
            <a:spAutoFit/>
          </a:bodyPr>
          <a:lstStyle/>
          <a:p>
            <a:pPr>
              <a:lnSpc>
                <a:spcPct val="115000"/>
              </a:lnSpc>
              <a:spcAft>
                <a:spcPts val="1000"/>
              </a:spcAft>
            </a:pPr>
            <a:r>
              <a:rPr lang="bg-BG" sz="2000" dirty="0">
                <a:latin typeface="Calibri" panose="020F0502020204030204" pitchFamily="34" charset="0"/>
                <a:ea typeface="Calibri" panose="020F0502020204030204" pitchFamily="34" charset="0"/>
                <a:cs typeface="Times New Roman" panose="02020603050405020304" pitchFamily="18" charset="0"/>
              </a:rPr>
              <a:t>20 начина да бъде разделена Европа</a:t>
            </a:r>
          </a:p>
        </p:txBody>
      </p:sp>
    </p:spTree>
    <p:extLst>
      <p:ext uri="{BB962C8B-B14F-4D97-AF65-F5344CB8AC3E}">
        <p14:creationId xmlns:p14="http://schemas.microsoft.com/office/powerpoint/2010/main" val="3218474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118511"/>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a:endParaRPr lang="en-US"/>
          </a:p>
        </p:txBody>
      </p:sp>
      <p:sp>
        <p:nvSpPr>
          <p:cNvPr id="2" name="Заглавие 1">
            <a:extLst>
              <a:ext uri="{FF2B5EF4-FFF2-40B4-BE49-F238E27FC236}">
                <a16:creationId xmlns:a16="http://schemas.microsoft.com/office/drawing/2014/main" id="{3608906E-3478-8D33-52F3-AF699424D10F}"/>
              </a:ext>
            </a:extLst>
          </p:cNvPr>
          <p:cNvSpPr>
            <a:spLocks noGrp="1"/>
          </p:cNvSpPr>
          <p:nvPr>
            <p:ph type="title"/>
          </p:nvPr>
        </p:nvSpPr>
        <p:spPr>
          <a:xfrm>
            <a:off x="771527" y="1475453"/>
            <a:ext cx="1971675" cy="1910443"/>
          </a:xfrm>
          <a:noFill/>
        </p:spPr>
        <p:txBody>
          <a:bodyPr vert="horz" lIns="91432" tIns="45716" rIns="91432" bIns="45716" rtlCol="0" anchor="ctr">
            <a:normAutofit/>
          </a:bodyPr>
          <a:lstStyle/>
          <a:p>
            <a:pPr algn="ctr" defTabSz="914310"/>
            <a:r>
              <a:rPr lang="en-US" sz="2100">
                <a:solidFill>
                  <a:srgbClr val="FFFFFF"/>
                </a:solidFill>
              </a:rPr>
              <a:t>Модел на потребностите на Маслоу</a:t>
            </a:r>
          </a:p>
        </p:txBody>
      </p:sp>
      <p:pic>
        <p:nvPicPr>
          <p:cNvPr id="2050" name="Picture 2" descr="Пирамида на потребностите на Маслоу – Уикипедия">
            <a:extLst>
              <a:ext uri="{FF2B5EF4-FFF2-40B4-BE49-F238E27FC236}">
                <a16:creationId xmlns:a16="http://schemas.microsoft.com/office/drawing/2014/main" id="{2C842070-8E6A-D4E2-09AF-31A41AD72D0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43204" y="208011"/>
            <a:ext cx="5449543" cy="47274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20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601697" y="137459"/>
            <a:ext cx="3191437" cy="503097"/>
          </a:xfrm>
        </p:spPr>
        <p:txBody>
          <a:bodyPr>
            <a:normAutofit fontScale="90000"/>
          </a:bodyPr>
          <a:lstStyle/>
          <a:p>
            <a:r>
              <a:rPr lang="bg-BG" dirty="0"/>
              <a:t>Подслон, храна…</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381" y="137459"/>
            <a:ext cx="2843623" cy="272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76550"/>
            <a:ext cx="3962400"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66523"/>
            <a:ext cx="2363766" cy="2278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3195925" y="2033537"/>
            <a:ext cx="3104452" cy="310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2726" y="2997063"/>
            <a:ext cx="3221274" cy="2025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7440" y="660239"/>
            <a:ext cx="2562938" cy="1676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42887" y="653303"/>
            <a:ext cx="1807029"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030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Картина 1"/>
          <p:cNvPicPr/>
          <p:nvPr/>
        </p:nvPicPr>
        <p:blipFill>
          <a:blip r:embed="rId2"/>
          <a:stretch>
            <a:fillRect/>
          </a:stretch>
        </p:blipFill>
        <p:spPr>
          <a:xfrm>
            <a:off x="3934227" y="624265"/>
            <a:ext cx="4857910" cy="3809425"/>
          </a:xfrm>
          <a:prstGeom prst="rect">
            <a:avLst/>
          </a:prstGeom>
        </p:spPr>
      </p:pic>
      <p:sp>
        <p:nvSpPr>
          <p:cNvPr id="3" name="Правоъгълник 2"/>
          <p:cNvSpPr/>
          <p:nvPr/>
        </p:nvSpPr>
        <p:spPr>
          <a:xfrm>
            <a:off x="186662" y="707594"/>
            <a:ext cx="3361765" cy="2954655"/>
          </a:xfrm>
          <a:prstGeom prst="rect">
            <a:avLst/>
          </a:prstGeom>
        </p:spPr>
        <p:txBody>
          <a:bodyPr wrap="square" lIns="91432" tIns="45716" rIns="91432" bIns="45716">
            <a:spAutoFit/>
          </a:bodyPr>
          <a:lstStyle/>
          <a:p>
            <a:r>
              <a:rPr lang="bg-BG" sz="2400" dirty="0"/>
              <a:t>Сигурност, безопасност</a:t>
            </a:r>
          </a:p>
          <a:p>
            <a:endParaRPr lang="bg-BG" sz="1800" dirty="0"/>
          </a:p>
          <a:p>
            <a:endParaRPr lang="bg-BG" sz="1800" dirty="0"/>
          </a:p>
          <a:p>
            <a:endParaRPr lang="bg-BG" sz="1800" dirty="0"/>
          </a:p>
          <a:p>
            <a:r>
              <a:rPr lang="bg-BG" sz="1800" dirty="0"/>
              <a:t>„От децата можем да научим много неща. </a:t>
            </a:r>
            <a:endParaRPr lang="en-US" sz="1800" dirty="0"/>
          </a:p>
          <a:p>
            <a:r>
              <a:rPr lang="bg-BG" sz="1800" dirty="0"/>
              <a:t>Например докъде стига търпението ни.“ </a:t>
            </a:r>
            <a:endParaRPr lang="en-US" sz="1800" dirty="0"/>
          </a:p>
          <a:p>
            <a:endParaRPr lang="en-US" sz="1800" dirty="0"/>
          </a:p>
          <a:p>
            <a:pPr algn="r"/>
            <a:r>
              <a:rPr lang="bg-BG" sz="1800" i="1" dirty="0"/>
              <a:t>Франклин Джоунс</a:t>
            </a:r>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754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лавие 1"/>
          <p:cNvSpPr>
            <a:spLocks noGrp="1"/>
          </p:cNvSpPr>
          <p:nvPr>
            <p:ph type="title"/>
          </p:nvPr>
        </p:nvSpPr>
        <p:spPr>
          <a:xfrm>
            <a:off x="628650" y="633050"/>
            <a:ext cx="7886700" cy="314605"/>
          </a:xfrm>
        </p:spPr>
        <p:txBody>
          <a:bodyPr>
            <a:normAutofit fontScale="90000"/>
          </a:bodyPr>
          <a:lstStyle/>
          <a:p>
            <a:r>
              <a:rPr lang="bg-BG" dirty="0"/>
              <a:t>Дисциплина = или не е = на правила?</a:t>
            </a:r>
          </a:p>
        </p:txBody>
      </p:sp>
      <p:sp>
        <p:nvSpPr>
          <p:cNvPr id="3" name="Контейнер за съдържание 2"/>
          <p:cNvSpPr>
            <a:spLocks noGrp="1"/>
          </p:cNvSpPr>
          <p:nvPr>
            <p:ph idx="1"/>
          </p:nvPr>
        </p:nvSpPr>
        <p:spPr>
          <a:xfrm>
            <a:off x="83131" y="1180407"/>
            <a:ext cx="5636029" cy="3452316"/>
          </a:xfrm>
        </p:spPr>
        <p:txBody>
          <a:bodyPr>
            <a:normAutofit fontScale="92500"/>
          </a:bodyPr>
          <a:lstStyle/>
          <a:p>
            <a:pPr marL="0" indent="0">
              <a:lnSpc>
                <a:spcPct val="100000"/>
              </a:lnSpc>
              <a:buNone/>
            </a:pPr>
            <a:r>
              <a:rPr lang="ru-RU" dirty="0"/>
              <a:t>•</a:t>
            </a:r>
            <a:r>
              <a:rPr lang="bg-BG" dirty="0"/>
              <a:t>Как да налагаме дисциплина, без да унижаваме?</a:t>
            </a:r>
          </a:p>
          <a:p>
            <a:pPr marL="0" indent="0">
              <a:lnSpc>
                <a:spcPct val="100000"/>
              </a:lnSpc>
              <a:buNone/>
            </a:pPr>
            <a:r>
              <a:rPr lang="bg-BG" dirty="0"/>
              <a:t>•Как да критикуваме, без да подценяваме?</a:t>
            </a:r>
          </a:p>
          <a:p>
            <a:pPr marL="0" indent="0">
              <a:lnSpc>
                <a:spcPct val="100000"/>
              </a:lnSpc>
              <a:buNone/>
            </a:pPr>
            <a:r>
              <a:rPr lang="bg-BG" dirty="0"/>
              <a:t>•Как да хвалим, без да правим оценки?</a:t>
            </a:r>
          </a:p>
          <a:p>
            <a:pPr marL="0" indent="0">
              <a:lnSpc>
                <a:spcPct val="100000"/>
              </a:lnSpc>
              <a:buNone/>
            </a:pPr>
            <a:r>
              <a:rPr lang="bg-BG" dirty="0"/>
              <a:t>•Как да изразяваме гнева си, без да нараняваме?</a:t>
            </a:r>
          </a:p>
          <a:p>
            <a:pPr marL="0" indent="0">
              <a:lnSpc>
                <a:spcPct val="100000"/>
              </a:lnSpc>
              <a:buNone/>
            </a:pPr>
            <a:r>
              <a:rPr lang="bg-BG" dirty="0"/>
              <a:t>•Как да приемаме, а не да оспорваме детските чувства, възприятия и възгледи?</a:t>
            </a:r>
          </a:p>
          <a:p>
            <a:pPr marL="0" indent="0">
              <a:lnSpc>
                <a:spcPct val="100000"/>
              </a:lnSpc>
              <a:buNone/>
            </a:pPr>
            <a:r>
              <a:rPr lang="bg-BG" dirty="0"/>
              <a:t>•Как да откликваме така, че децата да се научат да се доверяват на вътрешната си реалност и да развиват самоувереност</a:t>
            </a:r>
            <a:r>
              <a:rPr lang="ru-RU" dirty="0"/>
              <a:t>?</a:t>
            </a:r>
          </a:p>
          <a:p>
            <a:endParaRPr lang="bg-BG" dirty="0"/>
          </a:p>
        </p:txBody>
      </p:sp>
      <p:pic>
        <p:nvPicPr>
          <p:cNvPr id="4" name="Picture 2" descr="Фондация „Тръст за социална алтернатива” дари 10 000 лева за предпазни  средства">
            <a:extLst>
              <a:ext uri="{FF2B5EF4-FFF2-40B4-BE49-F238E27FC236}">
                <a16:creationId xmlns:a16="http://schemas.microsoft.com/office/drawing/2014/main" id="{0AF49353-9AF0-6C02-7A0D-6C0A9CC534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25" t="35052" r="7375" b="31772"/>
          <a:stretch/>
        </p:blipFill>
        <p:spPr bwMode="auto">
          <a:xfrm>
            <a:off x="1" y="2"/>
            <a:ext cx="1380320" cy="5438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5787127" y="1268016"/>
            <a:ext cx="3290372" cy="2956888"/>
          </a:xfrm>
          <a:prstGeom prst="rect">
            <a:avLst/>
          </a:prstGeom>
        </p:spPr>
      </p:pic>
      <p:sp>
        <p:nvSpPr>
          <p:cNvPr id="6" name="Правоъгълник 5"/>
          <p:cNvSpPr/>
          <p:nvPr/>
        </p:nvSpPr>
        <p:spPr>
          <a:xfrm>
            <a:off x="529391" y="4551511"/>
            <a:ext cx="7116678" cy="311621"/>
          </a:xfrm>
          <a:prstGeom prst="rect">
            <a:avLst/>
          </a:prstGeom>
        </p:spPr>
        <p:txBody>
          <a:bodyPr wrap="square" lIns="91432" tIns="45716" rIns="91432" bIns="45716">
            <a:spAutoFit/>
          </a:bodyPr>
          <a:lstStyle/>
          <a:p>
            <a:r>
              <a:rPr lang="bg-BG" dirty="0"/>
              <a:t>Източник: </a:t>
            </a:r>
            <a:r>
              <a:rPr lang="en-US" dirty="0"/>
              <a:t>https://www.facebook.com/BulgarianSchooIIreland/posts/712267719464932/</a:t>
            </a:r>
            <a:endParaRPr lang="bg-BG" dirty="0"/>
          </a:p>
        </p:txBody>
      </p:sp>
    </p:spTree>
    <p:extLst>
      <p:ext uri="{BB962C8B-B14F-4D97-AF65-F5344CB8AC3E}">
        <p14:creationId xmlns:p14="http://schemas.microsoft.com/office/powerpoint/2010/main" val="3021254591"/>
      </p:ext>
    </p:extLst>
  </p:cSld>
  <p:clrMapOvr>
    <a:masterClrMapping/>
  </p:clrMapOvr>
</p:sld>
</file>

<file path=ppt/theme/theme1.xml><?xml version="1.0" encoding="utf-8"?>
<a:theme xmlns:a="http://schemas.openxmlformats.org/drawingml/2006/main" name="Office тема">
  <a:themeElements>
    <a:clrScheme name="Градски">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тема">
  <a:themeElements>
    <a:clrScheme name="Градски">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тема">
  <a:themeElements>
    <a:clrScheme name="Градски">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О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тема">
  <a:themeElements>
    <a:clrScheme name="О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Градски">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themeOverride>
</file>

<file path=docProps/app.xml><?xml version="1.0" encoding="utf-8"?>
<Properties xmlns="http://schemas.openxmlformats.org/officeDocument/2006/extended-properties" xmlns:vt="http://schemas.openxmlformats.org/officeDocument/2006/docPropsVTypes">
  <Template/>
  <TotalTime>16516</TotalTime>
  <Words>2619</Words>
  <Application>Microsoft Office PowerPoint</Application>
  <PresentationFormat>On-screen Show (16:9)</PresentationFormat>
  <Paragraphs>192</Paragraphs>
  <Slides>33</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33</vt:i4>
      </vt:variant>
    </vt:vector>
  </HeadingPairs>
  <TitlesOfParts>
    <vt:vector size="42" baseType="lpstr">
      <vt:lpstr>Arial</vt:lpstr>
      <vt:lpstr>Calibri</vt:lpstr>
      <vt:lpstr>Calibri Light</vt:lpstr>
      <vt:lpstr>Cambria Math</vt:lpstr>
      <vt:lpstr>Intro-Bold</vt:lpstr>
      <vt:lpstr>IntroCondensed-Regular</vt:lpstr>
      <vt:lpstr>Office тема</vt:lpstr>
      <vt:lpstr>1_Office тема</vt:lpstr>
      <vt:lpstr>2_Office тема</vt:lpstr>
      <vt:lpstr>Модул 2. Мултикултурната среда и компетентностите на 21. век. </vt:lpstr>
      <vt:lpstr>PowerPoint Presentation</vt:lpstr>
      <vt:lpstr>Снимка на Земята от сондата „Вояджър 1“ </vt:lpstr>
      <vt:lpstr>За приликите и разликите…</vt:lpstr>
      <vt:lpstr>PowerPoint Presentation</vt:lpstr>
      <vt:lpstr>Модел на потребностите на Маслоу</vt:lpstr>
      <vt:lpstr>Подслон, храна…</vt:lpstr>
      <vt:lpstr>PowerPoint Presentation</vt:lpstr>
      <vt:lpstr>Дисциплина = или не е = на правила?</vt:lpstr>
      <vt:lpstr>Родителите и учителите</vt:lpstr>
      <vt:lpstr>PowerPoint Presentation</vt:lpstr>
      <vt:lpstr>Сигурност</vt:lpstr>
      <vt:lpstr>Принадлежност, обич, приемане</vt:lpstr>
      <vt:lpstr>ПРИМЕРНИ ТЕМИ ЗА ИЗГРАЖДАНЕ НА ПРИНАДЛЕЖНОСТ И ПРИЕМАНЕ </vt:lpstr>
      <vt:lpstr>PowerPoint Presentation</vt:lpstr>
      <vt:lpstr>Признание и уважение</vt:lpstr>
      <vt:lpstr>Самоактуализация</vt:lpstr>
      <vt:lpstr>Самоактуализация - примери</vt:lpstr>
      <vt:lpstr> 3 основни принципа на  философията на Reggio Emilia  </vt:lpstr>
      <vt:lpstr>Тази културна карта показва как хората общуват, вземат решения, какви са представите им за лидерство, за ориентация по отношение на управление на времето, доверието и съгласието.</vt:lpstr>
      <vt:lpstr>Факти от света на многообразието</vt:lpstr>
      <vt:lpstr>Ползи от обучението в мултикултурна среда</vt:lpstr>
      <vt:lpstr> Как да подкрепим културното многообразие </vt:lpstr>
      <vt:lpstr>Как можем да подкрепяме децата и учениците да градят здравословна представа за многообразието</vt:lpstr>
      <vt:lpstr>PowerPoint Presentation</vt:lpstr>
      <vt:lpstr>Ян Коменски (1592-1670) </vt:lpstr>
      <vt:lpstr>  Меките умения</vt:lpstr>
      <vt:lpstr>Основни групи умения на 21. век</vt:lpstr>
      <vt:lpstr>Стереотипи и предразсъдъци</vt:lpstr>
      <vt:lpstr>Етикетиране</vt:lpstr>
      <vt:lpstr>Защо е важно да говорим с децата и учениците за многообразието в света?</vt:lpstr>
      <vt:lpstr>Въпроси за размисъл при планирането на работата по темата за многообразието</vt:lpstr>
      <vt:lpstr>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Dell</dc:creator>
  <cp:lastModifiedBy>Antoniya</cp:lastModifiedBy>
  <cp:revision>180</cp:revision>
  <dcterms:created xsi:type="dcterms:W3CDTF">2023-12-12T15:07:32Z</dcterms:created>
  <dcterms:modified xsi:type="dcterms:W3CDTF">2024-03-29T09:30:03Z</dcterms:modified>
</cp:coreProperties>
</file>