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2" r:id="rId2"/>
    <p:sldId id="276" r:id="rId3"/>
    <p:sldId id="277" r:id="rId4"/>
    <p:sldId id="266" r:id="rId5"/>
    <p:sldId id="263" r:id="rId6"/>
    <p:sldId id="268" r:id="rId7"/>
    <p:sldId id="267" r:id="rId8"/>
    <p:sldId id="270" r:id="rId9"/>
    <p:sldId id="278" r:id="rId10"/>
    <p:sldId id="297" r:id="rId11"/>
    <p:sldId id="279" r:id="rId12"/>
    <p:sldId id="293" r:id="rId13"/>
    <p:sldId id="280" r:id="rId14"/>
    <p:sldId id="283" r:id="rId15"/>
    <p:sldId id="284" r:id="rId16"/>
    <p:sldId id="285" r:id="rId17"/>
    <p:sldId id="271" r:id="rId18"/>
    <p:sldId id="294" r:id="rId19"/>
    <p:sldId id="273" r:id="rId20"/>
    <p:sldId id="288" r:id="rId21"/>
    <p:sldId id="290" r:id="rId22"/>
    <p:sldId id="275" r:id="rId23"/>
    <p:sldId id="291" r:id="rId24"/>
    <p:sldId id="292" r:id="rId25"/>
    <p:sldId id="295" r:id="rId26"/>
    <p:sldId id="296" r:id="rId27"/>
  </p:sldIdLst>
  <p:sldSz cx="9144000" cy="5143500" type="screen16x9"/>
  <p:notesSz cx="6858000" cy="9144000"/>
  <p:defaultTextStyle>
    <a:defPPr>
      <a:defRPr lang="bg-BG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ен стил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Светъл стил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ъл стил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93" d="100"/>
          <a:sy n="93" d="100"/>
        </p:scale>
        <p:origin x="75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73BD69-1606-4479-B2D7-1FEDEA868300}" type="doc">
      <dgm:prSet loTypeId="urn:microsoft.com/office/officeart/2005/8/layout/process2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D7806D8-25F4-448B-A858-24A4C05E2756}">
      <dgm:prSet/>
      <dgm:spPr/>
      <dgm:t>
        <a:bodyPr/>
        <a:lstStyle/>
        <a:p>
          <a:r>
            <a:rPr lang="ru-RU"/>
            <a:t>В рамките на пет минути помислете и запишете:</a:t>
          </a:r>
          <a:endParaRPr lang="en-US"/>
        </a:p>
      </dgm:t>
    </dgm:pt>
    <dgm:pt modelId="{23F9224D-F803-4390-A3AA-930C0B516958}" type="parTrans" cxnId="{A80FE636-9848-41D4-83C9-1193D88E287E}">
      <dgm:prSet/>
      <dgm:spPr/>
      <dgm:t>
        <a:bodyPr/>
        <a:lstStyle/>
        <a:p>
          <a:endParaRPr lang="en-US"/>
        </a:p>
      </dgm:t>
    </dgm:pt>
    <dgm:pt modelId="{9F17F52B-5D5F-4651-924F-0287CEC7FA26}" type="sibTrans" cxnId="{A80FE636-9848-41D4-83C9-1193D88E287E}">
      <dgm:prSet/>
      <dgm:spPr/>
      <dgm:t>
        <a:bodyPr/>
        <a:lstStyle/>
        <a:p>
          <a:endParaRPr lang="en-US"/>
        </a:p>
      </dgm:t>
    </dgm:pt>
    <dgm:pt modelId="{DE9D62E7-3892-46D3-BFFF-4B4E7DBA8375}">
      <dgm:prSet/>
      <dgm:spPr/>
      <dgm:t>
        <a:bodyPr/>
        <a:lstStyle/>
        <a:p>
          <a:r>
            <a:rPr lang="ru-RU"/>
            <a:t>Защо за детето/ученикът е важно да  разбира и описва своите и чуждите емоции? </a:t>
          </a:r>
          <a:endParaRPr lang="en-US"/>
        </a:p>
      </dgm:t>
    </dgm:pt>
    <dgm:pt modelId="{23AF9565-52E0-47B1-BE87-738EBFBC7976}" type="parTrans" cxnId="{D82967D0-5C8E-4F74-9291-A9B9D5FFCBDC}">
      <dgm:prSet/>
      <dgm:spPr/>
      <dgm:t>
        <a:bodyPr/>
        <a:lstStyle/>
        <a:p>
          <a:endParaRPr lang="en-US"/>
        </a:p>
      </dgm:t>
    </dgm:pt>
    <dgm:pt modelId="{C6832AEA-0165-43CE-A018-219E14FCE79D}" type="sibTrans" cxnId="{D82967D0-5C8E-4F74-9291-A9B9D5FFCBDC}">
      <dgm:prSet/>
      <dgm:spPr/>
      <dgm:t>
        <a:bodyPr/>
        <a:lstStyle/>
        <a:p>
          <a:endParaRPr lang="en-US"/>
        </a:p>
      </dgm:t>
    </dgm:pt>
    <dgm:pt modelId="{94221132-39D1-4111-8A15-29F7D32FE674}">
      <dgm:prSet/>
      <dgm:spPr/>
      <dgm:t>
        <a:bodyPr/>
        <a:lstStyle/>
        <a:p>
          <a:r>
            <a:rPr lang="ru-RU"/>
            <a:t>Склонни  ли сте вие като учител да  мотивирате децата/учениците да изразяват своите емоции и да говорят свободно за тях?</a:t>
          </a:r>
          <a:endParaRPr lang="en-US"/>
        </a:p>
      </dgm:t>
    </dgm:pt>
    <dgm:pt modelId="{CA90B33B-1A9A-4F9D-A140-ACFDBD142406}" type="parTrans" cxnId="{33AE3FC8-1CE9-4A3F-A4FC-A3EFAC7E3DF2}">
      <dgm:prSet/>
      <dgm:spPr/>
      <dgm:t>
        <a:bodyPr/>
        <a:lstStyle/>
        <a:p>
          <a:endParaRPr lang="en-US"/>
        </a:p>
      </dgm:t>
    </dgm:pt>
    <dgm:pt modelId="{FAA6C9FC-10A3-44ED-B4FB-0BA0A484EAAD}" type="sibTrans" cxnId="{33AE3FC8-1CE9-4A3F-A4FC-A3EFAC7E3DF2}">
      <dgm:prSet/>
      <dgm:spPr/>
      <dgm:t>
        <a:bodyPr/>
        <a:lstStyle/>
        <a:p>
          <a:endParaRPr lang="en-US"/>
        </a:p>
      </dgm:t>
    </dgm:pt>
    <dgm:pt modelId="{253C292C-B92C-4966-BC6F-D625021EEFC7}" type="pres">
      <dgm:prSet presAssocID="{A473BD69-1606-4479-B2D7-1FEDEA86830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D17C4C8-C68C-47C0-9E48-D64822D8F9E6}" type="pres">
      <dgm:prSet presAssocID="{DD7806D8-25F4-448B-A858-24A4C05E27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8740F25-C2AE-408C-B525-CEA8123500C3}" type="pres">
      <dgm:prSet presAssocID="{9F17F52B-5D5F-4651-924F-0287CEC7FA26}" presName="sibTrans" presStyleLbl="sibTrans2D1" presStyleIdx="0" presStyleCnt="2"/>
      <dgm:spPr/>
      <dgm:t>
        <a:bodyPr/>
        <a:lstStyle/>
        <a:p>
          <a:endParaRPr lang="bg-BG"/>
        </a:p>
      </dgm:t>
    </dgm:pt>
    <dgm:pt modelId="{E6584568-2B7D-4BDC-996C-9C5CCEA27037}" type="pres">
      <dgm:prSet presAssocID="{9F17F52B-5D5F-4651-924F-0287CEC7FA26}" presName="connectorText" presStyleLbl="sibTrans2D1" presStyleIdx="0" presStyleCnt="2"/>
      <dgm:spPr/>
      <dgm:t>
        <a:bodyPr/>
        <a:lstStyle/>
        <a:p>
          <a:endParaRPr lang="bg-BG"/>
        </a:p>
      </dgm:t>
    </dgm:pt>
    <dgm:pt modelId="{397C162C-F653-446F-9A18-25EB2F498A5B}" type="pres">
      <dgm:prSet presAssocID="{DE9D62E7-3892-46D3-BFFF-4B4E7DBA83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F9A0A43-2D7F-4D31-88AF-CCB1E0B5CAF5}" type="pres">
      <dgm:prSet presAssocID="{C6832AEA-0165-43CE-A018-219E14FCE79D}" presName="sibTrans" presStyleLbl="sibTrans2D1" presStyleIdx="1" presStyleCnt="2"/>
      <dgm:spPr/>
      <dgm:t>
        <a:bodyPr/>
        <a:lstStyle/>
        <a:p>
          <a:endParaRPr lang="bg-BG"/>
        </a:p>
      </dgm:t>
    </dgm:pt>
    <dgm:pt modelId="{CEC7422B-D571-4A7E-982A-6A81AC49F0A1}" type="pres">
      <dgm:prSet presAssocID="{C6832AEA-0165-43CE-A018-219E14FCE79D}" presName="connectorText" presStyleLbl="sibTrans2D1" presStyleIdx="1" presStyleCnt="2"/>
      <dgm:spPr/>
      <dgm:t>
        <a:bodyPr/>
        <a:lstStyle/>
        <a:p>
          <a:endParaRPr lang="bg-BG"/>
        </a:p>
      </dgm:t>
    </dgm:pt>
    <dgm:pt modelId="{B885F674-F0A6-43F7-AC5D-33DBC162CCD3}" type="pres">
      <dgm:prSet presAssocID="{94221132-39D1-4111-8A15-29F7D32FE67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BA2AA0DE-40B7-4F6B-BE72-80BF5FF50ABF}" type="presOf" srcId="{C6832AEA-0165-43CE-A018-219E14FCE79D}" destId="{CEC7422B-D571-4A7E-982A-6A81AC49F0A1}" srcOrd="1" destOrd="0" presId="urn:microsoft.com/office/officeart/2005/8/layout/process2"/>
    <dgm:cxn modelId="{45E6D262-1912-4019-A9F0-89551E350A09}" type="presOf" srcId="{94221132-39D1-4111-8A15-29F7D32FE674}" destId="{B885F674-F0A6-43F7-AC5D-33DBC162CCD3}" srcOrd="0" destOrd="0" presId="urn:microsoft.com/office/officeart/2005/8/layout/process2"/>
    <dgm:cxn modelId="{78D67CE5-8C27-4F3A-BE07-CE0EFF1A19BB}" type="presOf" srcId="{9F17F52B-5D5F-4651-924F-0287CEC7FA26}" destId="{E8740F25-C2AE-408C-B525-CEA8123500C3}" srcOrd="0" destOrd="0" presId="urn:microsoft.com/office/officeart/2005/8/layout/process2"/>
    <dgm:cxn modelId="{EEE132A6-2EC5-446B-B55B-16D201AE1C13}" type="presOf" srcId="{DE9D62E7-3892-46D3-BFFF-4B4E7DBA8375}" destId="{397C162C-F653-446F-9A18-25EB2F498A5B}" srcOrd="0" destOrd="0" presId="urn:microsoft.com/office/officeart/2005/8/layout/process2"/>
    <dgm:cxn modelId="{33AE3FC8-1CE9-4A3F-A4FC-A3EFAC7E3DF2}" srcId="{A473BD69-1606-4479-B2D7-1FEDEA868300}" destId="{94221132-39D1-4111-8A15-29F7D32FE674}" srcOrd="2" destOrd="0" parTransId="{CA90B33B-1A9A-4F9D-A140-ACFDBD142406}" sibTransId="{FAA6C9FC-10A3-44ED-B4FB-0BA0A484EAAD}"/>
    <dgm:cxn modelId="{D6B771C8-4672-43EF-A089-692DD45401FB}" type="presOf" srcId="{A473BD69-1606-4479-B2D7-1FEDEA868300}" destId="{253C292C-B92C-4966-BC6F-D625021EEFC7}" srcOrd="0" destOrd="0" presId="urn:microsoft.com/office/officeart/2005/8/layout/process2"/>
    <dgm:cxn modelId="{D82967D0-5C8E-4F74-9291-A9B9D5FFCBDC}" srcId="{A473BD69-1606-4479-B2D7-1FEDEA868300}" destId="{DE9D62E7-3892-46D3-BFFF-4B4E7DBA8375}" srcOrd="1" destOrd="0" parTransId="{23AF9565-52E0-47B1-BE87-738EBFBC7976}" sibTransId="{C6832AEA-0165-43CE-A018-219E14FCE79D}"/>
    <dgm:cxn modelId="{A80FE636-9848-41D4-83C9-1193D88E287E}" srcId="{A473BD69-1606-4479-B2D7-1FEDEA868300}" destId="{DD7806D8-25F4-448B-A858-24A4C05E2756}" srcOrd="0" destOrd="0" parTransId="{23F9224D-F803-4390-A3AA-930C0B516958}" sibTransId="{9F17F52B-5D5F-4651-924F-0287CEC7FA26}"/>
    <dgm:cxn modelId="{B2CE9C7F-05C5-4083-B87C-E16573B1056B}" type="presOf" srcId="{9F17F52B-5D5F-4651-924F-0287CEC7FA26}" destId="{E6584568-2B7D-4BDC-996C-9C5CCEA27037}" srcOrd="1" destOrd="0" presId="urn:microsoft.com/office/officeart/2005/8/layout/process2"/>
    <dgm:cxn modelId="{D8B6B99D-2555-47AF-B087-A8BD96194E94}" type="presOf" srcId="{C6832AEA-0165-43CE-A018-219E14FCE79D}" destId="{7F9A0A43-2D7F-4D31-88AF-CCB1E0B5CAF5}" srcOrd="0" destOrd="0" presId="urn:microsoft.com/office/officeart/2005/8/layout/process2"/>
    <dgm:cxn modelId="{38518DBC-6232-4BD6-A2C2-F8E78122119E}" type="presOf" srcId="{DD7806D8-25F4-448B-A858-24A4C05E2756}" destId="{ED17C4C8-C68C-47C0-9E48-D64822D8F9E6}" srcOrd="0" destOrd="0" presId="urn:microsoft.com/office/officeart/2005/8/layout/process2"/>
    <dgm:cxn modelId="{4DFAE33C-8E10-4960-9587-9BB6E3BDAE83}" type="presParOf" srcId="{253C292C-B92C-4966-BC6F-D625021EEFC7}" destId="{ED17C4C8-C68C-47C0-9E48-D64822D8F9E6}" srcOrd="0" destOrd="0" presId="urn:microsoft.com/office/officeart/2005/8/layout/process2"/>
    <dgm:cxn modelId="{6A78D913-A502-4EEB-98C6-C3E8DA9B8BAD}" type="presParOf" srcId="{253C292C-B92C-4966-BC6F-D625021EEFC7}" destId="{E8740F25-C2AE-408C-B525-CEA8123500C3}" srcOrd="1" destOrd="0" presId="urn:microsoft.com/office/officeart/2005/8/layout/process2"/>
    <dgm:cxn modelId="{4B5B862B-0988-4AB3-BF3E-8126C750FE27}" type="presParOf" srcId="{E8740F25-C2AE-408C-B525-CEA8123500C3}" destId="{E6584568-2B7D-4BDC-996C-9C5CCEA27037}" srcOrd="0" destOrd="0" presId="urn:microsoft.com/office/officeart/2005/8/layout/process2"/>
    <dgm:cxn modelId="{FCC7CE1D-6313-4DC5-AE12-5CEBA40012B6}" type="presParOf" srcId="{253C292C-B92C-4966-BC6F-D625021EEFC7}" destId="{397C162C-F653-446F-9A18-25EB2F498A5B}" srcOrd="2" destOrd="0" presId="urn:microsoft.com/office/officeart/2005/8/layout/process2"/>
    <dgm:cxn modelId="{91D35963-E55F-4FE9-BAC0-5B7B99DE023A}" type="presParOf" srcId="{253C292C-B92C-4966-BC6F-D625021EEFC7}" destId="{7F9A0A43-2D7F-4D31-88AF-CCB1E0B5CAF5}" srcOrd="3" destOrd="0" presId="urn:microsoft.com/office/officeart/2005/8/layout/process2"/>
    <dgm:cxn modelId="{951D91B3-0502-4A73-85E0-CF2B4B7A447B}" type="presParOf" srcId="{7F9A0A43-2D7F-4D31-88AF-CCB1E0B5CAF5}" destId="{CEC7422B-D571-4A7E-982A-6A81AC49F0A1}" srcOrd="0" destOrd="0" presId="urn:microsoft.com/office/officeart/2005/8/layout/process2"/>
    <dgm:cxn modelId="{0D9F569D-1D19-4067-A3C5-7B6A855F2B73}" type="presParOf" srcId="{253C292C-B92C-4966-BC6F-D625021EEFC7}" destId="{B885F674-F0A6-43F7-AC5D-33DBC162CCD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7C4C8-C68C-47C0-9E48-D64822D8F9E6}">
      <dsp:nvSpPr>
        <dsp:cNvPr id="0" name=""/>
        <dsp:cNvSpPr/>
      </dsp:nvSpPr>
      <dsp:spPr>
        <a:xfrm>
          <a:off x="1026065" y="0"/>
          <a:ext cx="2947992" cy="1022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В рамките на пет минути помислете и запишете:</a:t>
          </a:r>
          <a:endParaRPr lang="en-US" sz="1500" kern="1200"/>
        </a:p>
      </dsp:txBody>
      <dsp:txXfrm>
        <a:off x="1056016" y="29951"/>
        <a:ext cx="2888090" cy="962708"/>
      </dsp:txXfrm>
    </dsp:sp>
    <dsp:sp modelId="{E8740F25-C2AE-408C-B525-CEA8123500C3}">
      <dsp:nvSpPr>
        <dsp:cNvPr id="0" name=""/>
        <dsp:cNvSpPr/>
      </dsp:nvSpPr>
      <dsp:spPr>
        <a:xfrm rot="5400000">
          <a:off x="2308322" y="1048175"/>
          <a:ext cx="383478" cy="4601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2362010" y="1086523"/>
        <a:ext cx="276104" cy="268435"/>
      </dsp:txXfrm>
    </dsp:sp>
    <dsp:sp modelId="{397C162C-F653-446F-9A18-25EB2F498A5B}">
      <dsp:nvSpPr>
        <dsp:cNvPr id="0" name=""/>
        <dsp:cNvSpPr/>
      </dsp:nvSpPr>
      <dsp:spPr>
        <a:xfrm>
          <a:off x="1026065" y="1533915"/>
          <a:ext cx="2947992" cy="1022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Защо за детето/ученикът е важно да  разбира и описва своите и чуждите емоции? </a:t>
          </a:r>
          <a:endParaRPr lang="en-US" sz="1500" kern="1200"/>
        </a:p>
      </dsp:txBody>
      <dsp:txXfrm>
        <a:off x="1056016" y="1563866"/>
        <a:ext cx="2888090" cy="962708"/>
      </dsp:txXfrm>
    </dsp:sp>
    <dsp:sp modelId="{7F9A0A43-2D7F-4D31-88AF-CCB1E0B5CAF5}">
      <dsp:nvSpPr>
        <dsp:cNvPr id="0" name=""/>
        <dsp:cNvSpPr/>
      </dsp:nvSpPr>
      <dsp:spPr>
        <a:xfrm rot="5400000">
          <a:off x="2308322" y="2582090"/>
          <a:ext cx="383478" cy="4601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2362010" y="2620438"/>
        <a:ext cx="276104" cy="268435"/>
      </dsp:txXfrm>
    </dsp:sp>
    <dsp:sp modelId="{B885F674-F0A6-43F7-AC5D-33DBC162CCD3}">
      <dsp:nvSpPr>
        <dsp:cNvPr id="0" name=""/>
        <dsp:cNvSpPr/>
      </dsp:nvSpPr>
      <dsp:spPr>
        <a:xfrm>
          <a:off x="1026065" y="3067830"/>
          <a:ext cx="2947992" cy="1022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Склонни  ли сте вие като учител да  мотивирате децата/учениците да изразяват своите емоции и да говорят свободно за тях?</a:t>
          </a:r>
          <a:endParaRPr lang="en-US" sz="1500" kern="1200"/>
        </a:p>
      </dsp:txBody>
      <dsp:txXfrm>
        <a:off x="1056016" y="3097781"/>
        <a:ext cx="2888090" cy="962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D6CE4-F4A8-4104-A70A-964621E8004E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A0024-1608-4614-B220-12F322324A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35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2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C5151-DFC3-4D5F-8EFA-0ED468995E74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249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989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180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096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931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923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6030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879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24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265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26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66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6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FA41-703E-4B11-BE9B-5B8983949CFD}" type="datetimeFigureOut">
              <a:rPr lang="bg-BG" smtClean="0"/>
              <a:t>6.4.2024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8490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2816" y="822433"/>
            <a:ext cx="4222440" cy="19769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МОДУЛ 3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Позитивна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приобщаваща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среда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образователната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институция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Дейността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„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Среща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началото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деня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xmlns="" id="{BC05CA36-AD6A-4ABF-9A05-52E5A143D2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3016660"/>
            <a:ext cx="9144000" cy="212684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xmlns="" id="{D4331EE8-85A4-4588-8D9E-70E534D47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28950" y="3016665"/>
            <a:ext cx="6115048" cy="2126835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Rectangle 4117">
            <a:extLst>
              <a:ext uri="{FF2B5EF4-FFF2-40B4-BE49-F238E27FC236}">
                <a16:creationId xmlns:a16="http://schemas.microsoft.com/office/drawing/2014/main" xmlns="" id="{49D6C862-61CC-4B46-8080-96583D653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3016664"/>
            <a:ext cx="9190104" cy="2126836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778" y="354985"/>
            <a:ext cx="3543700" cy="35437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Left"/>
            <a:lightRig rig="threePt" dir="t"/>
          </a:scene3d>
        </p:spPr>
      </p:pic>
      <p:sp>
        <p:nvSpPr>
          <p:cNvPr id="4120" name="Rectangle 4119">
            <a:extLst>
              <a:ext uri="{FF2B5EF4-FFF2-40B4-BE49-F238E27FC236}">
                <a16:creationId xmlns:a16="http://schemas.microsoft.com/office/drawing/2014/main" xmlns="" id="{E37EECFC-A684-4391-AE85-4CDAF5565F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800597"/>
            <a:ext cx="9143998" cy="3429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34A3A42D-5C4E-6093-9937-D7CB20EA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56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bg-BG" sz="2800">
                <a:solidFill>
                  <a:srgbClr val="FFFFFF"/>
                </a:solidFill>
              </a:rPr>
              <a:t>Самостоятелна работа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/>
              <a:t>В </a:t>
            </a:r>
            <a:r>
              <a:rPr lang="ru-RU" err="1"/>
              <a:t>рамките</a:t>
            </a:r>
            <a:r>
              <a:rPr lang="ru-RU"/>
              <a:t> на 5 м. </a:t>
            </a:r>
            <a:r>
              <a:rPr lang="ru-RU" err="1"/>
              <a:t>помислете</a:t>
            </a:r>
            <a:r>
              <a:rPr lang="ru-RU"/>
              <a:t> и запишете, кой </a:t>
            </a:r>
            <a:r>
              <a:rPr lang="ru-RU" err="1"/>
              <a:t>според</a:t>
            </a:r>
            <a:r>
              <a:rPr lang="ru-RU"/>
              <a:t> вас е </a:t>
            </a:r>
            <a:r>
              <a:rPr lang="ru-RU" err="1"/>
              <a:t>най-важният</a:t>
            </a:r>
            <a:r>
              <a:rPr lang="ru-RU"/>
              <a:t> момент за </a:t>
            </a:r>
            <a:r>
              <a:rPr lang="ru-RU" err="1"/>
              <a:t>конструктивното</a:t>
            </a:r>
            <a:r>
              <a:rPr lang="ru-RU"/>
              <a:t> позитивно </a:t>
            </a:r>
            <a:r>
              <a:rPr lang="ru-RU" err="1"/>
              <a:t>протичане</a:t>
            </a:r>
            <a:r>
              <a:rPr lang="ru-RU"/>
              <a:t> на </a:t>
            </a:r>
            <a:r>
              <a:rPr lang="ru-RU" err="1"/>
              <a:t>деня</a:t>
            </a:r>
            <a:r>
              <a:rPr lang="ru-RU"/>
              <a:t> в образователната институция? 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506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43837" y="0"/>
            <a:ext cx="8715099" cy="434211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bg-BG" sz="3600" b="1" dirty="0"/>
              <a:t>Дейност</a:t>
            </a:r>
            <a:br>
              <a:rPr lang="bg-BG" sz="3600" b="1" dirty="0"/>
            </a:br>
            <a:r>
              <a:rPr lang="bg-BG" sz="3600" b="1" dirty="0"/>
              <a:t/>
            </a:r>
            <a:br>
              <a:rPr lang="bg-BG" sz="3600" b="1" dirty="0"/>
            </a:br>
            <a:r>
              <a:rPr lang="bg-BG" sz="3600" b="1" dirty="0"/>
              <a:t>„Среща в началото на деня“ </a:t>
            </a:r>
            <a:br>
              <a:rPr lang="bg-BG" sz="3600" b="1" dirty="0"/>
            </a:br>
            <a:r>
              <a:rPr lang="bg-BG" sz="3600" b="1" dirty="0"/>
              <a:t>или наричана от децата </a:t>
            </a:r>
            <a:br>
              <a:rPr lang="bg-BG" sz="3600" b="1" dirty="0"/>
            </a:br>
            <a:r>
              <a:rPr lang="bg-BG" sz="3600" b="1" dirty="0"/>
              <a:t>„ Утро за радостни срещи!“</a:t>
            </a:r>
            <a:endParaRPr lang="bg-BG" sz="36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175" y="0"/>
            <a:ext cx="3210762" cy="2006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36" y="3304294"/>
            <a:ext cx="1664352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3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55496" y="103178"/>
            <a:ext cx="7785884" cy="165645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4000" dirty="0"/>
              <a:t>Философия на дейността  </a:t>
            </a:r>
            <a:br>
              <a:rPr lang="bg-BG" sz="4000" dirty="0"/>
            </a:br>
            <a:r>
              <a:rPr lang="bg-BG" sz="4000" dirty="0"/>
              <a:t>„Среща в началото на деня“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8"/>
            <a:ext cx="1377815" cy="54259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06" y="1954512"/>
            <a:ext cx="3696769" cy="2617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20" y="3263197"/>
            <a:ext cx="1664352" cy="1658256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95031">
            <a:off x="658216" y="1733436"/>
            <a:ext cx="3204908" cy="305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032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77402" y="1077218"/>
            <a:ext cx="6009098" cy="33515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>
                <a:latin typeface="+mn-lt"/>
              </a:rPr>
              <a:t>- </a:t>
            </a:r>
            <a:r>
              <a:rPr lang="ru-RU" sz="2000" i="1" dirty="0" err="1">
                <a:latin typeface="+mn-lt"/>
              </a:rPr>
              <a:t>Определяне</a:t>
            </a:r>
            <a:r>
              <a:rPr lang="ru-RU" sz="2000" i="1" dirty="0">
                <a:latin typeface="+mn-lt"/>
              </a:rPr>
              <a:t> на </a:t>
            </a:r>
            <a:r>
              <a:rPr lang="ru-RU" sz="2000" i="1" dirty="0" err="1">
                <a:latin typeface="+mn-lt"/>
              </a:rPr>
              <a:t>ясни</a:t>
            </a:r>
            <a:r>
              <a:rPr lang="ru-RU" sz="2000" i="1" dirty="0">
                <a:latin typeface="+mn-lt"/>
              </a:rPr>
              <a:t> </a:t>
            </a:r>
            <a:r>
              <a:rPr lang="ru-RU" sz="2000" i="1" dirty="0" err="1">
                <a:latin typeface="+mn-lt"/>
              </a:rPr>
              <a:t>време</a:t>
            </a:r>
            <a:r>
              <a:rPr lang="ru-RU" sz="2000" i="1" dirty="0">
                <a:latin typeface="+mn-lt"/>
              </a:rPr>
              <a:t>  и </a:t>
            </a:r>
            <a:r>
              <a:rPr lang="ru-RU" sz="2000" i="1" dirty="0" err="1">
                <a:latin typeface="+mn-lt"/>
              </a:rPr>
              <a:t>място</a:t>
            </a:r>
            <a:r>
              <a:rPr lang="ru-RU" sz="2000" i="1" dirty="0">
                <a:latin typeface="+mn-lt"/>
              </a:rPr>
              <a:t> на </a:t>
            </a:r>
            <a:r>
              <a:rPr lang="ru-RU" sz="2000" i="1" dirty="0" err="1">
                <a:latin typeface="+mn-lt"/>
              </a:rPr>
              <a:t>провеждане</a:t>
            </a:r>
            <a:r>
              <a:rPr lang="ru-RU" sz="2000" i="1" dirty="0">
                <a:latin typeface="+mn-lt"/>
              </a:rPr>
              <a:t>. 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Организация.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</a:t>
            </a:r>
            <a:r>
              <a:rPr lang="ru-RU" sz="2000" i="1" dirty="0" err="1">
                <a:latin typeface="+mn-lt"/>
              </a:rPr>
              <a:t>Поздравяване</a:t>
            </a:r>
            <a:r>
              <a:rPr lang="ru-RU" sz="2000" i="1" dirty="0">
                <a:latin typeface="+mn-lt"/>
              </a:rPr>
              <a:t>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</a:t>
            </a:r>
            <a:r>
              <a:rPr lang="ru-RU" sz="2000" i="1" dirty="0" err="1">
                <a:latin typeface="+mn-lt"/>
              </a:rPr>
              <a:t>Емоционален</a:t>
            </a:r>
            <a:r>
              <a:rPr lang="ru-RU" sz="2000" i="1" dirty="0">
                <a:latin typeface="+mn-lt"/>
              </a:rPr>
              <a:t> </a:t>
            </a:r>
            <a:r>
              <a:rPr lang="ru-RU" sz="2000" i="1" dirty="0" err="1">
                <a:latin typeface="+mn-lt"/>
              </a:rPr>
              <a:t>барометър</a:t>
            </a:r>
            <a:r>
              <a:rPr lang="ru-RU" sz="2000" i="1" dirty="0">
                <a:latin typeface="+mn-lt"/>
              </a:rPr>
              <a:t>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Въведение в </a:t>
            </a:r>
            <a:r>
              <a:rPr lang="ru-RU" sz="2000" i="1" dirty="0" err="1">
                <a:latin typeface="+mn-lt"/>
              </a:rPr>
              <a:t>темата</a:t>
            </a:r>
            <a:r>
              <a:rPr lang="ru-RU" sz="2000" i="1" dirty="0">
                <a:latin typeface="+mn-lt"/>
              </a:rPr>
              <a:t> за </a:t>
            </a:r>
            <a:r>
              <a:rPr lang="ru-RU" sz="2000" i="1" dirty="0" err="1">
                <a:latin typeface="+mn-lt"/>
              </a:rPr>
              <a:t>деня</a:t>
            </a:r>
            <a:r>
              <a:rPr lang="ru-RU" sz="2000" i="1" dirty="0">
                <a:latin typeface="+mn-lt"/>
              </a:rPr>
              <a:t>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Поставяне на </a:t>
            </a:r>
            <a:r>
              <a:rPr lang="ru-RU" sz="2000" i="1" dirty="0" err="1">
                <a:latin typeface="+mn-lt"/>
              </a:rPr>
              <a:t>задачите</a:t>
            </a:r>
            <a:r>
              <a:rPr lang="ru-RU" sz="2000" i="1" dirty="0">
                <a:latin typeface="+mn-lt"/>
              </a:rPr>
              <a:t>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Организация на работа в малки групи.</a:t>
            </a:r>
            <a:br>
              <a:rPr lang="ru-RU" sz="2000" i="1" dirty="0">
                <a:latin typeface="+mn-lt"/>
              </a:rPr>
            </a:br>
            <a:r>
              <a:rPr lang="ru-RU" sz="2000" i="1" dirty="0">
                <a:latin typeface="+mn-lt"/>
              </a:rPr>
              <a:t>- Обратна </a:t>
            </a:r>
            <a:r>
              <a:rPr lang="ru-RU" sz="2000" i="1" dirty="0" err="1">
                <a:latin typeface="+mn-lt"/>
              </a:rPr>
              <a:t>връзка</a:t>
            </a:r>
            <a:r>
              <a:rPr lang="ru-RU" sz="2000" i="1" dirty="0">
                <a:latin typeface="+mn-lt"/>
              </a:rPr>
              <a:t>.</a:t>
            </a:r>
            <a:endParaRPr lang="bg-BG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447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оъгълник 8"/>
          <p:cNvSpPr/>
          <p:nvPr/>
        </p:nvSpPr>
        <p:spPr>
          <a:xfrm>
            <a:off x="277402" y="0"/>
            <a:ext cx="8866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dirty="0"/>
              <a:t>Компоненти на дейността </a:t>
            </a:r>
          </a:p>
          <a:p>
            <a:pPr algn="ctr"/>
            <a:r>
              <a:rPr lang="bg-BG" sz="3200" dirty="0"/>
              <a:t>„Среща в началото на деня“: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модел 2" descr="Binoculars">
                <a:extLst>
                  <a:ext uri="{FF2B5EF4-FFF2-40B4-BE49-F238E27FC236}">
                    <a16:creationId xmlns:a16="http://schemas.microsoft.com/office/drawing/2014/main" id="{222D0D92-1DB3-72F7-E9DF-E0F5A52327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761662"/>
                  </p:ext>
                </p:extLst>
              </p:nvPr>
            </p:nvGraphicFramePr>
            <p:xfrm>
              <a:off x="5706533" y="1472099"/>
              <a:ext cx="3494125" cy="219929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94125" cy="2199299"/>
                    </a:xfrm>
                    <a:prstGeom prst="rect">
                      <a:avLst/>
                    </a:prstGeom>
                  </am3d:spPr>
                  <am3d:camera>
                    <am3d:pos x="0" y="0" z="663338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10865" d="1000000"/>
                    <am3d:preTrans dx="-34334" dy="-8601492" dz="18730"/>
                    <am3d:scale>
                      <am3d:sx n="1000000" d="1000000"/>
                      <am3d:sy n="1000000" d="1000000"/>
                      <am3d:sz n="1000000" d="1000000"/>
                    </am3d:scale>
                    <am3d:rot ax="827634" ay="-1770224" az="-413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082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модел 2" descr="Binoculars">
                <a:extLst>
                  <a:ext uri="{FF2B5EF4-FFF2-40B4-BE49-F238E27FC236}">
                    <a16:creationId xmlns:a16="http://schemas.microsoft.com/office/drawing/2014/main" xmlns="" id="{222D0D92-1DB3-72F7-E9DF-E0F5A52327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6533" y="1472099"/>
                <a:ext cx="3494125" cy="21992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976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Arc 2056">
            <a:extLst>
              <a:ext uri="{FF2B5EF4-FFF2-40B4-BE49-F238E27FC236}">
                <a16:creationId xmlns:a16="http://schemas.microsoft.com/office/drawing/2014/main" xmlns="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767B93E-E8EA-3E7F-3D25-F6D0F400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20" y="25748"/>
            <a:ext cx="7015467" cy="994173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Организация  - защо е важен кръгът?!</a:t>
            </a:r>
            <a:endParaRPr lang="bg-BG" dirty="0">
              <a:latin typeface="+mn-lt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xmlns="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C48C16C8-9F46-9BC4-36B7-2CF35711C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7-us.googleusercontent.com/H4fjhpXrJoHR8cUs4xBBwgTXWiWHoEYfMsA7slXRZF1ZhMLZByMOjyX1xurNFgYrHppuDyLw5HXmsfau1iiAJC4uPuIQH3_uhP40be_OFPKcIYwjncOkeVj_VoFJL0vPSxVYyt1TGNi-5rNB_ga8sw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0" y="1357446"/>
            <a:ext cx="4261487" cy="30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15" y="1375105"/>
            <a:ext cx="4333267" cy="3004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962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544" y="635700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4847E93-7DC1-4D4B-8829-B19AA7137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835A99-04AC-494A-A572-AFE8413CC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B786209-1B0B-4CA9-9BDD-F7327066A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2D2964BB-484D-45AE-AD66-D407D06296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553792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6691AC69-A76E-4DAB-B565-468B6B87AC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6DE582E1-7514-D263-309C-F953395BA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59902" y="3743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530544" y="1795743"/>
            <a:ext cx="7886700" cy="614253"/>
          </a:xfrm>
        </p:spPr>
        <p:txBody>
          <a:bodyPr/>
          <a:lstStyle/>
          <a:p>
            <a:pPr algn="ctr"/>
            <a:r>
              <a:rPr lang="bg-BG" dirty="0">
                <a:latin typeface="+mn-lt"/>
              </a:rPr>
              <a:t>Поздравяване в кръга</a:t>
            </a:r>
          </a:p>
        </p:txBody>
      </p:sp>
    </p:spTree>
    <p:extLst>
      <p:ext uri="{BB962C8B-B14F-4D97-AF65-F5344CB8AC3E}">
        <p14:creationId xmlns:p14="http://schemas.microsoft.com/office/powerpoint/2010/main" val="284949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6DE582E1-7514-D263-309C-F953395BA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942824" y="28251"/>
            <a:ext cx="7886700" cy="689194"/>
          </a:xfrm>
        </p:spPr>
        <p:txBody>
          <a:bodyPr/>
          <a:lstStyle/>
          <a:p>
            <a:pPr algn="ctr"/>
            <a:r>
              <a:rPr lang="bg-BG" dirty="0"/>
              <a:t>Емоционален барометър</a:t>
            </a:r>
          </a:p>
        </p:txBody>
      </p:sp>
      <p:pic>
        <p:nvPicPr>
          <p:cNvPr id="4098" name="Picture 2" descr="https://lh7-us.googleusercontent.com/iBc6IwE7CHGpNi2Cn4aotQdYzaZd8MtQc-TZCaGZEUw_9YysOV_KgVVS-1kxTFFDtXaDy5bb5cFFrDqoyxOGFPdFo7T4kJXNLVBrpBICKwaU79wQfDv3bHxZpTHmUfQK1915t9c07k1HVzy2l_j26g=n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78" y="1638079"/>
            <a:ext cx="1786870" cy="317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авоъгълник 8"/>
          <p:cNvSpPr/>
          <p:nvPr/>
        </p:nvSpPr>
        <p:spPr>
          <a:xfrm>
            <a:off x="106200" y="632142"/>
            <a:ext cx="8814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Развитие на емоционалната интелигентност чрез описване, преживяване и разговор </a:t>
            </a:r>
          </a:p>
          <a:p>
            <a:pPr algn="ctr"/>
            <a:r>
              <a:rPr lang="ru-RU" sz="1800" dirty="0"/>
              <a:t>за емоциите.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76754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82322" y="51154"/>
            <a:ext cx="8299938" cy="742963"/>
          </a:xfrm>
        </p:spPr>
        <p:txBody>
          <a:bodyPr/>
          <a:lstStyle/>
          <a:p>
            <a:pPr algn="ctr"/>
            <a:r>
              <a:rPr lang="bg-BG" dirty="0">
                <a:latin typeface="+mn-lt"/>
              </a:rPr>
              <a:t>Емоционален барометър</a:t>
            </a:r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60291" y="590168"/>
            <a:ext cx="8887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Рисуване</a:t>
            </a:r>
            <a:r>
              <a:rPr lang="ru-RU" sz="2000" dirty="0"/>
              <a:t> на </a:t>
            </a:r>
            <a:r>
              <a:rPr lang="ru-RU" sz="2000" dirty="0" err="1"/>
              <a:t>емоцията</a:t>
            </a:r>
            <a:r>
              <a:rPr lang="ru-RU" sz="2000" dirty="0"/>
              <a:t> и </a:t>
            </a:r>
            <a:r>
              <a:rPr lang="ru-RU" sz="2000" dirty="0" err="1"/>
              <a:t>споделяне</a:t>
            </a:r>
            <a:r>
              <a:rPr lang="ru-RU" sz="2000" dirty="0"/>
              <a:t> </a:t>
            </a:r>
            <a:r>
              <a:rPr lang="ru-RU" sz="2000" dirty="0" err="1"/>
              <a:t>върху</a:t>
            </a:r>
            <a:r>
              <a:rPr lang="ru-RU" sz="2000" dirty="0"/>
              <a:t> </a:t>
            </a:r>
            <a:r>
              <a:rPr lang="ru-RU" sz="2000" dirty="0" err="1"/>
              <a:t>нарисуваното</a:t>
            </a:r>
            <a:r>
              <a:rPr lang="ru-RU" sz="2000" dirty="0"/>
              <a:t>.</a:t>
            </a:r>
            <a:endParaRPr lang="bg-BG" sz="2000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0" y="1296056"/>
            <a:ext cx="1969753" cy="3500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411" y="1193321"/>
            <a:ext cx="2173811" cy="37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1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39858" y="1262817"/>
            <a:ext cx="2336449" cy="1797269"/>
          </a:xfrm>
        </p:spPr>
        <p:txBody>
          <a:bodyPr anchor="b">
            <a:normAutofit/>
          </a:bodyPr>
          <a:lstStyle/>
          <a:p>
            <a:pPr algn="r"/>
            <a:r>
              <a:rPr lang="bg-BG" sz="2600">
                <a:solidFill>
                  <a:srgbClr val="FFFFFF"/>
                </a:solidFill>
              </a:rPr>
              <a:t>Самостоятелна задача</a:t>
            </a:r>
          </a:p>
        </p:txBody>
      </p:sp>
      <p:pic>
        <p:nvPicPr>
          <p:cNvPr id="4" name="Картина 3" descr="Картина, която съдържа Шрифт, текст, Графика, бял&#10;&#10;Описанието е генерирано автоматичн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8"/>
            <a:ext cx="1377815" cy="542591"/>
          </a:xfrm>
          <a:prstGeom prst="rect">
            <a:avLst/>
          </a:prstGeom>
        </p:spPr>
      </p:pic>
      <p:graphicFrame>
        <p:nvGraphicFramePr>
          <p:cNvPr id="6" name="Контейнер за съдържание 2">
            <a:extLst>
              <a:ext uri="{FF2B5EF4-FFF2-40B4-BE49-F238E27FC236}">
                <a16:creationId xmlns:a16="http://schemas.microsoft.com/office/drawing/2014/main" xmlns="" id="{3FBDA6EC-C0F2-09AE-2B85-A7839FF6B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091543"/>
              </p:ext>
            </p:extLst>
          </p:nvPr>
        </p:nvGraphicFramePr>
        <p:xfrm>
          <a:off x="3678789" y="562830"/>
          <a:ext cx="5000124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982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57495" y="169800"/>
            <a:ext cx="6370654" cy="748133"/>
          </a:xfrm>
        </p:spPr>
        <p:txBody>
          <a:bodyPr>
            <a:normAutofit/>
          </a:bodyPr>
          <a:lstStyle/>
          <a:p>
            <a:pPr algn="ctr"/>
            <a:r>
              <a:rPr lang="bg-BG" dirty="0">
                <a:latin typeface="+mn-lt"/>
              </a:rPr>
              <a:t>Игри с емоционален заряд</a:t>
            </a:r>
          </a:p>
        </p:txBody>
      </p:sp>
      <p:pic>
        <p:nvPicPr>
          <p:cNvPr id="5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lh7-us.googleusercontent.com/aRidwp8fVXY69T-qJhrPNyTs4mnUNOfG1TOEPICiOH28Haj3sndDCUKy_bGtq8MnCRJCZpfUQ0mxIVPIUiSitwcMAl9rFxI4tykxlyM8MJs5O5HVU1vJz6jrFFX2qAYWfIPqFA5ZrkFpiikoe7lTNQ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69" y="790774"/>
            <a:ext cx="3114081" cy="41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5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328808" y="994078"/>
            <a:ext cx="4591456" cy="363571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Участниците откриват разликите между традиционни и иновативни технологии на обучение.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Развиване на чувствителност, разбиране и уважение към многообразието; 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Познаване на различни подходи и стратегии за създаване на позитивна приобщаваща среда с център детето/ученика; Подкрепяне на развитието на ключови компетентности у подрастващите.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Разпознаване на дейността „Среща в началото на деня“ , развитие на компетенции за нейното осъществяване.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bg-BG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sz="1400" dirty="0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34A3A42D-5C4E-6093-9937-D7CB20EA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20513"/>
            <a:ext cx="1684418" cy="663684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Arc 1033">
            <a:extLst>
              <a:ext uri="{FF2B5EF4-FFF2-40B4-BE49-F238E27FC236}">
                <a16:creationId xmlns:a16="http://schemas.microsoft.com/office/drawing/2014/main" xmlns="" id="{DA4B6E73-2318-4814-8EB1-306D537236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064111">
            <a:off x="-743943" y="4233564"/>
            <a:ext cx="2240923" cy="2240924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лавие 1"/>
          <p:cNvSpPr txBox="1">
            <a:spLocks/>
          </p:cNvSpPr>
          <p:nvPr/>
        </p:nvSpPr>
        <p:spPr>
          <a:xfrm>
            <a:off x="5009745" y="158541"/>
            <a:ext cx="2791839" cy="3876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3200" dirty="0"/>
              <a:t>Очаквания</a:t>
            </a:r>
          </a:p>
        </p:txBody>
      </p:sp>
      <p:sp>
        <p:nvSpPr>
          <p:cNvPr id="12" name="Заглавие 1"/>
          <p:cNvSpPr txBox="1">
            <a:spLocks/>
          </p:cNvSpPr>
          <p:nvPr/>
        </p:nvSpPr>
        <p:spPr>
          <a:xfrm>
            <a:off x="541035" y="955168"/>
            <a:ext cx="2478650" cy="387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bg-BG" sz="1600" dirty="0"/>
          </a:p>
        </p:txBody>
      </p:sp>
      <p:sp>
        <p:nvSpPr>
          <p:cNvPr id="13" name="Заглавие 1"/>
          <p:cNvSpPr txBox="1">
            <a:spLocks/>
          </p:cNvSpPr>
          <p:nvPr/>
        </p:nvSpPr>
        <p:spPr>
          <a:xfrm>
            <a:off x="1323160" y="23411"/>
            <a:ext cx="2859734" cy="6607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bg-BG" sz="3200" dirty="0"/>
          </a:p>
          <a:p>
            <a:pPr algn="ctr"/>
            <a:r>
              <a:rPr lang="bg-BG" sz="3200" dirty="0"/>
              <a:t>Цели</a:t>
            </a:r>
          </a:p>
          <a:p>
            <a:pPr algn="ctr"/>
            <a:endParaRPr lang="bg-BG" sz="3200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87548" y="925969"/>
            <a:ext cx="4241260" cy="401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Преглед на съществуващите теории за традиционно и интерактивно образователно взаимодействие.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с принципите на  организация на образователното взаимодействие в среда на многообразие в интерактивен режим.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с концепцията за „Позитивна образователна среда“ и положителните страни на позитивната образователна среда.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с дейността „Среща в началото на деня“ и нейното значение за разгръщане на многообразието, активното учене, ученето чрез преживяване и на база минал опит.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84083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94" y="1107559"/>
            <a:ext cx="4003198" cy="3074023"/>
          </a:xfrm>
          <a:prstGeom prst="rect">
            <a:avLst/>
          </a:prstGeom>
        </p:spPr>
      </p:pic>
      <p:pic>
        <p:nvPicPr>
          <p:cNvPr id="9222" name="Picture 6" descr="https://lh7-us.googleusercontent.com/6JwwYiaoMADSCFIE2ZWuPp1PuSgHC5vkJlQoH2_gN_Xopcjc09EorOhIg11GXe8YJtGsMsFYdgqsCn_4rkoAHnLNGvLVHYR5vVyW_CDK-sCEORp56h-4djwyUHpV5fp40pz5-7xOL-fMUKxm_qBImg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1" y="1228768"/>
            <a:ext cx="3597743" cy="283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4591983"/>
            <a:ext cx="1377815" cy="542591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0" y="3861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Начало на организираното образователно взаимодействие.</a:t>
            </a:r>
          </a:p>
          <a:p>
            <a:pPr algn="ctr"/>
            <a:r>
              <a:rPr lang="ru-RU" sz="2400" dirty="0"/>
              <a:t>      „Вълшебна кутия“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719186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C9002B31-A065-494A-B889-DFEFD7D890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B018903-3549-4A3B-A9DF-B26757CAA9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E5D3F77-D07F-4F7D-97A2-E366830206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C6F5A2D-56A0-4ED7-A3E2-3CF67608F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411957" y="343524"/>
            <a:ext cx="4375547" cy="544668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defTabSz="914400"/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Реализиране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комплексен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подход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интегрирано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образователно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взаимодействие</a:t>
            </a: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4787504" y="348279"/>
            <a:ext cx="3943348" cy="4951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 dirty="0" err="1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Поставяне</a:t>
            </a:r>
            <a:r>
              <a:rPr lang="en-US" sz="2000" b="1" kern="1200" dirty="0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на</a:t>
            </a:r>
            <a:r>
              <a:rPr lang="en-US" sz="2000" b="1" kern="1200" dirty="0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цели</a:t>
            </a:r>
            <a:r>
              <a:rPr lang="en-US" sz="2000" b="1" kern="1200" dirty="0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2000" b="1" kern="1200" dirty="0" err="1">
                <a:solidFill>
                  <a:srgbClr val="FFFF00">
                    <a:alpha val="60000"/>
                  </a:srgbClr>
                </a:solidFill>
                <a:latin typeface="+mn-lt"/>
                <a:ea typeface="+mn-ea"/>
                <a:cs typeface="+mn-cs"/>
              </a:rPr>
              <a:t>очаквания</a:t>
            </a:r>
            <a:endParaRPr lang="en-US" sz="2000" b="1" kern="1200" dirty="0">
              <a:solidFill>
                <a:srgbClr val="FFFF00">
                  <a:alpha val="60000"/>
                </a:srgb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/>
          <a:srcRect r="1279"/>
          <a:stretch/>
        </p:blipFill>
        <p:spPr>
          <a:xfrm>
            <a:off x="413147" y="1168002"/>
            <a:ext cx="1979100" cy="3564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/>
          <a:srcRect r="1279"/>
          <a:stretch/>
        </p:blipFill>
        <p:spPr>
          <a:xfrm>
            <a:off x="2525619" y="1168004"/>
            <a:ext cx="1979100" cy="3564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/>
          <a:stretch/>
        </p:blipFill>
        <p:spPr>
          <a:xfrm>
            <a:off x="4638092" y="1168004"/>
            <a:ext cx="1979100" cy="3564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/>
          <a:srcRect r="1268" b="2"/>
          <a:stretch/>
        </p:blipFill>
        <p:spPr>
          <a:xfrm>
            <a:off x="6750564" y="1168005"/>
            <a:ext cx="1979100" cy="356354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0418" y="0"/>
            <a:ext cx="8753582" cy="994172"/>
          </a:xfrm>
        </p:spPr>
        <p:txBody>
          <a:bodyPr/>
          <a:lstStyle/>
          <a:p>
            <a:pPr algn="ctr"/>
            <a:r>
              <a:rPr lang="bg-BG" dirty="0"/>
              <a:t>Сформиране на екипи.</a:t>
            </a:r>
          </a:p>
        </p:txBody>
      </p:sp>
      <p:pic>
        <p:nvPicPr>
          <p:cNvPr id="11266" name="Picture 2" descr="https://lh7-us.googleusercontent.com/FMFDlYwQXrOgrwAaOKCLt52Rv5g0znEese7VnOHBJotXQXkADFP36ZjuQuSjKkvdTF1bpvmpgZJJZA3fsRE2ES87WTcP8BUGKu58NhDzEA9OGmLbrTF6AdCjlcL6q1pixeUOHP9GhQvQ-iauf78RBA=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7" y="883347"/>
            <a:ext cx="3635893" cy="35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7-us.googleusercontent.com/nOjmb32n15kWVD1w8Ju0CNQuSxctynn7Jp2e2-ZqNRFnVrhTQ40hbHqV0Si1iXe0vDD3MXnOF9Pn2RqGsOE6Sz31C38k1h8nuMi4b7QFQaa4rbF5j3BKww9XQAPzA-6hUkadWXJWXHDlJOn8j4zHrA=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84" y="883348"/>
            <a:ext cx="2948683" cy="39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85" y="0"/>
            <a:ext cx="137781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171254" y="0"/>
            <a:ext cx="7344096" cy="994172"/>
          </a:xfrm>
        </p:spPr>
        <p:txBody>
          <a:bodyPr/>
          <a:lstStyle/>
          <a:p>
            <a:pPr algn="ctr"/>
            <a:r>
              <a:rPr lang="bg-BG" dirty="0"/>
              <a:t>Работа в екип и кооперативна игра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7815" cy="54259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361" y="994172"/>
            <a:ext cx="5079892" cy="38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9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5030" y="2075329"/>
            <a:ext cx="2160621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Обратна връзка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5" y="539508"/>
            <a:ext cx="5767178" cy="406448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8"/>
            <a:ext cx="1377815" cy="542591"/>
          </a:xfrm>
          <a:prstGeom prst="rect">
            <a:avLst/>
          </a:prstGeom>
        </p:spPr>
      </p:pic>
      <p:sp>
        <p:nvSpPr>
          <p:cNvPr id="5" name="Сърце 4"/>
          <p:cNvSpPr/>
          <p:nvPr/>
        </p:nvSpPr>
        <p:spPr>
          <a:xfrm>
            <a:off x="4304872" y="832207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916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6891" y="839273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78305" y="1047514"/>
            <a:ext cx="2430380" cy="30484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Самостоятелна задача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9809111">
            <a:off x="6512790" y="705861"/>
            <a:ext cx="2240924" cy="2240924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2536" y="3585744"/>
            <a:ext cx="409575" cy="4095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027613" y="1144524"/>
            <a:ext cx="4749495" cy="2951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Инструкция</a:t>
            </a:r>
            <a:r>
              <a:rPr lang="en-US" sz="2000" dirty="0"/>
              <a:t>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Наблюдавайте</a:t>
            </a:r>
            <a:r>
              <a:rPr lang="en-US" sz="2000" dirty="0"/>
              <a:t> </a:t>
            </a:r>
            <a:r>
              <a:rPr lang="en-US" sz="2000" dirty="0" err="1"/>
              <a:t>видеото</a:t>
            </a:r>
            <a:r>
              <a:rPr lang="en-US" sz="2000" dirty="0"/>
              <a:t>, </a:t>
            </a:r>
            <a:r>
              <a:rPr lang="en-US" sz="2000" dirty="0" err="1"/>
              <a:t>като</a:t>
            </a:r>
            <a:r>
              <a:rPr lang="en-US" sz="2000" dirty="0"/>
              <a:t> </a:t>
            </a:r>
            <a:r>
              <a:rPr lang="en-US" sz="2000" dirty="0" err="1"/>
              <a:t>търсите</a:t>
            </a:r>
            <a:r>
              <a:rPr lang="en-US" sz="2000" dirty="0"/>
              <a:t> </a:t>
            </a:r>
            <a:r>
              <a:rPr lang="en-US" sz="2000" dirty="0" err="1"/>
              <a:t>компонентите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дейността</a:t>
            </a:r>
            <a:r>
              <a:rPr lang="en-US" sz="2000" dirty="0"/>
              <a:t> „</a:t>
            </a:r>
            <a:r>
              <a:rPr lang="en-US" sz="2000" dirty="0" err="1"/>
              <a:t>Среща</a:t>
            </a:r>
            <a:r>
              <a:rPr lang="en-US" sz="2000" dirty="0"/>
              <a:t> в </a:t>
            </a:r>
            <a:r>
              <a:rPr lang="en-US" sz="2000" dirty="0" err="1"/>
              <a:t>началото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деня</a:t>
            </a:r>
            <a:r>
              <a:rPr lang="en-US" sz="2000" dirty="0"/>
              <a:t>“.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Запишете</a:t>
            </a:r>
            <a:r>
              <a:rPr lang="en-US" sz="2000" dirty="0"/>
              <a:t> </a:t>
            </a:r>
            <a:r>
              <a:rPr lang="en-US" sz="2000" dirty="0" err="1"/>
              <a:t>тези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тях</a:t>
            </a:r>
            <a:r>
              <a:rPr lang="en-US" sz="2000" dirty="0"/>
              <a:t>, </a:t>
            </a:r>
            <a:r>
              <a:rPr lang="en-US" sz="2000" dirty="0" err="1"/>
              <a:t>които</a:t>
            </a:r>
            <a:r>
              <a:rPr lang="en-US" sz="2000" dirty="0"/>
              <a:t> </a:t>
            </a:r>
            <a:r>
              <a:rPr lang="en-US" sz="2000" dirty="0" err="1"/>
              <a:t>сте</a:t>
            </a:r>
            <a:r>
              <a:rPr lang="en-US" sz="2000" dirty="0"/>
              <a:t> </a:t>
            </a:r>
            <a:r>
              <a:rPr lang="en-US" sz="2000" dirty="0" err="1"/>
              <a:t>открили</a:t>
            </a:r>
            <a:r>
              <a:rPr lang="en-US" sz="2000" dirty="0"/>
              <a:t>.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8"/>
            <a:ext cx="137781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546"/>
            <a:ext cx="9144000" cy="522204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781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1">
            <a:extLst>
              <a:ext uri="{FF2B5EF4-FFF2-40B4-BE49-F238E27FC236}">
                <a16:creationId xmlns:a16="http://schemas.microsoft.com/office/drawing/2014/main" xmlns="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98824" y="364638"/>
            <a:ext cx="3062575" cy="3062574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60706" y="193607"/>
            <a:ext cx="6900693" cy="541890"/>
          </a:xfrm>
        </p:spPr>
        <p:txBody>
          <a:bodyPr>
            <a:normAutofit/>
          </a:bodyPr>
          <a:lstStyle/>
          <a:p>
            <a:r>
              <a:rPr lang="ru-RU" dirty="0"/>
              <a:t>Образователни технологии</a:t>
            </a: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2642" cy="664522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150401" y="995151"/>
            <a:ext cx="3529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ТРАДИЦИОННИ ТЕХНОЛОГИИ ЗА ОБУЧЕНИЕ</a:t>
            </a:r>
            <a:endParaRPr lang="bg-BG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4182893" y="995152"/>
            <a:ext cx="4766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ИНОВАТИВНИ/ИНТЕРАКТИВНИ ТЕХНОЛОГИИ ЗА ОБУЧЕНИЕ</a:t>
            </a:r>
            <a:endParaRPr lang="bg-BG" dirty="0"/>
          </a:p>
        </p:txBody>
      </p:sp>
      <p:sp>
        <p:nvSpPr>
          <p:cNvPr id="9" name="Правоъгълник 8"/>
          <p:cNvSpPr/>
          <p:nvPr/>
        </p:nvSpPr>
        <p:spPr>
          <a:xfrm>
            <a:off x="474500" y="1562582"/>
            <a:ext cx="3066367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Разговор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Демонстрация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Наблюдение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Самостоятелна работа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</a:t>
            </a:r>
            <a:endParaRPr lang="bg-BG" sz="2000" dirty="0"/>
          </a:p>
        </p:txBody>
      </p:sp>
      <p:sp>
        <p:nvSpPr>
          <p:cNvPr id="10" name="Правоъгълник 9"/>
          <p:cNvSpPr/>
          <p:nvPr/>
        </p:nvSpPr>
        <p:spPr>
          <a:xfrm>
            <a:off x="4542818" y="1562582"/>
            <a:ext cx="4118581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Групова работа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Сформиране на екипи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Брейнсторминг – Генериране на креативни идеи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Разработване на проекти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Изследователска активност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експериментиране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решаване на казуси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bg-BG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трансформативна дискусия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34279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3346177D-ADC4-4968-B747-5CFCD390B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1682642" y="-8966"/>
            <a:ext cx="7150945" cy="572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4572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ПРИНЦИПИ ЗА ОРГАНИЗАЦИЯ НА ОБУЧЕНИЕТО В МНОГООБРАЗИЕ В ИНТЕРАКТИВЕН РЕЖИМ.</a:t>
            </a:r>
            <a:endParaRPr lang="en-US" sz="21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9613"/>
            <a:ext cx="2341418" cy="140485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Left"/>
            <a:lightRig rig="threePt" dir="t"/>
          </a:scene3d>
        </p:spPr>
      </p:pic>
      <p:sp>
        <p:nvSpPr>
          <p:cNvPr id="6" name="Правоъгълник 5"/>
          <p:cNvSpPr/>
          <p:nvPr/>
        </p:nvSpPr>
        <p:spPr>
          <a:xfrm>
            <a:off x="2202873" y="572515"/>
            <a:ext cx="6828927" cy="44566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</a:t>
            </a:r>
            <a:r>
              <a:rPr lang="bg-BG" sz="1500" dirty="0"/>
              <a:t>учението</a:t>
            </a:r>
            <a:r>
              <a:rPr lang="en-US" sz="1500" dirty="0"/>
              <a:t> </a:t>
            </a:r>
            <a:r>
              <a:rPr lang="en-US" sz="1500" dirty="0" err="1"/>
              <a:t>се</a:t>
            </a:r>
            <a:r>
              <a:rPr lang="en-US" sz="1500" dirty="0"/>
              <a:t> </a:t>
            </a:r>
            <a:r>
              <a:rPr lang="en-US" sz="1500" dirty="0" err="1"/>
              <a:t>основава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опита</a:t>
            </a:r>
            <a:r>
              <a:rPr lang="en-US" sz="1500" dirty="0"/>
              <a:t> и </a:t>
            </a:r>
            <a:r>
              <a:rPr lang="en-US" sz="1500" dirty="0" err="1"/>
              <a:t>контекста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</a:t>
            </a:r>
            <a:r>
              <a:rPr lang="bg-BG" sz="1500" dirty="0"/>
              <a:t>учението </a:t>
            </a:r>
            <a:r>
              <a:rPr lang="en-US" sz="1500" dirty="0"/>
              <a:t>е </a:t>
            </a:r>
            <a:r>
              <a:rPr lang="en-US" sz="1500" dirty="0" err="1"/>
              <a:t>структурирано</a:t>
            </a:r>
            <a:r>
              <a:rPr lang="en-US" sz="1500" dirty="0"/>
              <a:t> </a:t>
            </a:r>
            <a:r>
              <a:rPr lang="en-US" sz="1500" dirty="0" err="1"/>
              <a:t>спирал</a:t>
            </a:r>
            <a:r>
              <a:rPr lang="bg-BG" sz="1500" dirty="0" err="1"/>
              <a:t>овидно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Обучението</a:t>
            </a:r>
            <a:r>
              <a:rPr lang="en-US" sz="1500" dirty="0"/>
              <a:t> е </a:t>
            </a:r>
            <a:r>
              <a:rPr lang="en-US" sz="1500" dirty="0" err="1"/>
              <a:t>центрирано</a:t>
            </a:r>
            <a:r>
              <a:rPr lang="en-US" sz="1500" dirty="0"/>
              <a:t> с </a:t>
            </a:r>
            <a:r>
              <a:rPr lang="en-US" sz="1500" dirty="0" err="1"/>
              <a:t>фокус</a:t>
            </a:r>
            <a:r>
              <a:rPr lang="en-US" sz="1500" dirty="0"/>
              <a:t> </a:t>
            </a:r>
            <a:r>
              <a:rPr lang="en-US" sz="1500" dirty="0" err="1"/>
              <a:t>детето</a:t>
            </a:r>
            <a:r>
              <a:rPr lang="en-US" sz="1500" dirty="0"/>
              <a:t>/</a:t>
            </a:r>
            <a:r>
              <a:rPr lang="en-US" sz="1500" dirty="0" err="1"/>
              <a:t>ученика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Обучението</a:t>
            </a:r>
            <a:r>
              <a:rPr lang="en-US" sz="1500" dirty="0"/>
              <a:t> е </a:t>
            </a:r>
            <a:r>
              <a:rPr lang="en-US" sz="1500" dirty="0" err="1"/>
              <a:t>интерактивно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Обучението</a:t>
            </a:r>
            <a:r>
              <a:rPr lang="en-US" sz="1500" dirty="0"/>
              <a:t> е </a:t>
            </a:r>
            <a:r>
              <a:rPr lang="en-US" sz="1500" dirty="0" err="1"/>
              <a:t>акт</a:t>
            </a:r>
            <a:r>
              <a:rPr lang="en-US" sz="1500" dirty="0"/>
              <a:t>, </a:t>
            </a:r>
            <a:r>
              <a:rPr lang="en-US" sz="1500" dirty="0" err="1"/>
              <a:t>процес</a:t>
            </a:r>
            <a:r>
              <a:rPr lang="en-US" sz="1500" dirty="0"/>
              <a:t>, </a:t>
            </a:r>
            <a:r>
              <a:rPr lang="en-US" sz="1500" dirty="0" err="1"/>
              <a:t>опит</a:t>
            </a:r>
            <a:r>
              <a:rPr lang="en-US" sz="1500" dirty="0"/>
              <a:t>, а </a:t>
            </a:r>
            <a:r>
              <a:rPr lang="en-US" sz="1500" dirty="0" err="1"/>
              <a:t>не</a:t>
            </a:r>
            <a:r>
              <a:rPr lang="en-US" sz="1500" dirty="0"/>
              <a:t> </a:t>
            </a:r>
            <a:r>
              <a:rPr lang="en-US" sz="1500" dirty="0" err="1"/>
              <a:t>цел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Обучението</a:t>
            </a:r>
            <a:r>
              <a:rPr lang="en-US" sz="1500" dirty="0"/>
              <a:t> е </a:t>
            </a:r>
            <a:r>
              <a:rPr lang="en-US" sz="1500" dirty="0" err="1"/>
              <a:t>активно</a:t>
            </a:r>
            <a:r>
              <a:rPr lang="en-US" sz="1500" dirty="0"/>
              <a:t> </a:t>
            </a:r>
            <a:r>
              <a:rPr lang="en-US" sz="1500" dirty="0" err="1"/>
              <a:t>усилие</a:t>
            </a:r>
            <a:r>
              <a:rPr lang="en-US" sz="1500" dirty="0"/>
              <a:t> </a:t>
            </a:r>
            <a:r>
              <a:rPr lang="en-US" sz="1500" dirty="0" err="1"/>
              <a:t>от</a:t>
            </a:r>
            <a:r>
              <a:rPr lang="en-US" sz="1500" dirty="0"/>
              <a:t> </a:t>
            </a:r>
            <a:r>
              <a:rPr lang="en-US" sz="1500" dirty="0" err="1"/>
              <a:t>страна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участниците</a:t>
            </a:r>
            <a:r>
              <a:rPr lang="en-US" sz="1500" dirty="0"/>
              <a:t>. 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Децата</a:t>
            </a:r>
            <a:r>
              <a:rPr lang="en-US" sz="1500" dirty="0"/>
              <a:t>/</a:t>
            </a:r>
            <a:r>
              <a:rPr lang="en-US" sz="1500" dirty="0" err="1"/>
              <a:t>Учениците</a:t>
            </a:r>
            <a:r>
              <a:rPr lang="en-US" sz="1500" dirty="0"/>
              <a:t> </a:t>
            </a:r>
            <a:r>
              <a:rPr lang="en-US" sz="1500" dirty="0" err="1"/>
              <a:t>са</a:t>
            </a:r>
            <a:r>
              <a:rPr lang="en-US" sz="1500" dirty="0"/>
              <a:t> </a:t>
            </a:r>
            <a:r>
              <a:rPr lang="en-US" sz="1500" dirty="0" err="1"/>
              <a:t>включени</a:t>
            </a:r>
            <a:r>
              <a:rPr lang="en-US" sz="1500" dirty="0"/>
              <a:t> в </a:t>
            </a:r>
            <a:r>
              <a:rPr lang="en-US" sz="1500" dirty="0" err="1"/>
              <a:t>множество</a:t>
            </a:r>
            <a:r>
              <a:rPr lang="en-US" sz="1500" dirty="0"/>
              <a:t> </a:t>
            </a:r>
            <a:r>
              <a:rPr lang="en-US" sz="1500" dirty="0" err="1"/>
              <a:t>изследователски</a:t>
            </a:r>
            <a:r>
              <a:rPr lang="en-US" sz="1500" dirty="0"/>
              <a:t> </a:t>
            </a:r>
            <a:r>
              <a:rPr lang="en-US" sz="1500" dirty="0" err="1"/>
              <a:t>дейности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Различните</a:t>
            </a:r>
            <a:r>
              <a:rPr lang="en-US" sz="1500" dirty="0"/>
              <a:t> </a:t>
            </a:r>
            <a:r>
              <a:rPr lang="en-US" sz="1500" dirty="0" err="1"/>
              <a:t>хора</a:t>
            </a:r>
            <a:r>
              <a:rPr lang="en-US" sz="1500" dirty="0"/>
              <a:t> </a:t>
            </a:r>
            <a:r>
              <a:rPr lang="en-US" sz="1500" dirty="0" err="1"/>
              <a:t>се</a:t>
            </a:r>
            <a:r>
              <a:rPr lang="en-US" sz="1500" dirty="0"/>
              <a:t> </a:t>
            </a:r>
            <a:r>
              <a:rPr lang="en-US" sz="1500" dirty="0" err="1"/>
              <a:t>учат</a:t>
            </a:r>
            <a:r>
              <a:rPr lang="en-US" sz="1500" dirty="0"/>
              <a:t> </a:t>
            </a:r>
            <a:r>
              <a:rPr lang="en-US" sz="1500" dirty="0" err="1"/>
              <a:t>по</a:t>
            </a:r>
            <a:r>
              <a:rPr lang="en-US" sz="1500" dirty="0"/>
              <a:t> </a:t>
            </a:r>
            <a:r>
              <a:rPr lang="en-US" sz="1500" dirty="0" err="1"/>
              <a:t>различни</a:t>
            </a:r>
            <a:r>
              <a:rPr lang="en-US" sz="1500" dirty="0"/>
              <a:t> </a:t>
            </a:r>
            <a:r>
              <a:rPr lang="en-US" sz="1500" dirty="0" err="1"/>
              <a:t>начини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Поощрява</a:t>
            </a:r>
            <a:r>
              <a:rPr lang="en-US" sz="1500" dirty="0"/>
              <a:t> </a:t>
            </a:r>
            <a:r>
              <a:rPr lang="en-US" sz="1500" dirty="0" err="1"/>
              <a:t>се</a:t>
            </a:r>
            <a:r>
              <a:rPr lang="en-US" sz="1500" dirty="0"/>
              <a:t> </a:t>
            </a:r>
            <a:r>
              <a:rPr lang="en-US" sz="1500" dirty="0" err="1"/>
              <a:t>креативността</a:t>
            </a:r>
            <a:r>
              <a:rPr lang="en-US" sz="1500" dirty="0"/>
              <a:t>. </a:t>
            </a:r>
            <a:r>
              <a:rPr lang="en-US" sz="1500" dirty="0" err="1"/>
              <a:t>Дава</a:t>
            </a:r>
            <a:r>
              <a:rPr lang="en-US" sz="1500" dirty="0"/>
              <a:t> </a:t>
            </a:r>
            <a:r>
              <a:rPr lang="en-US" sz="1500" dirty="0" err="1"/>
              <a:t>се</a:t>
            </a:r>
            <a:r>
              <a:rPr lang="en-US" sz="1500" dirty="0"/>
              <a:t> </a:t>
            </a:r>
            <a:r>
              <a:rPr lang="en-US" sz="1500" dirty="0" err="1"/>
              <a:t>възможност</a:t>
            </a:r>
            <a:r>
              <a:rPr lang="en-US" sz="1500" dirty="0"/>
              <a:t> </a:t>
            </a:r>
            <a:r>
              <a:rPr lang="en-US" sz="1500" dirty="0" err="1"/>
              <a:t>за</a:t>
            </a:r>
            <a:r>
              <a:rPr lang="en-US" sz="1500" dirty="0"/>
              <a:t> </a:t>
            </a:r>
            <a:r>
              <a:rPr lang="en-US" sz="1500" dirty="0" err="1"/>
              <a:t>избор</a:t>
            </a:r>
            <a:r>
              <a:rPr lang="en-US" sz="1500" dirty="0"/>
              <a:t> и </a:t>
            </a:r>
            <a:r>
              <a:rPr lang="en-US" sz="1500" dirty="0" err="1"/>
              <a:t>себеизява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Провокира</a:t>
            </a:r>
            <a:r>
              <a:rPr lang="en-US" sz="1500" dirty="0"/>
              <a:t> </a:t>
            </a:r>
            <a:r>
              <a:rPr lang="en-US" sz="1500" dirty="0" err="1"/>
              <a:t>се</a:t>
            </a:r>
            <a:r>
              <a:rPr lang="en-US" sz="1500" dirty="0"/>
              <a:t> </a:t>
            </a:r>
            <a:r>
              <a:rPr lang="en-US" sz="1500" dirty="0" err="1"/>
              <a:t>нетрадиционно</a:t>
            </a:r>
            <a:r>
              <a:rPr lang="en-US" sz="1500" dirty="0"/>
              <a:t>, </a:t>
            </a:r>
            <a:r>
              <a:rPr lang="en-US" sz="1500" dirty="0" err="1"/>
              <a:t>творческо</a:t>
            </a:r>
            <a:r>
              <a:rPr lang="en-US" sz="1500" dirty="0"/>
              <a:t> и </a:t>
            </a:r>
            <a:r>
              <a:rPr lang="en-US" sz="1500" dirty="0" err="1"/>
              <a:t>асоциативно</a:t>
            </a:r>
            <a:r>
              <a:rPr lang="en-US" sz="1500" dirty="0"/>
              <a:t> </a:t>
            </a:r>
            <a:r>
              <a:rPr lang="en-US" sz="1500" dirty="0" err="1"/>
              <a:t>мислене</a:t>
            </a:r>
            <a:r>
              <a:rPr lang="en-US" sz="1500" dirty="0"/>
              <a:t> </a:t>
            </a:r>
            <a:r>
              <a:rPr lang="en-US" sz="1500" dirty="0" err="1"/>
              <a:t>при</a:t>
            </a:r>
            <a:r>
              <a:rPr lang="en-US" sz="1500" dirty="0"/>
              <a:t> </a:t>
            </a:r>
            <a:r>
              <a:rPr lang="en-US" sz="1500" dirty="0" err="1"/>
              <a:t>решаване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проблеми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Учебната</a:t>
            </a:r>
            <a:r>
              <a:rPr lang="en-US" sz="1500" dirty="0"/>
              <a:t> </a:t>
            </a:r>
            <a:r>
              <a:rPr lang="en-US" sz="1500" dirty="0" err="1"/>
              <a:t>среда</a:t>
            </a:r>
            <a:r>
              <a:rPr lang="en-US" sz="1500" dirty="0"/>
              <a:t> е „</a:t>
            </a:r>
            <a:r>
              <a:rPr lang="en-US" sz="1500" dirty="0" err="1"/>
              <a:t>втори</a:t>
            </a:r>
            <a:r>
              <a:rPr lang="en-US" sz="1500" dirty="0"/>
              <a:t> </a:t>
            </a:r>
            <a:r>
              <a:rPr lang="en-US" sz="1500" dirty="0" err="1"/>
              <a:t>учител</a:t>
            </a:r>
            <a:r>
              <a:rPr lang="en-US" sz="1500" dirty="0"/>
              <a:t>“.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500" dirty="0"/>
              <a:t>Б</a:t>
            </a:r>
            <a:r>
              <a:rPr lang="en-US" sz="1500" dirty="0" err="1"/>
              <a:t>аланс</a:t>
            </a:r>
            <a:r>
              <a:rPr lang="en-US" sz="1500" dirty="0"/>
              <a:t> </a:t>
            </a:r>
            <a:r>
              <a:rPr lang="en-US" sz="1500" dirty="0" err="1"/>
              <a:t>между</a:t>
            </a:r>
            <a:r>
              <a:rPr lang="en-US" sz="1500" dirty="0"/>
              <a:t> </a:t>
            </a:r>
            <a:r>
              <a:rPr lang="en-US" sz="1500" dirty="0" err="1"/>
              <a:t>лидерството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учителя</a:t>
            </a:r>
            <a:r>
              <a:rPr lang="en-US" sz="1500" dirty="0"/>
              <a:t> и </a:t>
            </a:r>
            <a:r>
              <a:rPr lang="en-US" sz="1500" dirty="0" err="1"/>
              <a:t>инициативата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детето</a:t>
            </a:r>
            <a:r>
              <a:rPr lang="en-US" sz="1500" dirty="0"/>
              <a:t>/</a:t>
            </a:r>
            <a:r>
              <a:rPr lang="en-US" sz="1500" dirty="0" err="1"/>
              <a:t>ученика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Интерактивността</a:t>
            </a:r>
            <a:r>
              <a:rPr lang="en-US" sz="1500" dirty="0"/>
              <a:t> </a:t>
            </a:r>
            <a:r>
              <a:rPr lang="en-US" sz="1500" dirty="0" err="1"/>
              <a:t>изисква</a:t>
            </a:r>
            <a:r>
              <a:rPr lang="en-US" sz="1500" dirty="0"/>
              <a:t> </a:t>
            </a:r>
            <a:r>
              <a:rPr lang="en-US" sz="1500" dirty="0" err="1"/>
              <a:t>интердисциплинарен</a:t>
            </a:r>
            <a:r>
              <a:rPr lang="en-US" sz="1500" dirty="0"/>
              <a:t> </a:t>
            </a:r>
            <a:r>
              <a:rPr lang="en-US" sz="1500" dirty="0" err="1"/>
              <a:t>подход</a:t>
            </a:r>
            <a:r>
              <a:rPr lang="en-US" sz="1500" dirty="0"/>
              <a:t>.</a:t>
            </a:r>
          </a:p>
          <a:p>
            <a:pPr marL="3429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Възможност</a:t>
            </a:r>
            <a:r>
              <a:rPr lang="en-US" sz="1500" dirty="0"/>
              <a:t> </a:t>
            </a:r>
            <a:r>
              <a:rPr lang="en-US" sz="1500" dirty="0" err="1"/>
              <a:t>за</a:t>
            </a:r>
            <a:r>
              <a:rPr lang="en-US" sz="1500" dirty="0"/>
              <a:t> </a:t>
            </a:r>
            <a:r>
              <a:rPr lang="en-US" sz="1500" dirty="0" err="1"/>
              <a:t>осигуряване</a:t>
            </a:r>
            <a:r>
              <a:rPr lang="en-US" sz="1500" dirty="0"/>
              <a:t> </a:t>
            </a:r>
            <a:r>
              <a:rPr lang="en-US" sz="1500" dirty="0" err="1"/>
              <a:t>на</a:t>
            </a:r>
            <a:r>
              <a:rPr lang="en-US" sz="1500" dirty="0"/>
              <a:t> </a:t>
            </a:r>
            <a:r>
              <a:rPr lang="en-US" sz="1500" dirty="0" err="1"/>
              <a:t>съдържателна</a:t>
            </a:r>
            <a:r>
              <a:rPr lang="en-US" sz="1500" dirty="0"/>
              <a:t> и </a:t>
            </a:r>
            <a:r>
              <a:rPr lang="en-US" sz="1500" dirty="0" err="1"/>
              <a:t>релевантна</a:t>
            </a:r>
            <a:r>
              <a:rPr lang="en-US" sz="1500" dirty="0"/>
              <a:t> </a:t>
            </a:r>
            <a:r>
              <a:rPr lang="en-US" sz="1500" dirty="0" err="1"/>
              <a:t>обратна</a:t>
            </a:r>
            <a:r>
              <a:rPr lang="en-US" sz="1500" dirty="0"/>
              <a:t> </a:t>
            </a:r>
            <a:r>
              <a:rPr lang="en-US" sz="1500" dirty="0" err="1"/>
              <a:t>връзка</a:t>
            </a:r>
            <a:r>
              <a:rPr lang="en-US" dirty="0"/>
              <a:t>.</a:t>
            </a:r>
            <a:endParaRPr lang="en-US" dirty="0"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44A943-BF79-4FEA-ABB1-3BD54D236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37CC72-F4A8-4DC3-AFAB-D22C482C8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8264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44087" y="34945"/>
            <a:ext cx="8052216" cy="682183"/>
          </a:xfrm>
        </p:spPr>
        <p:txBody>
          <a:bodyPr anchor="b">
            <a:noAutofit/>
          </a:bodyPr>
          <a:lstStyle/>
          <a:p>
            <a:pPr algn="ctr"/>
            <a:r>
              <a:rPr lang="ru-RU" sz="3200" dirty="0">
                <a:latin typeface="+mn-lt"/>
                <a:ea typeface="Cambria Math" panose="02040503050406030204" pitchFamily="18" charset="0"/>
              </a:rPr>
              <a:t>Кредо на интерактивността в обучението</a:t>
            </a:r>
            <a:endParaRPr lang="bg-BG" sz="3200" dirty="0"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91" y="3268493"/>
            <a:ext cx="2497723" cy="1909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80060" y="1055576"/>
            <a:ext cx="8216468" cy="38471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sz="2400" dirty="0">
                <a:ea typeface="Cambria Math" panose="02040503050406030204" pitchFamily="18" charset="0"/>
              </a:rPr>
              <a:t>Това, което </a:t>
            </a:r>
            <a:r>
              <a:rPr lang="ru-RU" sz="2400" dirty="0" err="1">
                <a:ea typeface="Cambria Math" panose="02040503050406030204" pitchFamily="18" charset="0"/>
              </a:rPr>
              <a:t>слушам</a:t>
            </a:r>
            <a:r>
              <a:rPr lang="ru-RU" sz="2400" dirty="0">
                <a:ea typeface="Cambria Math" panose="02040503050406030204" pitchFamily="18" charset="0"/>
              </a:rPr>
              <a:t>, го </a:t>
            </a:r>
            <a:r>
              <a:rPr lang="ru-RU" sz="2400" dirty="0" err="1">
                <a:ea typeface="Cambria Math" panose="02040503050406030204" pitchFamily="18" charset="0"/>
              </a:rPr>
              <a:t>забравям</a:t>
            </a:r>
            <a:r>
              <a:rPr lang="ru-RU" sz="2400" dirty="0">
                <a:ea typeface="Cambria Math" panose="02040503050406030204" pitchFamily="18" charset="0"/>
              </a:rPr>
              <a:t> </a:t>
            </a:r>
            <a:r>
              <a:rPr lang="ru-RU" sz="2400" dirty="0" err="1">
                <a:ea typeface="Cambria Math" panose="02040503050406030204" pitchFamily="18" charset="0"/>
              </a:rPr>
              <a:t>напълно</a:t>
            </a:r>
            <a:r>
              <a:rPr lang="ru-RU" sz="2400" dirty="0">
                <a:ea typeface="Cambria Math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ea typeface="Cambria Math" panose="02040503050406030204" pitchFamily="18" charset="0"/>
              </a:rPr>
              <a:t>Това, което </a:t>
            </a:r>
            <a:r>
              <a:rPr lang="ru-RU" sz="2400" dirty="0" err="1">
                <a:ea typeface="Cambria Math" panose="02040503050406030204" pitchFamily="18" charset="0"/>
              </a:rPr>
              <a:t>слушам</a:t>
            </a:r>
            <a:r>
              <a:rPr lang="ru-RU" sz="2400" dirty="0">
                <a:ea typeface="Cambria Math" panose="02040503050406030204" pitchFamily="18" charset="0"/>
              </a:rPr>
              <a:t> и </a:t>
            </a:r>
            <a:r>
              <a:rPr lang="ru-RU" sz="2400" dirty="0" err="1">
                <a:ea typeface="Cambria Math" panose="02040503050406030204" pitchFamily="18" charset="0"/>
              </a:rPr>
              <a:t>наблюдавам</a:t>
            </a:r>
            <a:r>
              <a:rPr lang="ru-RU" sz="2400" dirty="0">
                <a:ea typeface="Cambria Math" panose="02040503050406030204" pitchFamily="18" charset="0"/>
              </a:rPr>
              <a:t>, го помня </a:t>
            </a:r>
            <a:r>
              <a:rPr lang="ru-RU" sz="2400" dirty="0" err="1">
                <a:ea typeface="Cambria Math" panose="02040503050406030204" pitchFamily="18" charset="0"/>
              </a:rPr>
              <a:t>донякъде</a:t>
            </a:r>
            <a:r>
              <a:rPr lang="ru-RU" sz="2400" dirty="0">
                <a:ea typeface="Cambria Math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ea typeface="Cambria Math" panose="02040503050406030204" pitchFamily="18" charset="0"/>
              </a:rPr>
              <a:t>Това, което </a:t>
            </a:r>
            <a:r>
              <a:rPr lang="ru-RU" sz="2400" dirty="0" err="1">
                <a:ea typeface="Cambria Math" panose="02040503050406030204" pitchFamily="18" charset="0"/>
              </a:rPr>
              <a:t>слушам</a:t>
            </a:r>
            <a:r>
              <a:rPr lang="ru-RU" sz="2400" dirty="0">
                <a:ea typeface="Cambria Math" panose="02040503050406030204" pitchFamily="18" charset="0"/>
              </a:rPr>
              <a:t>, </a:t>
            </a:r>
            <a:r>
              <a:rPr lang="ru-RU" sz="2400" dirty="0" err="1">
                <a:ea typeface="Cambria Math" panose="02040503050406030204" pitchFamily="18" charset="0"/>
              </a:rPr>
              <a:t>наблюдавам</a:t>
            </a:r>
            <a:r>
              <a:rPr lang="ru-RU" sz="2400" dirty="0">
                <a:ea typeface="Cambria Math" panose="02040503050406030204" pitchFamily="18" charset="0"/>
              </a:rPr>
              <a:t> и </a:t>
            </a:r>
            <a:r>
              <a:rPr lang="ru-RU" sz="2400" dirty="0" err="1">
                <a:ea typeface="Cambria Math" panose="02040503050406030204" pitchFamily="18" charset="0"/>
              </a:rPr>
              <a:t>относно</a:t>
            </a:r>
            <a:r>
              <a:rPr lang="ru-RU" sz="2400" dirty="0">
                <a:ea typeface="Cambria Math" panose="02040503050406030204" pitchFamily="18" charset="0"/>
              </a:rPr>
              <a:t> което </a:t>
            </a:r>
            <a:r>
              <a:rPr lang="ru-RU" sz="2400" dirty="0" err="1">
                <a:ea typeface="Cambria Math" panose="02040503050406030204" pitchFamily="18" charset="0"/>
              </a:rPr>
              <a:t>задавам</a:t>
            </a:r>
            <a:r>
              <a:rPr lang="ru-RU" sz="2400" dirty="0">
                <a:ea typeface="Cambria Math" panose="02040503050406030204" pitchFamily="18" charset="0"/>
              </a:rPr>
              <a:t> </a:t>
            </a:r>
            <a:r>
              <a:rPr lang="ru-RU" sz="2400" dirty="0" err="1">
                <a:ea typeface="Cambria Math" panose="02040503050406030204" pitchFamily="18" charset="0"/>
              </a:rPr>
              <a:t>въпроси</a:t>
            </a:r>
            <a:r>
              <a:rPr lang="ru-RU" sz="2400" dirty="0">
                <a:ea typeface="Cambria Math" panose="02040503050406030204" pitchFamily="18" charset="0"/>
              </a:rPr>
              <a:t>, или го </a:t>
            </a:r>
            <a:r>
              <a:rPr lang="ru-RU" sz="2400" dirty="0" err="1">
                <a:ea typeface="Cambria Math" panose="02040503050406030204" pitchFamily="18" charset="0"/>
              </a:rPr>
              <a:t>обсъждам</a:t>
            </a:r>
            <a:r>
              <a:rPr lang="ru-RU" sz="2400" dirty="0">
                <a:ea typeface="Cambria Math" panose="02040503050406030204" pitchFamily="18" charset="0"/>
              </a:rPr>
              <a:t> с някой друг, аз </a:t>
            </a:r>
            <a:r>
              <a:rPr lang="ru-RU" sz="2400" dirty="0" err="1">
                <a:ea typeface="Cambria Math" panose="02040503050406030204" pitchFamily="18" charset="0"/>
              </a:rPr>
              <a:t>започвам</a:t>
            </a:r>
            <a:r>
              <a:rPr lang="ru-RU" sz="2400" dirty="0">
                <a:ea typeface="Cambria Math" panose="02040503050406030204" pitchFamily="18" charset="0"/>
              </a:rPr>
              <a:t> да го </a:t>
            </a:r>
            <a:r>
              <a:rPr lang="ru-RU" sz="2400" dirty="0" err="1">
                <a:ea typeface="Cambria Math" panose="02040503050406030204" pitchFamily="18" charset="0"/>
              </a:rPr>
              <a:t>разбирам</a:t>
            </a:r>
            <a:r>
              <a:rPr lang="ru-RU" sz="2400" dirty="0">
                <a:ea typeface="Cambria Math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ea typeface="Cambria Math" panose="02040503050406030204" pitchFamily="18" charset="0"/>
              </a:rPr>
              <a:t>Това, което </a:t>
            </a:r>
            <a:r>
              <a:rPr lang="ru-RU" sz="2400" dirty="0" err="1">
                <a:ea typeface="Cambria Math" panose="02040503050406030204" pitchFamily="18" charset="0"/>
              </a:rPr>
              <a:t>слушам</a:t>
            </a:r>
            <a:r>
              <a:rPr lang="ru-RU" sz="2400" dirty="0">
                <a:ea typeface="Cambria Math" panose="02040503050406030204" pitchFamily="18" charset="0"/>
              </a:rPr>
              <a:t>, </a:t>
            </a:r>
            <a:r>
              <a:rPr lang="ru-RU" sz="2400" dirty="0" err="1">
                <a:ea typeface="Cambria Math" panose="02040503050406030204" pitchFamily="18" charset="0"/>
              </a:rPr>
              <a:t>наблюдавам</a:t>
            </a:r>
            <a:r>
              <a:rPr lang="ru-RU" sz="2400" dirty="0">
                <a:ea typeface="Cambria Math" panose="02040503050406030204" pitchFamily="18" charset="0"/>
              </a:rPr>
              <a:t>, </a:t>
            </a:r>
            <a:r>
              <a:rPr lang="ru-RU" sz="2400" dirty="0" err="1">
                <a:ea typeface="Cambria Math" panose="02040503050406030204" pitchFamily="18" charset="0"/>
              </a:rPr>
              <a:t>дискутирам</a:t>
            </a:r>
            <a:r>
              <a:rPr lang="ru-RU" sz="2400" dirty="0">
                <a:ea typeface="Cambria Math" panose="02040503050406030204" pitchFamily="18" charset="0"/>
              </a:rPr>
              <a:t> и правя, ми </a:t>
            </a:r>
            <a:r>
              <a:rPr lang="ru-RU" sz="2400" dirty="0" err="1">
                <a:ea typeface="Cambria Math" panose="02040503050406030204" pitchFamily="18" charset="0"/>
              </a:rPr>
              <a:t>позволява</a:t>
            </a:r>
            <a:r>
              <a:rPr lang="ru-RU" sz="2400" dirty="0">
                <a:ea typeface="Cambria Math" panose="02040503050406030204" pitchFamily="18" charset="0"/>
              </a:rPr>
              <a:t> да </a:t>
            </a:r>
            <a:r>
              <a:rPr lang="ru-RU" sz="2400" dirty="0" err="1">
                <a:ea typeface="Cambria Math" panose="02040503050406030204" pitchFamily="18" charset="0"/>
              </a:rPr>
              <a:t>придобивам</a:t>
            </a:r>
            <a:r>
              <a:rPr lang="ru-RU" sz="2400" dirty="0">
                <a:ea typeface="Cambria Math" panose="02040503050406030204" pitchFamily="18" charset="0"/>
              </a:rPr>
              <a:t> знания и умения.</a:t>
            </a:r>
          </a:p>
          <a:p>
            <a:pPr>
              <a:spcBef>
                <a:spcPts val="600"/>
              </a:spcBef>
            </a:pPr>
            <a:r>
              <a:rPr lang="ru-RU" sz="2400" dirty="0">
                <a:ea typeface="Cambria Math" panose="02040503050406030204" pitchFamily="18" charset="0"/>
              </a:rPr>
              <a:t>Това, на което уча другите, ме прави </a:t>
            </a:r>
            <a:r>
              <a:rPr lang="ru-RU" sz="2400" dirty="0" err="1">
                <a:ea typeface="Cambria Math" panose="02040503050406030204" pitchFamily="18" charset="0"/>
              </a:rPr>
              <a:t>майстор</a:t>
            </a:r>
            <a:r>
              <a:rPr lang="ru-RU" sz="2400" dirty="0">
                <a:ea typeface="Cambria Math" panose="02040503050406030204" pitchFamily="18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ru-RU" sz="240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57" name="Arc 2056">
            <a:extLst>
              <a:ext uri="{FF2B5EF4-FFF2-40B4-BE49-F238E27FC236}">
                <a16:creationId xmlns:a16="http://schemas.microsoft.com/office/drawing/2014/main" xmlns="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3932" y="46780"/>
            <a:ext cx="7941418" cy="994173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latin typeface="+mn-lt"/>
              </a:rPr>
              <a:t>Самостоятелна работа</a:t>
            </a:r>
            <a:r>
              <a:rPr lang="ru-RU" sz="2800"/>
              <a:t/>
            </a:r>
            <a:br>
              <a:rPr lang="ru-RU" sz="2800"/>
            </a:br>
            <a:endParaRPr lang="bg-BG" sz="2800" dirty="0"/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xmlns="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91" y="732006"/>
            <a:ext cx="2760756" cy="202139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4507" y="885217"/>
            <a:ext cx="8306113" cy="4105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/>
              <a:t>Всеки</a:t>
            </a:r>
            <a:r>
              <a:rPr lang="ru-RU" dirty="0"/>
              <a:t> в </a:t>
            </a:r>
            <a:r>
              <a:rPr lang="ru-RU" dirty="0" err="1"/>
              <a:t>рамките</a:t>
            </a:r>
            <a:r>
              <a:rPr lang="ru-RU" dirty="0"/>
              <a:t> на 5 </a:t>
            </a:r>
            <a:r>
              <a:rPr lang="ru-RU" dirty="0" err="1"/>
              <a:t>минути</a:t>
            </a:r>
            <a:r>
              <a:rPr lang="ru-RU" dirty="0"/>
              <a:t> да </a:t>
            </a:r>
            <a:r>
              <a:rPr lang="ru-RU" dirty="0" err="1"/>
              <a:t>помисли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следните</a:t>
            </a:r>
            <a:r>
              <a:rPr lang="ru-RU" dirty="0"/>
              <a:t>  </a:t>
            </a:r>
            <a:r>
              <a:rPr lang="ru-RU" dirty="0" err="1"/>
              <a:t>въпроси</a:t>
            </a:r>
            <a:r>
              <a:rPr lang="ru-RU" dirty="0"/>
              <a:t>:</a:t>
            </a:r>
          </a:p>
          <a:p>
            <a:pPr marL="0" indent="0" algn="ctr">
              <a:buNone/>
            </a:pPr>
            <a:r>
              <a:rPr lang="ru-RU" dirty="0"/>
              <a:t> </a:t>
            </a:r>
          </a:p>
          <a:p>
            <a:pPr lvl="0"/>
            <a:r>
              <a:rPr lang="bg-BG" dirty="0"/>
              <a:t>Какво е моето лично професионално взаимодействие с децата/учениците?</a:t>
            </a:r>
          </a:p>
          <a:p>
            <a:pPr lvl="0"/>
            <a:r>
              <a:rPr lang="bg-BG" dirty="0"/>
              <a:t>Защо  смятам така?</a:t>
            </a:r>
          </a:p>
          <a:p>
            <a:pPr lvl="0"/>
            <a:r>
              <a:rPr lang="bg-BG" dirty="0"/>
              <a:t>Как се чувствам по отношение на професионалното си образователно взаимодействието, което осъществявам с децата/учениците?</a:t>
            </a:r>
          </a:p>
          <a:p>
            <a:pPr lvl="0"/>
            <a:r>
              <a:rPr lang="bg-BG" dirty="0"/>
              <a:t>Бих ли искал да променя нещо по отношение на образователния процес, по отношение на децата, по отношение на себе си?</a:t>
            </a:r>
          </a:p>
        </p:txBody>
      </p:sp>
    </p:spTree>
    <p:extLst>
      <p:ext uri="{BB962C8B-B14F-4D97-AF65-F5344CB8AC3E}">
        <p14:creationId xmlns:p14="http://schemas.microsoft.com/office/powerpoint/2010/main" val="124583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0"/>
            <a:ext cx="851299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Подзаглавие 3"/>
          <p:cNvSpPr>
            <a:spLocks noGrp="1"/>
          </p:cNvSpPr>
          <p:nvPr>
            <p:ph type="subTitle" idx="1"/>
          </p:nvPr>
        </p:nvSpPr>
        <p:spPr>
          <a:xfrm>
            <a:off x="416783" y="651753"/>
            <a:ext cx="8025823" cy="438953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bg-BG" sz="4000" b="1" dirty="0"/>
              <a:t>    </a:t>
            </a:r>
            <a:r>
              <a:rPr lang="bg-BG" sz="2000" dirty="0"/>
              <a:t>Тук е моето място!</a:t>
            </a:r>
          </a:p>
          <a:p>
            <a:r>
              <a:rPr lang="bg-BG" sz="2000" dirty="0"/>
              <a:t>            Чувствам се значим!</a:t>
            </a:r>
          </a:p>
          <a:p>
            <a:r>
              <a:rPr lang="bg-BG" sz="2000" dirty="0"/>
              <a:t>    Ангажиран съм!</a:t>
            </a:r>
          </a:p>
          <a:p>
            <a:pPr lvl="0"/>
            <a:endParaRPr lang="bg-BG" sz="2000" dirty="0"/>
          </a:p>
          <a:p>
            <a:pPr lvl="0"/>
            <a:endParaRPr lang="bg-BG" sz="2000" dirty="0"/>
          </a:p>
          <a:p>
            <a:pPr lvl="0"/>
            <a:endParaRPr lang="bg-BG" sz="2000" dirty="0"/>
          </a:p>
          <a:p>
            <a:pPr lvl="0" algn="l"/>
            <a:r>
              <a:rPr lang="bg-BG" sz="2000" dirty="0"/>
              <a:t>                                     Правилата са за всички!</a:t>
            </a:r>
          </a:p>
          <a:p>
            <a:pPr lvl="0" algn="l"/>
            <a:r>
              <a:rPr lang="bg-BG" sz="2000" dirty="0"/>
              <a:t>                                     Чувствам се в безопасност!</a:t>
            </a:r>
            <a:endParaRPr lang="en-US" sz="2000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644" y="2409616"/>
            <a:ext cx="3751633" cy="276022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3" y="651753"/>
            <a:ext cx="3372485" cy="26945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sp>
        <p:nvSpPr>
          <p:cNvPr id="9" name="Правоъгълник 8"/>
          <p:cNvSpPr/>
          <p:nvPr/>
        </p:nvSpPr>
        <p:spPr>
          <a:xfrm>
            <a:off x="1520887" y="35332"/>
            <a:ext cx="656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3600" dirty="0"/>
              <a:t>Позитивна образователна среда</a:t>
            </a:r>
          </a:p>
        </p:txBody>
      </p:sp>
    </p:spTree>
    <p:extLst>
      <p:ext uri="{BB962C8B-B14F-4D97-AF65-F5344CB8AC3E}">
        <p14:creationId xmlns:p14="http://schemas.microsoft.com/office/powerpoint/2010/main" val="5772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7821" y="0"/>
            <a:ext cx="8988357" cy="994172"/>
          </a:xfrm>
        </p:spPr>
        <p:txBody>
          <a:bodyPr>
            <a:normAutofit/>
          </a:bodyPr>
          <a:lstStyle/>
          <a:p>
            <a:r>
              <a:rPr lang="ru-RU" sz="2400" dirty="0"/>
              <a:t>ПОЛОЖИТЕЛНИ СТРАНИ НА ПОЗИТИВНАТА ОБРАЗОВАТЕЛНА СРЕДА</a:t>
            </a:r>
            <a:endParaRPr lang="bg-BG" sz="2400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437744" y="925209"/>
            <a:ext cx="8482520" cy="4044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Въвлича и ангажира децата/учениците. Предполага повишена активност.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 децата/учениците отговорни за резултатите от обучението.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 автономността. Позволява да се правят грешки и да се намират решения.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 творческия потенциал.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Помага на детето/ученика да обедини новата информация с тази, която вече има.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Провокира различни стилове на по-пълноценно учене.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Засилва настойчивостта и ентусиазма на децата/учениците в ученето.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 самоувереност.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Стимулира когнитивното развитие. Повишава нивото на критичност на мислене и самопознание.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 умения за работа в екип, съзнание за взаимозависимост и социални компетентности.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 силни положителни чувства към съучениците, учителя и семейството.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Приемане и разбиране на чуждите мнения, на разнообразието.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Осигурява непрекъсната обратна връзка.</a:t>
            </a:r>
            <a:endParaRPr lang="bg-B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274" y="4600909"/>
            <a:ext cx="137781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3">
            <a:extLst>
              <a:ext uri="{FF2B5EF4-FFF2-40B4-BE49-F238E27FC236}">
                <a16:creationId xmlns:a16="http://schemas.microsoft.com/office/drawing/2014/main" xmlns="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06" name="Arc 4105">
            <a:extLst>
              <a:ext uri="{FF2B5EF4-FFF2-40B4-BE49-F238E27FC236}">
                <a16:creationId xmlns:a16="http://schemas.microsoft.com/office/drawing/2014/main" xmlns="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90160" y="144383"/>
            <a:ext cx="6973930" cy="994173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/>
              <a:t>ДОБРИЯТ УЧИТЕЛ Е:</a:t>
            </a:r>
            <a:br>
              <a:rPr lang="ru-RU" b="1" cap="all" dirty="0"/>
            </a:br>
            <a:endParaRPr lang="ru-RU" b="1" cap="all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05838" y="1272741"/>
            <a:ext cx="8210145" cy="3415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 err="1"/>
              <a:t>Достъпен</a:t>
            </a:r>
            <a:r>
              <a:rPr lang="ru-RU" sz="2400" dirty="0"/>
              <a:t> за лично </a:t>
            </a:r>
            <a:r>
              <a:rPr lang="ru-RU" sz="2400" dirty="0" err="1"/>
              <a:t>общуване</a:t>
            </a:r>
            <a:r>
              <a:rPr lang="ru-RU" sz="2400" dirty="0"/>
              <a:t>.</a:t>
            </a:r>
          </a:p>
          <a:p>
            <a:pPr marL="0" indent="0" algn="ctr">
              <a:buNone/>
            </a:pPr>
            <a:r>
              <a:rPr lang="ru-RU" sz="2400" dirty="0" err="1"/>
              <a:t>Слуша</a:t>
            </a:r>
            <a:r>
              <a:rPr lang="ru-RU" sz="2400" dirty="0"/>
              <a:t> </a:t>
            </a:r>
            <a:r>
              <a:rPr lang="ru-RU" sz="2400" dirty="0" err="1"/>
              <a:t>внимателно</a:t>
            </a:r>
            <a:r>
              <a:rPr lang="ru-RU" sz="2400" dirty="0"/>
              <a:t>.</a:t>
            </a:r>
          </a:p>
          <a:p>
            <a:pPr marL="0" indent="0" algn="ctr">
              <a:buNone/>
            </a:pPr>
            <a:r>
              <a:rPr lang="ru-RU" sz="2400" dirty="0" err="1"/>
              <a:t>Мисли</a:t>
            </a:r>
            <a:r>
              <a:rPr lang="ru-RU" sz="2400" dirty="0"/>
              <a:t> позитивно.</a:t>
            </a:r>
          </a:p>
          <a:p>
            <a:pPr marL="0" indent="0" algn="ctr">
              <a:buNone/>
            </a:pPr>
            <a:r>
              <a:rPr lang="ru-RU" sz="2400" dirty="0"/>
              <a:t>Уверен е в себе си.</a:t>
            </a:r>
          </a:p>
          <a:p>
            <a:pPr marL="0" indent="0" algn="ctr">
              <a:buNone/>
            </a:pPr>
            <a:r>
              <a:rPr lang="ru-RU" sz="2400" dirty="0"/>
              <a:t>Учи се от </a:t>
            </a:r>
            <a:r>
              <a:rPr lang="ru-RU" sz="2400" dirty="0" err="1"/>
              <a:t>своите</a:t>
            </a:r>
            <a:r>
              <a:rPr lang="ru-RU" sz="2400" dirty="0"/>
              <a:t> деца/</a:t>
            </a:r>
            <a:r>
              <a:rPr lang="ru-RU" sz="2400" dirty="0" err="1"/>
              <a:t>ученици</a:t>
            </a:r>
            <a:r>
              <a:rPr lang="ru-RU" sz="2400" dirty="0"/>
              <a:t>.</a:t>
            </a:r>
          </a:p>
          <a:p>
            <a:pPr marL="0" indent="0" algn="ctr">
              <a:buNone/>
            </a:pPr>
            <a:r>
              <a:rPr lang="ru-RU" sz="2400" dirty="0" err="1"/>
              <a:t>Забавлява</a:t>
            </a:r>
            <a:r>
              <a:rPr lang="ru-RU" sz="2400" dirty="0"/>
              <a:t> се.</a:t>
            </a:r>
          </a:p>
        </p:txBody>
      </p:sp>
      <p:sp>
        <p:nvSpPr>
          <p:cNvPr id="4108" name="Freeform: Shape 4107">
            <a:extLst>
              <a:ext uri="{FF2B5EF4-FFF2-40B4-BE49-F238E27FC236}">
                <a16:creationId xmlns:a16="http://schemas.microsoft.com/office/drawing/2014/main" xmlns="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xmlns="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213" y="-259896"/>
            <a:ext cx="3323060" cy="287658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94655"/>
            <a:ext cx="2752927" cy="2040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9433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4309</TotalTime>
  <Words>736</Words>
  <Application>Microsoft Office PowerPoint</Application>
  <PresentationFormat>Презентация на цял екран (16:9)</PresentationFormat>
  <Paragraphs>127</Paragraphs>
  <Slides>26</Slides>
  <Notes>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Office тема</vt:lpstr>
      <vt:lpstr>МОДУЛ 3 Позитивна приобщаваща среда  в образователната институция.  Дейността „Среща в началото на деня“</vt:lpstr>
      <vt:lpstr>Участниците откриват разликите между традиционни и иновативни технологии на обучение.  Развиване на чувствителност, разбиране и уважение към многообразието;      Познаване на различни подходи и стратегии за създаване на позитивна приобщаваща среда с център детето/ученика; Подкрепяне на развитието на ключови компетентности у подрастващите.  Разпознаване на дейността „Среща в началото на деня“ , развитие на компетенции за нейното осъществяване.   </vt:lpstr>
      <vt:lpstr>Образователни технологии</vt:lpstr>
      <vt:lpstr>Презентация на PowerPoint</vt:lpstr>
      <vt:lpstr>Кредо на интерактивността в обучението</vt:lpstr>
      <vt:lpstr>Самостоятелна работа </vt:lpstr>
      <vt:lpstr>Презентация на PowerPoint</vt:lpstr>
      <vt:lpstr>ПОЛОЖИТЕЛНИ СТРАНИ НА ПОЗИТИВНАТА ОБРАЗОВАТЕЛНА СРЕДА</vt:lpstr>
      <vt:lpstr>ДОБРИЯТ УЧИТЕЛ Е: </vt:lpstr>
      <vt:lpstr>Самостоятелна работа</vt:lpstr>
      <vt:lpstr>Дейност  „Среща в началото на деня“  или наричана от децата  „ Утро за радостни срещи!“</vt:lpstr>
      <vt:lpstr>Философия на дейността   „Среща в началото на деня“</vt:lpstr>
      <vt:lpstr>- Определяне на ясни време  и място на провеждане.  - Организация. - Поздравяване. - Емоционален барометър. - Въведение в темата за деня. - Поставяне на задачите. - Организация на работа в малки групи. - Обратна връзка.</vt:lpstr>
      <vt:lpstr>Организация  - защо е важен кръгът?!</vt:lpstr>
      <vt:lpstr>Поздравяване в кръга</vt:lpstr>
      <vt:lpstr>Емоционален барометър</vt:lpstr>
      <vt:lpstr>Емоционален барометър</vt:lpstr>
      <vt:lpstr>Самостоятелна задача</vt:lpstr>
      <vt:lpstr>Игри с емоционален заряд</vt:lpstr>
      <vt:lpstr>Презентация на PowerPoint</vt:lpstr>
      <vt:lpstr>Реализиране на комплексен подход и интегрирано образователно взаимодействие</vt:lpstr>
      <vt:lpstr>Сформиране на екипи.</vt:lpstr>
      <vt:lpstr>Работа в екип и кооперативна игра</vt:lpstr>
      <vt:lpstr>Обратна връзка</vt:lpstr>
      <vt:lpstr>Самостоятелна задача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Dell</dc:creator>
  <cp:lastModifiedBy>Dell</cp:lastModifiedBy>
  <cp:revision>176</cp:revision>
  <dcterms:created xsi:type="dcterms:W3CDTF">2023-12-12T15:07:32Z</dcterms:created>
  <dcterms:modified xsi:type="dcterms:W3CDTF">2024-04-06T17:00:09Z</dcterms:modified>
</cp:coreProperties>
</file>