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ioQxbgUmrrRbBcl4z/UrBaDkwo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9F74F2-6BCD-4E8C-BC33-3AE653259B26}">
  <a:tblStyle styleId="{369F74F2-6BCD-4E8C-BC33-3AE653259B2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9ED"/>
          </a:solidFill>
        </a:fill>
      </a:tcStyle>
    </a:wholeTbl>
    <a:band1H>
      <a:tcTxStyle/>
      <a:tcStyle>
        <a:tcBdr/>
        <a:fill>
          <a:solidFill>
            <a:srgbClr val="CFCFD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CFD9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6339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167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19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078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457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7848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642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8783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87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544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26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168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5285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606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878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6162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41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лавие и съдържание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лавие и вертикален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но заглавие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амо заглавие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лавен слайд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лавка на секция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съдържания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азе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ъдържание с надпис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а с надпис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title"/>
          </p:nvPr>
        </p:nvSpPr>
        <p:spPr>
          <a:xfrm>
            <a:off x="4646037" y="554983"/>
            <a:ext cx="4001197" cy="2253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ru-RU" sz="2000" dirty="0"/>
              <a:t>МОДУЛ 4</a:t>
            </a:r>
            <a:br>
              <a:rPr lang="ru-RU" sz="2000" dirty="0"/>
            </a:br>
            <a:r>
              <a:rPr lang="ru-RU" sz="2000" dirty="0"/>
              <a:t>Позитивна приобщаваща образователна среда. 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Участие на семейството в живота на образователната институция</a:t>
            </a:r>
            <a:endParaRPr sz="2000" dirty="0"/>
          </a:p>
        </p:txBody>
      </p:sp>
      <p:sp>
        <p:nvSpPr>
          <p:cNvPr id="91" name="Google Shape;91;p1"/>
          <p:cNvSpPr/>
          <p:nvPr/>
        </p:nvSpPr>
        <p:spPr>
          <a:xfrm flipH="1">
            <a:off x="397896" y="0"/>
            <a:ext cx="866357" cy="443257"/>
          </a:xfrm>
          <a:custGeom>
            <a:avLst/>
            <a:gdLst/>
            <a:ahLst/>
            <a:cxnLst/>
            <a:rect l="l" t="t" r="r" b="b"/>
            <a:pathLst>
              <a:path w="1155142" h="591009" extrusionOk="0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 flipH="1">
            <a:off x="3261789" y="0"/>
            <a:ext cx="1303050" cy="719652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 flipH="1">
            <a:off x="0" y="2187183"/>
            <a:ext cx="119805" cy="414747"/>
          </a:xfrm>
          <a:custGeom>
            <a:avLst/>
            <a:gdLst/>
            <a:ahLst/>
            <a:cxnLst/>
            <a:rect l="l" t="t" r="r" b="b"/>
            <a:pathLst>
              <a:path w="159741" h="552996" extrusionOk="0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 flipH="1">
            <a:off x="0" y="4376736"/>
            <a:ext cx="1161135" cy="766764"/>
          </a:xfrm>
          <a:custGeom>
            <a:avLst/>
            <a:gdLst/>
            <a:ahLst/>
            <a:cxnLst/>
            <a:rect l="l" t="t" r="r" b="b"/>
            <a:pathLst>
              <a:path w="1548180" h="1022351" extrusionOk="0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 flipH="1">
            <a:off x="2773320" y="4288429"/>
            <a:ext cx="1328707" cy="855071"/>
          </a:xfrm>
          <a:custGeom>
            <a:avLst/>
            <a:gdLst/>
            <a:ahLst/>
            <a:cxnLst/>
            <a:rect l="l" t="t" r="r" b="b"/>
            <a:pathLst>
              <a:path w="1771609" h="1140095" extrusionOk="0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 descr="Картина, която съдържа графична колекция, рисунка, илюстрация, Детско изкуство&#10;&#10;Описанието е генерирано автоматично"/>
          <p:cNvPicPr preferRelativeResize="0"/>
          <p:nvPr/>
        </p:nvPicPr>
        <p:blipFill rotWithShape="1">
          <a:blip r:embed="rId3">
            <a:alphaModFix/>
          </a:blip>
          <a:srcRect r="3" b="3"/>
          <a:stretch/>
        </p:blipFill>
        <p:spPr>
          <a:xfrm>
            <a:off x="473880" y="449040"/>
            <a:ext cx="3883686" cy="3883686"/>
          </a:xfrm>
          <a:custGeom>
            <a:avLst/>
            <a:gdLst/>
            <a:ahLst/>
            <a:cxnLst/>
            <a:rect l="l" t="t" r="r" b="b"/>
            <a:pathLst>
              <a:path w="3741748" h="3741748" extrusionOk="0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 flipH="1">
            <a:off x="3390384" y="4694067"/>
            <a:ext cx="1174455" cy="449433"/>
          </a:xfrm>
          <a:custGeom>
            <a:avLst/>
            <a:gdLst/>
            <a:ahLst/>
            <a:cxnLst/>
            <a:rect l="l" t="t" r="r" b="b"/>
            <a:pathLst>
              <a:path w="1565940" h="599245" extrusionOk="0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4">
            <a:alphaModFix/>
          </a:blip>
          <a:srcRect l="8425" t="35052" r="7374" b="31771"/>
          <a:stretch/>
        </p:blipFill>
        <p:spPr>
          <a:xfrm>
            <a:off x="0" y="0"/>
            <a:ext cx="1380320" cy="54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0" descr="https://lh7-us.googleusercontent.com/mAgSYCl98RkgvTNyyqERKfpHCcpDuKD0C3Nz_iKrDuEC0W4bxfexhE0zzUikViH-ShN_-3_1x2NJLWgtio61LfiIL4S3fpxXuVppywGbQdXcPQGtskSnxGHhwJGKs8AQbw-MNDMxYl7ZZMBBQoLo5A=n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6999" y="795291"/>
            <a:ext cx="3002290" cy="400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0"/>
          <p:cNvSpPr txBox="1">
            <a:spLocks noGrp="1"/>
          </p:cNvSpPr>
          <p:nvPr>
            <p:ph type="title"/>
          </p:nvPr>
        </p:nvSpPr>
        <p:spPr>
          <a:xfrm>
            <a:off x="77821" y="0"/>
            <a:ext cx="898835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 dirty="0"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ru-RU" sz="3200" dirty="0" err="1">
                <a:latin typeface="Calibri"/>
                <a:ea typeface="Calibri"/>
                <a:cs typeface="Calibri"/>
                <a:sym typeface="Calibri"/>
              </a:rPr>
              <a:t>Работилница</a:t>
            </a:r>
            <a:r>
              <a:rPr lang="ru-RU" sz="3200" dirty="0">
                <a:latin typeface="Calibri"/>
                <a:ea typeface="Calibri"/>
                <a:cs typeface="Calibri"/>
                <a:sym typeface="Calibri"/>
              </a:rPr>
              <a:t> за родители – да </a:t>
            </a:r>
            <a:r>
              <a:rPr lang="ru-RU" sz="3200" dirty="0" err="1">
                <a:latin typeface="Calibri"/>
                <a:ea typeface="Calibri"/>
                <a:cs typeface="Calibri"/>
                <a:sym typeface="Calibri"/>
              </a:rPr>
              <a:t>пораснем</a:t>
            </a:r>
            <a:r>
              <a:rPr lang="ru-RU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200" dirty="0" err="1">
                <a:latin typeface="Calibri"/>
                <a:ea typeface="Calibri"/>
                <a:cs typeface="Calibri"/>
                <a:sym typeface="Calibri"/>
              </a:rPr>
              <a:t>заедно</a:t>
            </a:r>
            <a:r>
              <a:rPr lang="ru-RU" sz="3200" dirty="0">
                <a:latin typeface="Calibri"/>
                <a:ea typeface="Calibri"/>
                <a:cs typeface="Calibri"/>
                <a:sym typeface="Calibri"/>
              </a:rPr>
              <a:t>!“ 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7274" y="4600909"/>
            <a:ext cx="1377815" cy="5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0" descr="https://lh7-us.googleusercontent.com/f9Rk8fGu7DbfgnH4Nv-vT0uL0H4Imye99EGU4so-eeIyVnU3yZekkkTu3VhkoLGzl_OjU0b3N7cdShWh0e562rq_aCEhkKsfLAf6NqgwPLssi6IPVNkPFN0Ml8OF4TxPCc7xPusa3IHjen0DnUR83g=n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8498" y="795291"/>
            <a:ext cx="3002294" cy="400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0" descr="https://lh7-us.googleusercontent.com/Elf9H6_3Uxt--_19tv3T14LmcVnj_j77g-R-VLZMAjrzxOeBib8P7LLpWm2Ax3xSugyqlNKkVS0TqrGV_XM68ntFSrDrgDM_RgvIrfSrgG3UmJpgKBUseOkvlBmGfIc3-QGxH388H5soA3dhszRKoQ=n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121" y="795291"/>
            <a:ext cx="2835621" cy="400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 txBox="1">
            <a:spLocks noGrp="1"/>
          </p:cNvSpPr>
          <p:nvPr>
            <p:ph type="title"/>
          </p:nvPr>
        </p:nvSpPr>
        <p:spPr>
          <a:xfrm>
            <a:off x="532959" y="1866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>
                <a:latin typeface="Calibri"/>
                <a:ea typeface="Calibri"/>
                <a:cs typeface="Calibri"/>
                <a:sym typeface="Calibri"/>
              </a:rPr>
              <a:t>Тренинг обучения</a:t>
            </a:r>
            <a:endParaRPr/>
          </a:p>
        </p:txBody>
      </p:sp>
      <p:pic>
        <p:nvPicPr>
          <p:cNvPr id="202" name="Google Shape;202;p11" descr="https://lh7-us.googleusercontent.com/jrZZOKpbAYaydCXxuPoOjKPjczTcSCBH1DEuczeDLISAMH-bxpaVYfbvDVY7D2dQfUin4-bsnpkeYDWX7yNJ7ZOHuPO4yd8je9u1E5bCy1PTmSV7VZG8liB6rY0sp8inlJlpwq9v-o5dNPH90sLz2Q=n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8681" y="1012835"/>
            <a:ext cx="5635256" cy="3907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2"/>
          <p:cNvSpPr/>
          <p:nvPr/>
        </p:nvSpPr>
        <p:spPr>
          <a:xfrm rot="3967198" flipH="1">
            <a:off x="6473511" y="36787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2"/>
          <p:cNvSpPr txBox="1">
            <a:spLocks noGrp="1"/>
          </p:cNvSpPr>
          <p:nvPr>
            <p:ph type="title"/>
          </p:nvPr>
        </p:nvSpPr>
        <p:spPr>
          <a:xfrm>
            <a:off x="1297172" y="144383"/>
            <a:ext cx="6366918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 b="1">
                <a:latin typeface="Calibri"/>
                <a:ea typeface="Calibri"/>
                <a:cs typeface="Calibri"/>
                <a:sym typeface="Calibri"/>
              </a:rPr>
              <a:t>Родителите като доброволци в занималнята/класната стая </a:t>
            </a:r>
            <a:r>
              <a:rPr lang="ru-RU" sz="3200" b="1" cap="none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11" name="Google Shape;211;p12"/>
          <p:cNvSpPr/>
          <p:nvPr/>
        </p:nvSpPr>
        <p:spPr>
          <a:xfrm flipH="1">
            <a:off x="0" y="4114800"/>
            <a:ext cx="2004647" cy="10287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2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3">
            <a:alphaModFix/>
          </a:blip>
          <a:srcRect l="8425" t="35052" r="7374" b="31771"/>
          <a:stretch/>
        </p:blipFill>
        <p:spPr>
          <a:xfrm>
            <a:off x="0" y="0"/>
            <a:ext cx="1380320" cy="54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2" descr="https://lh7-us.googleusercontent.com/kLcV6B-gzhD8wABT3gkYd93NFbRyAjaB6mNtkwBOjRcJvSUae04x5MnNsNgfkWb0mRTgN6CiwNF3F7Na8a-NNj77gw8rHLrSBi-mUs7U2_f0q6BkVBhYylvuv0Ep0OIWvD5DazADXhX-X-Kd0rZANA=n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118" y="1282939"/>
            <a:ext cx="4304001" cy="32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5637" y="1210756"/>
            <a:ext cx="2850140" cy="38001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Усмихнато лице 1"/>
          <p:cNvSpPr/>
          <p:nvPr/>
        </p:nvSpPr>
        <p:spPr>
          <a:xfrm>
            <a:off x="1787704" y="165735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Усмихнато лице 2"/>
          <p:cNvSpPr/>
          <p:nvPr/>
        </p:nvSpPr>
        <p:spPr>
          <a:xfrm>
            <a:off x="6523223" y="2088166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/>
          <p:nvPr/>
        </p:nvSpPr>
        <p:spPr>
          <a:xfrm>
            <a:off x="1465326" y="0"/>
            <a:ext cx="6213348" cy="5143500"/>
          </a:xfrm>
          <a:custGeom>
            <a:avLst/>
            <a:gdLst/>
            <a:ahLst/>
            <a:cxnLst/>
            <a:rect l="l" t="t" r="r" b="b"/>
            <a:pathLst>
              <a:path w="8284464" h="6858000" extrusionOk="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1588770" y="0"/>
            <a:ext cx="5966460" cy="5143500"/>
          </a:xfrm>
          <a:custGeom>
            <a:avLst/>
            <a:gdLst/>
            <a:ahLst/>
            <a:cxnLst/>
            <a:rect l="l" t="t" r="r" b="b"/>
            <a:pathLst>
              <a:path w="7955280" h="6858000" extrusionOk="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/>
          </p:nvPr>
        </p:nvSpPr>
        <p:spPr>
          <a:xfrm>
            <a:off x="1916723" y="1081453"/>
            <a:ext cx="5310553" cy="298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300"/>
              <a:buFont typeface="Calibri"/>
              <a:buNone/>
            </a:pPr>
            <a:r>
              <a:rPr lang="ru-RU" sz="2300" b="1">
                <a:solidFill>
                  <a:srgbClr val="0C0C0C"/>
                </a:solidFill>
              </a:rPr>
              <a:t>Самостоятелна работа на участниците </a:t>
            </a:r>
            <a:br>
              <a:rPr lang="ru-RU" sz="2300" b="1">
                <a:solidFill>
                  <a:srgbClr val="0C0C0C"/>
                </a:solidFill>
              </a:rPr>
            </a:br>
            <a:r>
              <a:rPr lang="ru-RU" sz="2300" b="1">
                <a:solidFill>
                  <a:srgbClr val="0C0C0C"/>
                </a:solidFill>
              </a:rPr>
              <a:t>Всеки в рамките на 10 м. да помисли и запише примерни дейности, в които би могъл да включи родители по време на образователното си взаимодействие в занималнята, да опише защо е избрал тази/тези дейност/и, къде и как вижда ролята на родителя.</a:t>
            </a:r>
            <a:endParaRPr sz="2300">
              <a:solidFill>
                <a:srgbClr val="0C0C0C"/>
              </a:solidFill>
            </a:endParaRPr>
          </a:p>
        </p:txBody>
      </p:sp>
      <p:pic>
        <p:nvPicPr>
          <p:cNvPr id="222" name="Google Shape;222;p13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3">
            <a:alphaModFix/>
          </a:blip>
          <a:srcRect l="8425" t="35052" r="7374" b="31771"/>
          <a:stretch/>
        </p:blipFill>
        <p:spPr>
          <a:xfrm>
            <a:off x="0" y="0"/>
            <a:ext cx="1380320" cy="54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4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3">
            <a:alphaModFix/>
          </a:blip>
          <a:srcRect l="8425" t="35052" r="7374" b="31771"/>
          <a:stretch/>
        </p:blipFill>
        <p:spPr>
          <a:xfrm>
            <a:off x="0" y="4470"/>
            <a:ext cx="1380320" cy="54386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4"/>
          <p:cNvSpPr/>
          <p:nvPr/>
        </p:nvSpPr>
        <p:spPr>
          <a:xfrm>
            <a:off x="1116419" y="195329"/>
            <a:ext cx="720072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Учене и в дома </a:t>
            </a:r>
            <a:b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967" y="881348"/>
            <a:ext cx="2612378" cy="348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2516" y="867552"/>
            <a:ext cx="2194853" cy="390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7742" y="867552"/>
            <a:ext cx="3012959" cy="40172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ърце 1"/>
          <p:cNvSpPr/>
          <p:nvPr/>
        </p:nvSpPr>
        <p:spPr>
          <a:xfrm>
            <a:off x="1070956" y="1148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453" y="1690164"/>
            <a:ext cx="951058" cy="932769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722" y="1419379"/>
            <a:ext cx="951058" cy="9327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5"/>
          <p:cNvSpPr/>
          <p:nvPr/>
        </p:nvSpPr>
        <p:spPr>
          <a:xfrm rot="3967198" flipH="1">
            <a:off x="6473511" y="36787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/>
          </p:nvPr>
        </p:nvSpPr>
        <p:spPr>
          <a:xfrm>
            <a:off x="1380320" y="1832233"/>
            <a:ext cx="6789221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ru-RU" dirty="0"/>
              <a:t>Видео с разговор с родители </a:t>
            </a:r>
            <a:endParaRPr dirty="0"/>
          </a:p>
        </p:txBody>
      </p:sp>
      <p:sp>
        <p:nvSpPr>
          <p:cNvPr id="239" name="Google Shape;239;p15"/>
          <p:cNvSpPr/>
          <p:nvPr/>
        </p:nvSpPr>
        <p:spPr>
          <a:xfrm flipH="1">
            <a:off x="0" y="4114800"/>
            <a:ext cx="2004647" cy="10287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5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3">
            <a:alphaModFix/>
          </a:blip>
          <a:srcRect l="8425" t="35052" r="7374" b="31771"/>
          <a:stretch/>
        </p:blipFill>
        <p:spPr>
          <a:xfrm>
            <a:off x="0" y="0"/>
            <a:ext cx="1380320" cy="54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/>
          <p:nvPr/>
        </p:nvSpPr>
        <p:spPr>
          <a:xfrm rot="3967198" flipH="1">
            <a:off x="6473511" y="36787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6"/>
          <p:cNvSpPr txBox="1">
            <a:spLocks noGrp="1"/>
          </p:cNvSpPr>
          <p:nvPr>
            <p:ph type="title"/>
          </p:nvPr>
        </p:nvSpPr>
        <p:spPr>
          <a:xfrm>
            <a:off x="0" y="1488332"/>
            <a:ext cx="9072107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Сътрудничество с общността – презентация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6"/>
          <p:cNvSpPr/>
          <p:nvPr/>
        </p:nvSpPr>
        <p:spPr>
          <a:xfrm flipH="1">
            <a:off x="0" y="4114800"/>
            <a:ext cx="2004647" cy="10287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16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3">
            <a:alphaModFix/>
          </a:blip>
          <a:srcRect l="8425" t="35052" r="7374" b="31771"/>
          <a:stretch/>
        </p:blipFill>
        <p:spPr>
          <a:xfrm>
            <a:off x="0" y="0"/>
            <a:ext cx="1380320" cy="54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4342844" y="517346"/>
            <a:ext cx="4684197" cy="386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>Участниците да развият чувствителност, разбиране и уважение към членовете на семействата;  </a:t>
            </a:r>
            <a:br>
              <a:rPr lang="ru-RU" sz="140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> Учителите ще уважават и зачитат социалните и културни характеристики на семейната среда; </a:t>
            </a:r>
            <a:br>
              <a:rPr lang="ru-RU" sz="140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ru-RU" sz="140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>Учителите са отворени и готови да практикуват активно взаимодействие със семействата; </a:t>
            </a:r>
            <a:br>
              <a:rPr lang="ru-RU" sz="140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ru-RU" sz="140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>Учителите приемат, че участието на семействата в живота на образователната институция е жизнено важно; </a:t>
            </a:r>
            <a:endParaRPr sz="1400"/>
          </a:p>
        </p:txBody>
      </p:sp>
      <p:pic>
        <p:nvPicPr>
          <p:cNvPr id="104" name="Google Shape;104;p2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3">
            <a:alphaModFix/>
          </a:blip>
          <a:srcRect l="8425" t="35052" r="7374" b="31771"/>
          <a:stretch/>
        </p:blipFill>
        <p:spPr>
          <a:xfrm>
            <a:off x="0" y="20513"/>
            <a:ext cx="1684418" cy="663684"/>
          </a:xfrm>
          <a:custGeom>
            <a:avLst/>
            <a:gdLst/>
            <a:ahLst/>
            <a:cxnLst/>
            <a:rect l="l" t="t" r="r" b="b"/>
            <a:pathLst>
              <a:path w="4114800" h="5712488" extrusionOk="0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 rot="-535889">
            <a:off x="-743943" y="4233564"/>
            <a:ext cx="2240923" cy="2240924"/>
          </a:xfrm>
          <a:prstGeom prst="arc">
            <a:avLst>
              <a:gd name="adj1" fmla="val 16200000"/>
              <a:gd name="adj2" fmla="val 21581479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5009745" y="158541"/>
            <a:ext cx="2791839" cy="3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Очаквания</a:t>
            </a:r>
            <a:endParaRPr/>
          </a:p>
        </p:txBody>
      </p:sp>
      <p:sp>
        <p:nvSpPr>
          <p:cNvPr id="107" name="Google Shape;107;p2"/>
          <p:cNvSpPr txBox="1"/>
          <p:nvPr/>
        </p:nvSpPr>
        <p:spPr>
          <a:xfrm>
            <a:off x="541035" y="955168"/>
            <a:ext cx="2478650" cy="38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1323160" y="23411"/>
            <a:ext cx="2859734" cy="66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Цели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87548" y="925969"/>
            <a:ext cx="4241260" cy="3319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Познават характеристиките на различните семейства;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Достигнат до разбирането, че семействата са първи и най-важни учители на своите деца и искат най-доброто за тях; 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Разпознават нуждите от конкретен вид подкрепа за развитие на педагогическия потенциал на всяко семейство;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Могат да прилагат иновативни форми на взаимодействие със семействата, да развиват партньорство и сътрудничество.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5598824" y="364638"/>
            <a:ext cx="3062575" cy="3062574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542261" y="664522"/>
            <a:ext cx="8023446" cy="54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ru-RU"/>
              <a:t>Важни за разбиране схващания за семействата</a:t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82642" cy="66452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/>
          <p:nvPr/>
        </p:nvSpPr>
        <p:spPr>
          <a:xfrm>
            <a:off x="191385" y="1879253"/>
            <a:ext cx="907679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Семействата са първите и най-важни учители за децата си.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Родителите и семействата носят основната отговорност за                децата си.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Семействата желаят най-доброто за децата си.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Семействата и общностите за компетентни.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/>
          <p:nvPr/>
        </p:nvSpPr>
        <p:spPr>
          <a:xfrm>
            <a:off x="5598824" y="364638"/>
            <a:ext cx="3062575" cy="3062574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345"/>
            <a:ext cx="1682642" cy="66452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/>
          <p:nvPr/>
        </p:nvSpPr>
        <p:spPr>
          <a:xfrm>
            <a:off x="1273997" y="171197"/>
            <a:ext cx="7569888" cy="10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Основополагащи убеждения в съвременните парадигми за ранно детско развитие.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369870" y="1527044"/>
            <a:ext cx="620705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lang="ru-RU"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Педагозите трябва да са убедени, че всички родители имат мечти за своите деца и искат най-доброто за тях.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lang="ru-RU"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Педагозите трябва да са убедени, че всички родители са способни да подкрепят децата си в ученето.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lang="ru-RU"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Родителите и екипът на детската градина/училището трябва да бъдат разглеждани като равноправни партньори.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lang="ru-RU"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Основната отговорност за изграждането на партньорства между образователните институции и семействата е в ръцете на екипа на съответната институция</a:t>
            </a:r>
            <a:r>
              <a:rPr lang="ru-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1074" y="1379018"/>
            <a:ext cx="2527443" cy="228405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  <p:sp>
        <p:nvSpPr>
          <p:cNvPr id="128" name="Google Shape;128;p4"/>
          <p:cNvSpPr/>
          <p:nvPr/>
        </p:nvSpPr>
        <p:spPr>
          <a:xfrm>
            <a:off x="227495" y="4270389"/>
            <a:ext cx="8616390" cy="738664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ОТГЛЕЖДАНЕТО И ОБРАЗОВАНИЕТО НА ДЕЦАТА Е ОБЩА ОТГОВОРНОСТ НА СЕМЕЙСТВОТО И ОБРАЗОВАТЕЛНИТЕ ИНСТИТУЦИИ. КАЧЕСТВЕН ОБРАЗОВАТЕЛЕН ПРОЦЕС НЕ БИ МОГЪЛ ДА СЕ ОСЪЩЕСТВИ БЕЗ ЕФЕКТИВНО ВЗАИМОДЕЙСТВИЕ И СЪТРУДНИЧЕСТВО МЕЖДУ ТЯХ.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 t="3859" b="11872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424456">
                  <a:alpha val="67843"/>
                </a:srgbClr>
              </a:gs>
              <a:gs pos="10000">
                <a:srgbClr val="424456">
                  <a:alpha val="67843"/>
                </a:srgbClr>
              </a:gs>
              <a:gs pos="85000">
                <a:srgbClr val="424456">
                  <a:alpha val="96862"/>
                </a:srgbClr>
              </a:gs>
              <a:gs pos="100000">
                <a:srgbClr val="424456">
                  <a:alpha val="9686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ru-RU"/>
              <a:t>Практики, които градят силни партньорства с родителите и общността</a:t>
            </a:r>
            <a:endParaRPr/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1358" y="4478978"/>
            <a:ext cx="1682642" cy="6645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5"/>
          <p:cNvGrpSpPr/>
          <p:nvPr/>
        </p:nvGrpSpPr>
        <p:grpSpPr>
          <a:xfrm>
            <a:off x="630960" y="1809492"/>
            <a:ext cx="7882078" cy="2382954"/>
            <a:chOff x="2310" y="440274"/>
            <a:chExt cx="7882078" cy="2382954"/>
          </a:xfrm>
        </p:grpSpPr>
        <p:sp>
          <p:nvSpPr>
            <p:cNvPr id="138" name="Google Shape;138;p5"/>
            <p:cNvSpPr/>
            <p:nvPr/>
          </p:nvSpPr>
          <p:spPr>
            <a:xfrm>
              <a:off x="2310" y="440274"/>
              <a:ext cx="1833041" cy="1099824"/>
            </a:xfrm>
            <a:prstGeom prst="rect">
              <a:avLst/>
            </a:prstGeom>
            <a:gradFill>
              <a:gsLst>
                <a:gs pos="0">
                  <a:srgbClr val="5C8D93"/>
                </a:gs>
                <a:gs pos="50000">
                  <a:srgbClr val="3D8289"/>
                </a:gs>
                <a:gs pos="100000">
                  <a:srgbClr val="33757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 txBox="1"/>
            <p:nvPr/>
          </p:nvSpPr>
          <p:spPr>
            <a:xfrm>
              <a:off x="2310" y="440274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ru-RU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Подкрепа за развитие на идентичността у децата;</a:t>
              </a: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018656" y="440274"/>
              <a:ext cx="1833041" cy="1099824"/>
            </a:xfrm>
            <a:prstGeom prst="rect">
              <a:avLst/>
            </a:prstGeom>
            <a:gradFill>
              <a:gsLst>
                <a:gs pos="0">
                  <a:srgbClr val="5C8196"/>
                </a:gs>
                <a:gs pos="50000">
                  <a:srgbClr val="3D728C"/>
                </a:gs>
                <a:gs pos="100000">
                  <a:srgbClr val="32647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 txBox="1"/>
            <p:nvPr/>
          </p:nvSpPr>
          <p:spPr>
            <a:xfrm>
              <a:off x="2018656" y="440274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ru-RU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Приемане и зачитане на различните семейни конфигурации;</a:t>
              </a: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035002" y="440274"/>
              <a:ext cx="1833041" cy="1099824"/>
            </a:xfrm>
            <a:prstGeom prst="rect">
              <a:avLst/>
            </a:prstGeom>
            <a:gradFill>
              <a:gsLst>
                <a:gs pos="0">
                  <a:srgbClr val="5D729A"/>
                </a:gs>
                <a:gs pos="50000">
                  <a:srgbClr val="3F5F90"/>
                </a:gs>
                <a:gs pos="100000">
                  <a:srgbClr val="34538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 txBox="1"/>
            <p:nvPr/>
          </p:nvSpPr>
          <p:spPr>
            <a:xfrm>
              <a:off x="4035002" y="440274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ru-RU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Опознаване на семействата;</a:t>
              </a: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051347" y="440274"/>
              <a:ext cx="1833041" cy="1099824"/>
            </a:xfrm>
            <a:prstGeom prst="rect">
              <a:avLst/>
            </a:prstGeom>
            <a:gradFill>
              <a:gsLst>
                <a:gs pos="0">
                  <a:srgbClr val="5E659E"/>
                </a:gs>
                <a:gs pos="50000">
                  <a:srgbClr val="414C95"/>
                </a:gs>
                <a:gs pos="100000">
                  <a:srgbClr val="35408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 txBox="1"/>
            <p:nvPr/>
          </p:nvSpPr>
          <p:spPr>
            <a:xfrm>
              <a:off x="6051347" y="440274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ru-RU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Приемане и зачитане на културното многообразие;</a:t>
              </a: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310" y="1723404"/>
              <a:ext cx="1833041" cy="1099824"/>
            </a:xfrm>
            <a:prstGeom prst="rect">
              <a:avLst/>
            </a:prstGeom>
            <a:gradFill>
              <a:gsLst>
                <a:gs pos="0">
                  <a:srgbClr val="695FA2"/>
                </a:gs>
                <a:gs pos="50000">
                  <a:srgbClr val="514399"/>
                </a:gs>
                <a:gs pos="100000">
                  <a:srgbClr val="44378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 txBox="1"/>
            <p:nvPr/>
          </p:nvSpPr>
          <p:spPr>
            <a:xfrm>
              <a:off x="2310" y="1723404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ru-RU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Надграждане на позитивните практики;</a:t>
              </a: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018656" y="1723404"/>
              <a:ext cx="1833041" cy="1099824"/>
            </a:xfrm>
            <a:prstGeom prst="rect">
              <a:avLst/>
            </a:prstGeom>
            <a:gradFill>
              <a:gsLst>
                <a:gs pos="0">
                  <a:srgbClr val="7B60A5"/>
                </a:gs>
                <a:gs pos="50000">
                  <a:srgbClr val="6A429D"/>
                </a:gs>
                <a:gs pos="100000">
                  <a:srgbClr val="5C388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 txBox="1"/>
            <p:nvPr/>
          </p:nvSpPr>
          <p:spPr>
            <a:xfrm>
              <a:off x="2018656" y="1723404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ru-RU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Установяване на демократични, съвместни и реципрочни отношения със семействата и общността;</a:t>
              </a: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4035002" y="1723404"/>
              <a:ext cx="1833041" cy="1099824"/>
            </a:xfrm>
            <a:prstGeom prst="rect">
              <a:avLst/>
            </a:prstGeom>
            <a:gradFill>
              <a:gsLst>
                <a:gs pos="0">
                  <a:srgbClr val="9061A9"/>
                </a:gs>
                <a:gs pos="50000">
                  <a:srgbClr val="8443A2"/>
                </a:gs>
                <a:gs pos="100000">
                  <a:srgbClr val="75389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 txBox="1"/>
            <p:nvPr/>
          </p:nvSpPr>
          <p:spPr>
            <a:xfrm>
              <a:off x="4035002" y="1723404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ru-RU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Поемане на отговорност за изграждане на партньорство;</a:t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051347" y="1723404"/>
              <a:ext cx="1833041" cy="1099824"/>
            </a:xfrm>
            <a:prstGeom prst="rect">
              <a:avLst/>
            </a:prstGeom>
            <a:gradFill>
              <a:gsLst>
                <a:gs pos="0">
                  <a:srgbClr val="AA62AD"/>
                </a:gs>
                <a:gs pos="50000">
                  <a:srgbClr val="A346A6"/>
                </a:gs>
                <a:gs pos="100000">
                  <a:srgbClr val="933A9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 txBox="1"/>
            <p:nvPr/>
          </p:nvSpPr>
          <p:spPr>
            <a:xfrm>
              <a:off x="6051347" y="1723404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ru-RU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Семействата в ролята на взимащи решение.</a:t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6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3">
            <a:alphaModFix/>
          </a:blip>
          <a:srcRect l="8425" t="35052" r="7374" b="31771"/>
          <a:stretch/>
        </p:blipFill>
        <p:spPr>
          <a:xfrm>
            <a:off x="7761394" y="14711"/>
            <a:ext cx="1380320" cy="54386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/>
          <p:nvPr/>
        </p:nvSpPr>
        <p:spPr>
          <a:xfrm>
            <a:off x="480060" y="1940245"/>
            <a:ext cx="2606040" cy="13716"/>
          </a:xfrm>
          <a:custGeom>
            <a:avLst/>
            <a:gdLst/>
            <a:ahLst/>
            <a:cxnLst/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1" name="Google Shape;161;p6"/>
          <p:cNvGraphicFramePr/>
          <p:nvPr/>
        </p:nvGraphicFramePr>
        <p:xfrm>
          <a:off x="137865" y="692894"/>
          <a:ext cx="8868700" cy="4236740"/>
        </p:xfrm>
        <a:graphic>
          <a:graphicData uri="http://schemas.openxmlformats.org/drawingml/2006/table">
            <a:tbl>
              <a:tblPr firstRow="1" bandRow="1">
                <a:noFill/>
                <a:tableStyleId>{369F74F2-6BCD-4E8C-BC33-3AE653259B26}</a:tableStyleId>
              </a:tblPr>
              <a:tblGrid>
                <a:gridCol w="4434350"/>
                <a:gridCol w="4434350"/>
              </a:tblGrid>
              <a:tr h="293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/>
                        <a:t>Традиционни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/>
                        <a:t>Иновативни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3387525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 u="none" strike="noStrike" cap="none"/>
                        <a:t>Родителски срещи от общ характер;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 u="none" strike="noStrike" cap="none"/>
                        <a:t>Телефонно обаждане;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 u="none" strike="noStrike" cap="none"/>
                        <a:t>Викане на родител за разговор по повод проблем;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 u="none" strike="noStrike" cap="none"/>
                        <a:t>Среща на родителя с директор, с педагогически съветник, ако това е наложително;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 u="none" strike="noStrike" cap="none"/>
                        <a:t>Писма за уведомяване;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 u="none" strike="noStrike" cap="none"/>
                        <a:t>Предлагане на декларации за информирано съгласие на родителите, изискващи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/>
                        <a:t>       съгласие/несъгласие от тяхна страна;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>
                          <a:solidFill>
                            <a:schemeClr val="dk1"/>
                          </a:solidFill>
                        </a:rPr>
                        <a:t>Присъствие на празници и тържества.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/>
                        <a:t>Укрепване на родителските умения – тематични родителски срещи, работилници за родители, библиотека за родители;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/>
                        <a:t>Междукултурно разбирателство и включване на семейства от маргинализирани групи;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/>
                        <a:t>Насърчаване на контактите между семействата</a:t>
                      </a:r>
                      <a:endParaRPr sz="140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/>
                        <a:t>Сътрудничество – родителите като доброволци в заниманията на децата, дейностите навън, фестивали, базари и екскурзии;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/>
                        <a:t>Родителски съвети - съвместно вземане на решения – родителите като консултанти, работни групи по конкретни теми, организиране на благотворителни кампании, реализиране на проекти;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/>
                        <a:t>Дейности включващи няколко поколения;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/>
                        <a:t>Изграждане на мрежа в онлайн пространството;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/>
                        <a:t>Ангажираност за работа от дома;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/>
                        <a:t>Участие в конференции и кръгли маси.</a:t>
                      </a:r>
                      <a:endParaRPr sz="14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729465" y="0"/>
            <a:ext cx="7031929" cy="57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800">
                <a:latin typeface="Calibri"/>
                <a:ea typeface="Calibri"/>
                <a:cs typeface="Calibri"/>
                <a:sym typeface="Calibri"/>
              </a:rPr>
              <a:t>Форми на взаимодействие със семействата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/>
          <p:nvPr/>
        </p:nvSpPr>
        <p:spPr>
          <a:xfrm>
            <a:off x="0" y="0"/>
            <a:ext cx="9143998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0" y="0"/>
            <a:ext cx="6391835" cy="1714499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96900" dist="304800" dir="7140000" sx="90000" sy="9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 txBox="1">
            <a:spLocks noGrp="1"/>
          </p:cNvSpPr>
          <p:nvPr>
            <p:ph type="title"/>
          </p:nvPr>
        </p:nvSpPr>
        <p:spPr>
          <a:xfrm>
            <a:off x="571352" y="262647"/>
            <a:ext cx="3485178" cy="121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ru-RU" sz="2600">
                <a:latin typeface="Calibri"/>
                <a:ea typeface="Calibri"/>
                <a:cs typeface="Calibri"/>
                <a:sym typeface="Calibri"/>
              </a:rPr>
              <a:t>Самостоятелна работа</a:t>
            </a:r>
            <a:r>
              <a:rPr lang="ru-RU" sz="2600"/>
              <a:t/>
            </a:r>
            <a:br>
              <a:rPr lang="ru-RU" sz="2600"/>
            </a:br>
            <a:endParaRPr sz="2600"/>
          </a:p>
        </p:txBody>
      </p:sp>
      <p:sp>
        <p:nvSpPr>
          <p:cNvPr id="170" name="Google Shape;170;p7"/>
          <p:cNvSpPr txBox="1">
            <a:spLocks noGrp="1"/>
          </p:cNvSpPr>
          <p:nvPr>
            <p:ph type="body" idx="1"/>
          </p:nvPr>
        </p:nvSpPr>
        <p:spPr>
          <a:xfrm>
            <a:off x="277587" y="979714"/>
            <a:ext cx="3778944" cy="378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ru-RU" sz="1600"/>
              <a:t>Моля разделете лист А4 на две.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ru-RU" sz="1600"/>
              <a:t>В рамките на 10 минути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ru-RU" sz="1600"/>
              <a:t>отговорете на следните  въпроси: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60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ru-RU" sz="1600"/>
              <a:t> Какви форми на взаимодействие със семействата прилагате във вашата практика?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60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ru-RU" sz="1600"/>
              <a:t>Какви форми на взаимодействие бихте искали да прилагате?</a:t>
            </a:r>
            <a:endParaRPr/>
          </a:p>
        </p:txBody>
      </p:sp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 l="23163" r="27893" b="2"/>
          <a:stretch/>
        </p:blipFill>
        <p:spPr>
          <a:xfrm>
            <a:off x="4572000" y="10"/>
            <a:ext cx="4577118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4">
            <a:alphaModFix/>
          </a:blip>
          <a:srcRect l="8425" t="35052" r="7374" b="31771"/>
          <a:stretch/>
        </p:blipFill>
        <p:spPr>
          <a:xfrm>
            <a:off x="0" y="0"/>
            <a:ext cx="1380320" cy="54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/>
          <p:nvPr/>
        </p:nvSpPr>
        <p:spPr>
          <a:xfrm>
            <a:off x="7656521" y="0"/>
            <a:ext cx="851299" cy="358498"/>
          </a:xfrm>
          <a:custGeom>
            <a:avLst/>
            <a:gdLst/>
            <a:ahLst/>
            <a:cxnLst/>
            <a:rect l="l" t="t" r="r" b="b"/>
            <a:pathLst>
              <a:path w="1135066" h="477997" extrusionOk="0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subTitle" idx="1"/>
          </p:nvPr>
        </p:nvSpPr>
        <p:spPr>
          <a:xfrm>
            <a:off x="223284" y="116958"/>
            <a:ext cx="8756329" cy="488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ru-RU" sz="4000" b="1"/>
              <a:t>    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ru-RU" sz="2800"/>
              <a:t>Силните партньорства предполагат ангажирането на родителите и семействата не само като участници в дейностите, събитията и програмите, които предлагат детската градина и училището. Те насърчават и подкрепят активното включване на общността в процеса на поставяне на образователни цели за детето и тяхното проследяване, осигуряват по-голяма съгласуваност между домашната среда и образователните институции.“</a:t>
            </a:r>
            <a:endParaRPr sz="2800"/>
          </a:p>
        </p:txBody>
      </p:sp>
      <p:sp>
        <p:nvSpPr>
          <p:cNvPr id="179" name="Google Shape;179;p8"/>
          <p:cNvSpPr/>
          <p:nvPr/>
        </p:nvSpPr>
        <p:spPr>
          <a:xfrm rot="-5400000" flipH="1">
            <a:off x="416783" y="1637417"/>
            <a:ext cx="3062575" cy="3062575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8" descr="Фондация „Тръст за социална алтернатива” дари 10 000 лева за предпазни  средства"/>
          <p:cNvPicPr preferRelativeResize="0"/>
          <p:nvPr/>
        </p:nvPicPr>
        <p:blipFill rotWithShape="1">
          <a:blip r:embed="rId3">
            <a:alphaModFix/>
          </a:blip>
          <a:srcRect l="8425" t="35052" r="7374" b="31771"/>
          <a:stretch/>
        </p:blipFill>
        <p:spPr>
          <a:xfrm>
            <a:off x="0" y="0"/>
            <a:ext cx="1380320" cy="54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>
            <a:spLocks noGrp="1"/>
          </p:cNvSpPr>
          <p:nvPr>
            <p:ph type="title"/>
          </p:nvPr>
        </p:nvSpPr>
        <p:spPr>
          <a:xfrm>
            <a:off x="1006867" y="76086"/>
            <a:ext cx="7376845" cy="2356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ru-RU" sz="4000"/>
              <a:t>Иновативни форми на взаимодействие със семействата.</a:t>
            </a:r>
            <a:endParaRPr/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77815" cy="5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5161" y="2247801"/>
            <a:ext cx="3861424" cy="276856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тема">
  <a:themeElements>
    <a:clrScheme name="Градски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581</Words>
  <Application>Microsoft Office PowerPoint</Application>
  <PresentationFormat>Презентация на цял екран (16:9)</PresentationFormat>
  <Paragraphs>73</Paragraphs>
  <Slides>16</Slides>
  <Notes>16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0" baseType="lpstr">
      <vt:lpstr>Arial</vt:lpstr>
      <vt:lpstr>Calibri</vt:lpstr>
      <vt:lpstr>Noto Sans Symbols</vt:lpstr>
      <vt:lpstr>Office тема</vt:lpstr>
      <vt:lpstr>МОДУЛ 4 Позитивна приобщаваща образователна среда.   Участие на семейството в живота на образователната институция</vt:lpstr>
      <vt:lpstr>Участниците да развият чувствителност, разбиране и уважение към членовете на семействата;     Учителите ще уважават и зачитат социалните и културни характеристики на семейната среда;    Учителите са отворени и готови да практикуват активно взаимодействие със семействата;      Учителите приемат, че участието на семействата в живота на образователната институция е жизнено важно; </vt:lpstr>
      <vt:lpstr>Важни за разбиране схващания за семействата</vt:lpstr>
      <vt:lpstr>Презентация на PowerPoint</vt:lpstr>
      <vt:lpstr>Практики, които градят силни партньорства с родителите и общността</vt:lpstr>
      <vt:lpstr>Форми на взаимодействие със семействата </vt:lpstr>
      <vt:lpstr>Самостоятелна работа </vt:lpstr>
      <vt:lpstr>Презентация на PowerPoint</vt:lpstr>
      <vt:lpstr>Иновативни форми на взаимодействие със семействата.</vt:lpstr>
      <vt:lpstr>„Работилница за родители – да пораснем заедно!“ </vt:lpstr>
      <vt:lpstr>Тренинг обучения</vt:lpstr>
      <vt:lpstr>Родителите като доброволци в занималнята/класната стая  </vt:lpstr>
      <vt:lpstr>Самостоятелна работа на участниците  Всеки в рамките на 10 м. да помисли и запише примерни дейности, в които би могъл да включи родители по време на образователното си взаимодействие в занималнята, да опише защо е избрал тази/тези дейност/и, къде и как вижда ролята на родителя.</vt:lpstr>
      <vt:lpstr>Презентация на PowerPoint</vt:lpstr>
      <vt:lpstr>Видео с разговор с родители </vt:lpstr>
      <vt:lpstr>Сътрудничество с общността – презентация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МОДУЛ 4 Позитивна приобщаваща образователна среда.   Участие на семейството в живота на образователната институция</dc:title>
  <dc:creator>Dell</dc:creator>
  <cp:lastModifiedBy>Dell</cp:lastModifiedBy>
  <cp:revision>2</cp:revision>
  <dcterms:created xsi:type="dcterms:W3CDTF">2023-12-12T15:07:32Z</dcterms:created>
  <dcterms:modified xsi:type="dcterms:W3CDTF">2024-04-06T17:02:18Z</dcterms:modified>
</cp:coreProperties>
</file>