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69" r:id="rId11"/>
    <p:sldId id="260" r:id="rId12"/>
    <p:sldId id="263" r:id="rId13"/>
    <p:sldId id="276" r:id="rId14"/>
    <p:sldId id="278" r:id="rId15"/>
    <p:sldId id="279" r:id="rId16"/>
    <p:sldId id="280" r:id="rId17"/>
    <p:sldId id="281" r:id="rId18"/>
    <p:sldId id="261" r:id="rId19"/>
    <p:sldId id="262" r:id="rId20"/>
    <p:sldId id="282" r:id="rId21"/>
    <p:sldId id="283" r:id="rId22"/>
    <p:sldId id="264" r:id="rId23"/>
    <p:sldId id="265" r:id="rId24"/>
    <p:sldId id="266" r:id="rId25"/>
    <p:sldId id="267" r:id="rId26"/>
    <p:sldId id="268" r:id="rId2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93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0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9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_1_1_1_1_1_1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27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_1_1_1_1_1_1_1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29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_1_1_1_1_1_1_1_1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31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_1_1_1_1_1_1_1_1_1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33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0_1">
    <p:bg>
      <p:bgPr>
        <a:solidFill>
          <a:srgbClr val="9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11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2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13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15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_1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17;p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_1_1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19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_1_1_1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21;p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_1_1_1_1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23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1_1_1_1_1_1"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pic>
        <p:nvPicPr>
          <p:cNvPr id="2" name="Google Shape;25;p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for title"/>
          <p:cNvSpPr txBox="1">
            <a:spLocks noGrp="1"/>
          </p:cNvSpPr>
          <p:nvPr>
            <p:ph type="title"/>
          </p:nvPr>
        </p:nvSpPr>
        <p:spPr>
          <a:xfrm>
            <a:off x="790575" y="542925"/>
            <a:ext cx="7591425" cy="571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3" name="Placeholder for body"/>
          <p:cNvSpPr txBox="1">
            <a:spLocks noGrp="1"/>
          </p:cNvSpPr>
          <p:nvPr>
            <p:ph type="body"/>
          </p:nvPr>
        </p:nvSpPr>
        <p:spPr>
          <a:xfrm>
            <a:off x="723900" y="1152525"/>
            <a:ext cx="7686675" cy="3419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425689583" r:id="rId1"/>
    <p:sldLayoutId id="2425689584" r:id="rId2"/>
    <p:sldLayoutId id="2425689585" r:id="rId3"/>
    <p:sldLayoutId id="2425689586" r:id="rId4"/>
    <p:sldLayoutId id="2425689587" r:id="rId5"/>
    <p:sldLayoutId id="2425689588" r:id="rId6"/>
    <p:sldLayoutId id="2425689589" r:id="rId7"/>
    <p:sldLayoutId id="2425689590" r:id="rId8"/>
    <p:sldLayoutId id="2425689591" r:id="rId9"/>
    <p:sldLayoutId id="2425689592" r:id="rId10"/>
    <p:sldLayoutId id="2425689593" r:id="rId11"/>
    <p:sldLayoutId id="2425689594" r:id="rId12"/>
    <p:sldLayoutId id="2425689595" r:id="rId13"/>
  </p:sldLayoutIdLst>
  <p:txStyles>
    <p:titleStyle>
      <a:defPPr algn="l">
        <a:defRPr kern="1200"/>
      </a:defPPr>
      <a:lvl1pPr algn="l">
        <a:defRPr sz="1400" kern="1200"/>
      </a:lvl1pPr>
      <a:lvl2pPr algn="l">
        <a:defRPr sz="1400" kern="1200"/>
      </a:lvl2pPr>
      <a:lvl3pPr algn="l">
        <a:defRPr sz="1400" kern="1200"/>
      </a:lvl3pPr>
      <a:lvl4pPr algn="l">
        <a:defRPr sz="1400" kern="1200"/>
      </a:lvl4pPr>
      <a:lvl5pPr algn="l">
        <a:defRPr sz="1400" kern="1200"/>
      </a:lvl5pPr>
      <a:lvl6pPr algn="l">
        <a:defRPr sz="1400" kern="1200"/>
      </a:lvl6pPr>
      <a:lvl7pPr algn="l">
        <a:defRPr sz="1400" kern="1200"/>
      </a:lvl7pPr>
      <a:lvl8pPr algn="l">
        <a:defRPr sz="1400" kern="1200"/>
      </a:lvl8pPr>
      <a:lvl9pPr algn="l">
        <a:defRPr sz="1400" kern="1200"/>
      </a:lvl9pPr>
      <a:extLst/>
    </p:titleStyle>
    <p:bodyStyle>
      <a:defPPr algn="l">
        <a:defRPr kern="1200"/>
      </a:defPPr>
      <a:lvl1pPr algn="l">
        <a:defRPr sz="1400" kern="1200"/>
      </a:lvl1pPr>
      <a:lvl2pPr algn="l">
        <a:defRPr sz="1400" kern="1200"/>
      </a:lvl2pPr>
      <a:lvl3pPr algn="l">
        <a:defRPr sz="1400" kern="1200"/>
      </a:lvl3pPr>
      <a:lvl4pPr algn="l">
        <a:defRPr sz="1400" kern="1200"/>
      </a:lvl4pPr>
      <a:lvl5pPr algn="l">
        <a:defRPr sz="1400" kern="1200"/>
      </a:lvl5pPr>
      <a:lvl6pPr algn="l">
        <a:defRPr sz="1400" kern="1200"/>
      </a:lvl6pPr>
      <a:lvl7pPr algn="l">
        <a:defRPr sz="1400" kern="1200"/>
      </a:lvl7pPr>
      <a:lvl8pPr algn="l">
        <a:defRPr sz="1400" kern="1200"/>
      </a:lvl8pPr>
      <a:lvl9pPr algn="l">
        <a:defRPr sz="1400" kern="1200"/>
      </a:lvl9pPr>
      <a:extLst/>
    </p:bodyStyle>
    <p:otherStyle>
      <a:defPPr algn="l">
        <a:defRPr kern="1200"/>
      </a:defPPr>
      <a:lvl1pPr algn="l">
        <a:defRPr sz="1400" kern="1200"/>
      </a:lvl1pPr>
      <a:lvl2pPr algn="l">
        <a:defRPr sz="1400" kern="1200"/>
      </a:lvl2pPr>
      <a:lvl3pPr algn="l">
        <a:defRPr sz="1400" kern="1200"/>
      </a:lvl3pPr>
      <a:lvl4pPr algn="l">
        <a:defRPr sz="1400" kern="1200"/>
      </a:lvl4pPr>
      <a:lvl5pPr algn="l">
        <a:defRPr sz="1400" kern="1200"/>
      </a:lvl5pPr>
      <a:lvl6pPr algn="l">
        <a:defRPr sz="1400" kern="1200"/>
      </a:lvl6pPr>
      <a:lvl7pPr algn="l">
        <a:defRPr sz="1400" kern="1200"/>
      </a:lvl7pPr>
      <a:lvl8pPr algn="l">
        <a:defRPr sz="1400" kern="1200"/>
      </a:lvl8pPr>
      <a:lvl9pPr algn="l">
        <a:defRPr sz="1400" kern="1200"/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543050"/>
          <a:ext cx="8229600" cy="4400550"/>
          <a:chOff x="914400" y="1543050"/>
          <a:chExt cx="8229600" cy="4400550"/>
        </a:xfrm>
      </p:grpSpPr>
      <p:sp>
        <p:nvSpPr>
          <p:cNvPr id="2" name="TextBox 1"/>
          <p:cNvSpPr txBox="1"/>
          <p:nvPr/>
        </p:nvSpPr>
        <p:spPr>
          <a:xfrm>
            <a:off x="1763688" y="843558"/>
            <a:ext cx="5486400" cy="25545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Съвременни</a:t>
            </a:r>
            <a:r>
              <a:rPr lang="en-US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методи</a:t>
            </a:r>
            <a:r>
              <a:rPr lang="en-US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на</a:t>
            </a:r>
            <a:r>
              <a:rPr lang="en-US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обучение</a:t>
            </a:r>
            <a:r>
              <a:rPr lang="en-US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по</a:t>
            </a:r>
            <a:r>
              <a:rPr lang="en-US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40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математика на децата в детската градина</a:t>
            </a:r>
            <a:endParaRPr lang="en-US" sz="4000" b="1" u="none" strike="noStrike" cap="none" spc="0" dirty="0">
              <a:solidFill>
                <a:srgbClr val="5A9E91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507854"/>
            <a:ext cx="7315200" cy="40011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Развиване на когнити</a:t>
            </a:r>
            <a:r>
              <a:rPr lang="bg-BG" sz="2000" b="1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вни, социални и творчески умения</a:t>
            </a:r>
            <a:endParaRPr lang="en-US" sz="2000" b="1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42E9D-DD80-6464-C101-34027CEAE25A}"/>
            </a:ext>
          </a:extLst>
        </p:cNvPr>
        <p:cNvGrpSpPr/>
        <p:nvPr/>
      </p:nvGrpSpPr>
      <p:grpSpPr>
        <a:xfrm>
          <a:off x="914400" y="1028700"/>
          <a:ext cx="8229600" cy="2714625"/>
          <a:chOff x="914400" y="1028700"/>
          <a:chExt cx="8229600" cy="27146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45344-7A5A-223C-014D-604344F9B220}"/>
              </a:ext>
            </a:extLst>
          </p:cNvPr>
          <p:cNvSpPr txBox="1"/>
          <p:nvPr/>
        </p:nvSpPr>
        <p:spPr>
          <a:xfrm>
            <a:off x="2699792" y="195486"/>
            <a:ext cx="367240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Исторически контекст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F29FA-7FB9-A4B1-0D71-E36ABC95BD7C}"/>
              </a:ext>
            </a:extLst>
          </p:cNvPr>
          <p:cNvSpPr txBox="1"/>
          <p:nvPr/>
        </p:nvSpPr>
        <p:spPr>
          <a:xfrm>
            <a:off x="1187624" y="915566"/>
            <a:ext cx="7315200" cy="4154984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r>
              <a:rPr lang="bg-BG" sz="2400" b="1" dirty="0"/>
              <a:t>Ключови промени през годините: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bg-BG" sz="2000" b="1" dirty="0"/>
              <a:t>От учителски контрол към ученето, водено от децата</a:t>
            </a:r>
            <a:r>
              <a:rPr lang="bg-BG" sz="2000" dirty="0"/>
              <a:t> Методите стават по-гъвкави и адаптивни към индивидуалните нужди</a:t>
            </a:r>
            <a:r>
              <a:rPr lang="en-US" sz="2000" dirty="0"/>
              <a:t> (</a:t>
            </a:r>
            <a:r>
              <a:rPr lang="bg-BG" sz="2000" dirty="0"/>
              <a:t>субект-субектни отношения).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bg-BG" sz="2000" b="1" dirty="0"/>
              <a:t>От механично запаметяване към развиване на мислене</a:t>
            </a:r>
            <a:r>
              <a:rPr lang="bg-BG" sz="2000" dirty="0"/>
              <a:t> Ученето се основава на разбиране и творчество.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bg-BG" sz="2000" b="1" dirty="0"/>
              <a:t>От статична среда към динамична и интерактивна</a:t>
            </a:r>
            <a:r>
              <a:rPr lang="bg-BG" sz="2000" dirty="0"/>
              <a:t> Възприемат се интердисциплинарни подходи и използване на технологии.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bg-BG" sz="2000" b="1" dirty="0"/>
              <a:t>От фокус върху академичните умения към холистичен подход</a:t>
            </a:r>
            <a:endParaRPr lang="bg-BG" sz="2000" dirty="0"/>
          </a:p>
          <a:p>
            <a:r>
              <a:rPr lang="bg-BG" sz="2000" dirty="0"/>
              <a:t>Развиват се социално-емоционални и практически умения.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bg-BG" sz="20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18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933825"/>
          <a:chOff x="914400" y="1028700"/>
          <a:chExt cx="8229600" cy="3933825"/>
        </a:xfrm>
      </p:grpSpPr>
      <p:sp>
        <p:nvSpPr>
          <p:cNvPr id="2" name="TextBox 1"/>
          <p:cNvSpPr txBox="1"/>
          <p:nvPr/>
        </p:nvSpPr>
        <p:spPr>
          <a:xfrm>
            <a:off x="1547664" y="123478"/>
            <a:ext cx="7315200" cy="52322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Учене чрез игра (</a:t>
            </a:r>
            <a:r>
              <a:rPr lang="bg-BG" sz="2800" b="1" dirty="0" err="1">
                <a:solidFill>
                  <a:srgbClr val="5A9E91">
                    <a:alpha val="100000"/>
                  </a:srgbClr>
                </a:solidFill>
                <a:latin typeface="Calibri"/>
              </a:rPr>
              <a:t>и</a:t>
            </a:r>
            <a:r>
              <a:rPr lang="bg-BG" sz="2800" b="1" u="none" strike="noStrike" cap="none" spc="0" dirty="0" err="1">
                <a:solidFill>
                  <a:srgbClr val="5A9E91">
                    <a:alpha val="100000"/>
                  </a:srgbClr>
                </a:solidFill>
                <a:latin typeface="Calibri"/>
              </a:rPr>
              <a:t>гровизация</a:t>
            </a: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)</a:t>
            </a:r>
            <a:endParaRPr lang="en-US" sz="2800" b="1" u="none" strike="noStrike" cap="none" spc="0" dirty="0">
              <a:solidFill>
                <a:srgbClr val="5A9E91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99542"/>
            <a:ext cx="8136904" cy="40934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algn="just"/>
            <a:r>
              <a:rPr lang="bg-BG" sz="2000" dirty="0"/>
              <a:t>Игрите са основен инструмент в обучението по математика на малките деца. Те създават забавна и стимулираща среда, която ангажира децата емоционално и когнитивно.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000" b="1" dirty="0"/>
              <a:t> Настолни игри</a:t>
            </a:r>
            <a:r>
              <a:rPr lang="bg-BG" sz="2000" dirty="0"/>
              <a:t>: използват се пъзели, кубчета, конструктори, карти и игри със зарове за разпознаване на числа, броене и формиране на прости математически връзки;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000" b="1" dirty="0"/>
              <a:t> Сюжетно-ролеви игри</a:t>
            </a:r>
            <a:r>
              <a:rPr lang="bg-BG" sz="2000" dirty="0"/>
              <a:t>: например магазин, където децата учат числа, смятане и разпределение/сортиране на предмети;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000" b="1" dirty="0"/>
              <a:t> Подвижни игри: </a:t>
            </a:r>
            <a:r>
              <a:rPr lang="bg-BG" sz="2000" dirty="0"/>
              <a:t>за развиване на</a:t>
            </a:r>
            <a:r>
              <a:rPr lang="ru-RU" sz="2000" dirty="0"/>
              <a:t> </a:t>
            </a:r>
            <a:r>
              <a:rPr lang="bg-BG" sz="2000" dirty="0"/>
              <a:t>моториката</a:t>
            </a:r>
            <a:r>
              <a:rPr lang="ru-RU" sz="2000" dirty="0"/>
              <a:t> и </a:t>
            </a:r>
            <a:r>
              <a:rPr lang="bg-BG" sz="2000" dirty="0"/>
              <a:t>пространственото</a:t>
            </a:r>
            <a:r>
              <a:rPr lang="ru-RU" sz="2000" dirty="0"/>
              <a:t> </a:t>
            </a:r>
            <a:r>
              <a:rPr lang="bg-BG" sz="2000" dirty="0"/>
              <a:t>ориентиране</a:t>
            </a:r>
            <a:r>
              <a:rPr lang="ru-RU" sz="2000" dirty="0"/>
              <a:t>, </a:t>
            </a:r>
            <a:r>
              <a:rPr lang="bg-BG" sz="2000" dirty="0"/>
              <a:t>съчетани</a:t>
            </a:r>
            <a:r>
              <a:rPr lang="ru-RU" sz="2000" dirty="0"/>
              <a:t> с </a:t>
            </a:r>
            <a:r>
              <a:rPr lang="bg-BG" sz="2000" dirty="0"/>
              <a:t>математическо</a:t>
            </a:r>
            <a:r>
              <a:rPr lang="ru-RU" sz="2000" dirty="0"/>
              <a:t> </a:t>
            </a:r>
            <a:r>
              <a:rPr lang="bg-BG" sz="2000" dirty="0"/>
              <a:t>мислене</a:t>
            </a:r>
            <a:r>
              <a:rPr lang="ru-RU" sz="2000" dirty="0"/>
              <a:t>;</a:t>
            </a:r>
            <a:endParaRPr lang="bg-BG" sz="2000" dirty="0"/>
          </a:p>
          <a:p>
            <a:pPr algn="just" fontAlgn="base"/>
            <a:r>
              <a:rPr lang="bg-BG" sz="2000" i="1" dirty="0"/>
              <a:t>Полза</a:t>
            </a:r>
            <a:r>
              <a:rPr lang="bg-BG" sz="2000" dirty="0"/>
              <a:t>: Развиват мотивацията, логическото мислене и социалните умения чрез сътрудничество и споделяне.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bg-BG" sz="20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629025"/>
          <a:chOff x="914400" y="1028700"/>
          <a:chExt cx="8229600" cy="3629025"/>
        </a:xfrm>
      </p:grpSpPr>
      <p:sp>
        <p:nvSpPr>
          <p:cNvPr id="2" name="TextBox 1"/>
          <p:cNvSpPr txBox="1"/>
          <p:nvPr/>
        </p:nvSpPr>
        <p:spPr>
          <a:xfrm>
            <a:off x="1619672" y="339502"/>
            <a:ext cx="547260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Проектно-базирано обучение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491630"/>
            <a:ext cx="7315200" cy="2862322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Работа по проекти, даваща възможност на децата да прилагат знанията си.
Примери: </a:t>
            </a:r>
          </a:p>
          <a:p>
            <a:pPr marL="342900" marR="0" lvl="0" indent="-34290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„Магазин“: </a:t>
            </a:r>
            <a:r>
              <a:rPr lang="bg-BG" sz="2000" dirty="0"/>
              <a:t>Учителят създава „магазин за играчки“, където децата могат да „купуват“ играчки с помощта на изкуствени монети или банкноти. Всеки </a:t>
            </a:r>
            <a:r>
              <a:rPr lang="ru-RU" sz="2000" dirty="0"/>
              <a:t>продукт е с определена цена.</a:t>
            </a:r>
            <a:r>
              <a:rPr lang="bg-BG" sz="200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</a:t>
            </a:r>
            <a:r>
              <a:rPr lang="ru-RU" sz="2000" b="1" dirty="0"/>
              <a:t>Развитие:</a:t>
            </a:r>
            <a:r>
              <a:rPr lang="ru-RU" sz="2000" dirty="0"/>
              <a:t> </a:t>
            </a:r>
            <a:r>
              <a:rPr lang="bg-BG" sz="2000" dirty="0"/>
              <a:t>Насърчава се социалното взаимодействие чрез работа в екипи, където децата играят роли на продавачи и клиенти.</a:t>
            </a:r>
            <a:endParaRPr lang="bg-BG" sz="20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09EEE-D3BD-6856-C5DE-306C60DD006D}"/>
            </a:ext>
          </a:extLst>
        </p:cNvPr>
        <p:cNvGrpSpPr/>
        <p:nvPr/>
      </p:nvGrpSpPr>
      <p:grpSpPr>
        <a:xfrm>
          <a:off x="914400" y="1028700"/>
          <a:ext cx="8229600" cy="3629025"/>
          <a:chOff x="914400" y="1028700"/>
          <a:chExt cx="8229600" cy="36290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D84DF2-2ADD-6635-CEE5-478DFBB4D4B7}"/>
              </a:ext>
            </a:extLst>
          </p:cNvPr>
          <p:cNvSpPr txBox="1"/>
          <p:nvPr/>
        </p:nvSpPr>
        <p:spPr>
          <a:xfrm>
            <a:off x="2123728" y="411510"/>
            <a:ext cx="547260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Проектно-базирано обучение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67092-49DF-8389-D8BD-6AC52135F337}"/>
              </a:ext>
            </a:extLst>
          </p:cNvPr>
          <p:cNvSpPr txBox="1"/>
          <p:nvPr/>
        </p:nvSpPr>
        <p:spPr>
          <a:xfrm>
            <a:off x="1331640" y="1491630"/>
            <a:ext cx="7315200" cy="3108543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342900" marR="0" lvl="0" indent="-34290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„Проектиране и изграждане на град“: Децата проектират и изграждат „град“ от блокчета или картонени фигури. Те трябва да измерят основите на сградите и да ги съчетаят с определени размери.</a:t>
            </a:r>
            <a:r>
              <a:rPr lang="ru-RU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</a:t>
            </a:r>
            <a:r>
              <a:rPr lang="ru-RU" sz="2800" b="1" dirty="0"/>
              <a:t>Развитие:</a:t>
            </a:r>
            <a:r>
              <a:rPr lang="ru-RU" sz="2800" dirty="0"/>
              <a:t> </a:t>
            </a:r>
            <a:r>
              <a:rPr lang="bg-BG" sz="2800" dirty="0"/>
              <a:t>Дейността развива пространственото мислене</a:t>
            </a:r>
            <a:r>
              <a:rPr lang="ru-RU" sz="2800" dirty="0"/>
              <a:t> и </a:t>
            </a:r>
            <a:r>
              <a:rPr lang="bg-BG" sz="2800" dirty="0"/>
              <a:t>креативността.</a:t>
            </a:r>
            <a:endParaRPr lang="bg-BG" sz="28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14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865F4-8E71-C1BF-FAA9-8FA4A7D5EFEE}"/>
            </a:ext>
          </a:extLst>
        </p:cNvPr>
        <p:cNvGrpSpPr/>
        <p:nvPr/>
      </p:nvGrpSpPr>
      <p:grpSpPr>
        <a:xfrm>
          <a:off x="914400" y="1028700"/>
          <a:ext cx="8229600" cy="3629025"/>
          <a:chOff x="914400" y="1028700"/>
          <a:chExt cx="8229600" cy="36290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9B9EB-C6AB-4502-AE2F-0725341F3844}"/>
              </a:ext>
            </a:extLst>
          </p:cNvPr>
          <p:cNvSpPr txBox="1"/>
          <p:nvPr/>
        </p:nvSpPr>
        <p:spPr>
          <a:xfrm>
            <a:off x="2123728" y="411510"/>
            <a:ext cx="547260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Проектно-базирано обучение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03C07-B391-D5C8-E8B5-47C04DF2C101}"/>
              </a:ext>
            </a:extLst>
          </p:cNvPr>
          <p:cNvSpPr txBox="1"/>
          <p:nvPr/>
        </p:nvSpPr>
        <p:spPr>
          <a:xfrm>
            <a:off x="1331640" y="1491630"/>
            <a:ext cx="7315200" cy="2677656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342900" marR="0" lvl="0" indent="-34290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„Пътуване в Космоса“: Децата „пътуват“ до различни планети, като изпълняват математически задачи, за да продължат напред.</a:t>
            </a:r>
            <a:r>
              <a:rPr lang="ru-RU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2800" b="1" dirty="0"/>
              <a:t>Развитие: </a:t>
            </a:r>
            <a:r>
              <a:rPr lang="bg-BG" sz="2800" dirty="0"/>
              <a:t>Насърчава се въображението и комбинирането </a:t>
            </a:r>
            <a:r>
              <a:rPr lang="ru-RU" sz="2800" dirty="0"/>
              <a:t>на математика с наука</a:t>
            </a:r>
            <a:r>
              <a:rPr lang="bg-BG" sz="2800" dirty="0"/>
              <a:t>.</a:t>
            </a:r>
            <a:endParaRPr lang="bg-BG" sz="28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62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BDD30-C873-55A7-CEEB-182006C0FD4E}"/>
            </a:ext>
          </a:extLst>
        </p:cNvPr>
        <p:cNvGrpSpPr/>
        <p:nvPr/>
      </p:nvGrpSpPr>
      <p:grpSpPr>
        <a:xfrm>
          <a:off x="914400" y="1028700"/>
          <a:ext cx="8229600" cy="3629025"/>
          <a:chOff x="914400" y="1028700"/>
          <a:chExt cx="8229600" cy="36290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A1363C-F0DB-31CE-7B7A-C57DA0577CB0}"/>
              </a:ext>
            </a:extLst>
          </p:cNvPr>
          <p:cNvSpPr txBox="1"/>
          <p:nvPr/>
        </p:nvSpPr>
        <p:spPr>
          <a:xfrm>
            <a:off x="2123728" y="411510"/>
            <a:ext cx="547260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Проектно-базирано обучение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58693-F987-594A-61E6-641B0CADBE8B}"/>
              </a:ext>
            </a:extLst>
          </p:cNvPr>
          <p:cNvSpPr txBox="1"/>
          <p:nvPr/>
        </p:nvSpPr>
        <p:spPr>
          <a:xfrm>
            <a:off x="1331640" y="1491630"/>
            <a:ext cx="7315200" cy="2677656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342900" marR="0" lvl="0" indent="-34290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„Кулинарна математика“: </a:t>
            </a:r>
            <a:r>
              <a:rPr lang="bg-BG" sz="2800" dirty="0"/>
              <a:t>Децата приготвят лесна рецепта (например плодова салата), като използват различни мерни единици (мерителни чаши и лъжици)</a:t>
            </a:r>
            <a:r>
              <a:rPr lang="bg-BG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.</a:t>
            </a:r>
            <a:r>
              <a:rPr lang="ru-RU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2800" b="1" dirty="0"/>
              <a:t>Развитие: </a:t>
            </a:r>
            <a:r>
              <a:rPr lang="bg-BG" sz="2800" dirty="0"/>
              <a:t>Включва</a:t>
            </a:r>
            <a:r>
              <a:rPr lang="ru-RU" sz="2800" dirty="0"/>
              <a:t> практически опит </a:t>
            </a:r>
            <a:r>
              <a:rPr lang="bg-BG" sz="2800" dirty="0"/>
              <a:t>чрез реални </a:t>
            </a:r>
            <a:r>
              <a:rPr lang="ru-RU" sz="2800" dirty="0"/>
              <a:t>ситуации</a:t>
            </a:r>
            <a:r>
              <a:rPr lang="bg-BG" sz="2800" dirty="0"/>
              <a:t>.</a:t>
            </a:r>
            <a:endParaRPr lang="bg-BG" sz="28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13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F4B33-5A07-D3B3-8DFF-F41C97334865}"/>
            </a:ext>
          </a:extLst>
        </p:cNvPr>
        <p:cNvGrpSpPr/>
        <p:nvPr/>
      </p:nvGrpSpPr>
      <p:grpSpPr>
        <a:xfrm>
          <a:off x="914400" y="1028700"/>
          <a:ext cx="8229600" cy="3629025"/>
          <a:chOff x="914400" y="1028700"/>
          <a:chExt cx="8229600" cy="36290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EB5D4-0D82-D7C3-5C62-615D08E8EE6C}"/>
              </a:ext>
            </a:extLst>
          </p:cNvPr>
          <p:cNvSpPr txBox="1"/>
          <p:nvPr/>
        </p:nvSpPr>
        <p:spPr>
          <a:xfrm>
            <a:off x="2123728" y="411510"/>
            <a:ext cx="547260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Проектно-базирано обучение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F3148-777A-D8C2-06EC-961DE28EE214}"/>
              </a:ext>
            </a:extLst>
          </p:cNvPr>
          <p:cNvSpPr txBox="1"/>
          <p:nvPr/>
        </p:nvSpPr>
        <p:spPr>
          <a:xfrm>
            <a:off x="1331640" y="1491630"/>
            <a:ext cx="7315200" cy="2677656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bg-BG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„Лов на съкровища“: </a:t>
            </a:r>
            <a:r>
              <a:rPr lang="bg-BG" sz="2800" dirty="0"/>
              <a:t>Броене и решаване на елементарни аритметични задачи чрез приключенска дейност (за да се открие следващата дейност)</a:t>
            </a:r>
            <a:r>
              <a:rPr lang="ru-RU" sz="2800" dirty="0"/>
              <a:t>. </a:t>
            </a:r>
            <a:r>
              <a:rPr lang="bg-BG" sz="2800" b="1" dirty="0"/>
              <a:t>Развитие: </a:t>
            </a:r>
            <a:r>
              <a:rPr lang="bg-BG" sz="2800" dirty="0"/>
              <a:t>Насърчава се сътрудничеството между децата и решаването на проблеми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55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F16AE-732D-E0D7-B2F1-9B18CE066044}"/>
            </a:ext>
          </a:extLst>
        </p:cNvPr>
        <p:cNvGrpSpPr/>
        <p:nvPr/>
      </p:nvGrpSpPr>
      <p:grpSpPr>
        <a:xfrm>
          <a:off x="914400" y="1028700"/>
          <a:ext cx="8229600" cy="3629025"/>
          <a:chOff x="914400" y="1028700"/>
          <a:chExt cx="8229600" cy="36290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4EF1E1-DA2A-A60D-6A1C-E64FA77B5F50}"/>
              </a:ext>
            </a:extLst>
          </p:cNvPr>
          <p:cNvSpPr txBox="1"/>
          <p:nvPr/>
        </p:nvSpPr>
        <p:spPr>
          <a:xfrm>
            <a:off x="2123728" y="411510"/>
            <a:ext cx="547260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Проектно-базирано обучение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F4A78D-65DF-71CB-5CCC-430698F851F9}"/>
              </a:ext>
            </a:extLst>
          </p:cNvPr>
          <p:cNvSpPr txBox="1"/>
          <p:nvPr/>
        </p:nvSpPr>
        <p:spPr>
          <a:xfrm>
            <a:off x="1331640" y="1491630"/>
            <a:ext cx="7315200" cy="2246769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bg-BG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„Математическо парти“: </a:t>
            </a:r>
            <a:r>
              <a:rPr lang="bg-BG" sz="2800" dirty="0"/>
              <a:t>Децата организират парти, като броят покани, изработват украси и приготвят храна</a:t>
            </a:r>
            <a:r>
              <a:rPr lang="ru-RU" sz="2800" dirty="0"/>
              <a:t>. </a:t>
            </a:r>
            <a:r>
              <a:rPr lang="bg-BG" sz="2800" b="1" dirty="0"/>
              <a:t>Развитие: </a:t>
            </a:r>
            <a:r>
              <a:rPr lang="bg-BG" sz="2800" dirty="0"/>
              <a:t>Дейността включва практически задачи и социални умения.</a:t>
            </a:r>
          </a:p>
        </p:txBody>
      </p:sp>
    </p:spTree>
    <p:extLst>
      <p:ext uri="{BB962C8B-B14F-4D97-AF65-F5344CB8AC3E}">
        <p14:creationId xmlns:p14="http://schemas.microsoft.com/office/powerpoint/2010/main" val="349402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chemeClr val="bg1"/>
            </a:gs>
            <a:gs pos="74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914400" y="1028700"/>
          <a:ext cx="8229600" cy="3324225"/>
          <a:chOff x="914400" y="1028700"/>
          <a:chExt cx="8229600" cy="3324225"/>
        </a:xfrm>
      </p:grpSpPr>
      <p:sp>
        <p:nvSpPr>
          <p:cNvPr id="2" name="TextBox 1"/>
          <p:cNvSpPr txBox="1"/>
          <p:nvPr/>
        </p:nvSpPr>
        <p:spPr>
          <a:xfrm>
            <a:off x="914400" y="1028700"/>
            <a:ext cx="73152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cap="none" spc="0">
                <a:solidFill>
                  <a:srgbClr val="5A9E91">
                    <a:alpha val="100000"/>
                  </a:srgbClr>
                </a:solidFill>
                <a:latin typeface="Calibri"/>
              </a:rPr>
              <a:t>STEAM подход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635646"/>
            <a:ext cx="7459216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Включване</a:t>
            </a:r>
            <a:r>
              <a:rPr lang="en-US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на математика </a:t>
            </a:r>
            <a:r>
              <a:rPr lang="en-US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в </a:t>
            </a:r>
            <a:r>
              <a:rPr lang="bg-BG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интердисциплинарни</a:t>
            </a:r>
            <a:r>
              <a:rPr lang="en-US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дейности</a:t>
            </a:r>
            <a:r>
              <a:rPr lang="en-US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.</a:t>
            </a:r>
            <a:endParaRPr lang="bg-BG" sz="20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STEAM </a:t>
            </a:r>
            <a:r>
              <a:rPr lang="bg-BG" sz="2000" dirty="0"/>
              <a:t>обучението в детската градина, което интегрира </a:t>
            </a:r>
            <a:r>
              <a:rPr lang="bg-BG" sz="2000" b="1" dirty="0"/>
              <a:t>Наука, Технология, Инженерство, Изкуство и Математика</a:t>
            </a:r>
            <a:r>
              <a:rPr lang="bg-BG" sz="2000" dirty="0"/>
              <a:t>, има множество предимства, които го правят изключително ефективно за ранното детско развитие</a:t>
            </a:r>
            <a:r>
              <a:rPr lang="ru-RU" sz="2000" dirty="0"/>
              <a:t>. </a:t>
            </a:r>
            <a:endParaRPr lang="bg-BG" sz="20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Чрез </a:t>
            </a:r>
            <a:r>
              <a:rPr lang="bg-BG" sz="2000" dirty="0"/>
              <a:t>проекти и игрови дейности децата се насърчават да създават нови идеи, да експериментират и да търсят оригинални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решения</a:t>
            </a:r>
            <a:r>
              <a:rPr lang="ru-RU" sz="2000" dirty="0"/>
              <a:t>.</a:t>
            </a:r>
            <a:r>
              <a:rPr lang="bg-BG" sz="200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
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4238625"/>
          <a:chOff x="914400" y="1028700"/>
          <a:chExt cx="8229600" cy="4238625"/>
        </a:xfrm>
      </p:grpSpPr>
      <p:sp>
        <p:nvSpPr>
          <p:cNvPr id="2" name="TextBox 1"/>
          <p:cNvSpPr txBox="1"/>
          <p:nvPr/>
        </p:nvSpPr>
        <p:spPr>
          <a:xfrm>
            <a:off x="1763688" y="699542"/>
            <a:ext cx="5328592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Технологии в обучението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347614"/>
            <a:ext cx="7531224" cy="34470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r>
              <a:rPr lang="bg-BG" sz="2200" dirty="0"/>
              <a:t>Съвременните технологии като интерактивни дъски, таблети и образователни приложения също играят ключова роля.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200" b="1" dirty="0"/>
              <a:t> Интерактивни приложения</a:t>
            </a:r>
            <a:r>
              <a:rPr lang="bg-BG" sz="2200" dirty="0"/>
              <a:t>: Например игри, които включват броене, сортиране и разпознаване на модели.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200" b="1" dirty="0"/>
              <a:t> Виртуална реалност</a:t>
            </a:r>
            <a:r>
              <a:rPr lang="bg-BG" sz="2200" dirty="0"/>
              <a:t>: Предоставя триизмерни математически задачи, които стимулират пространственото мислене.</a:t>
            </a:r>
          </a:p>
          <a:p>
            <a:r>
              <a:rPr lang="bg-BG" sz="2200" i="1" dirty="0"/>
              <a:t>Полза</a:t>
            </a:r>
            <a:r>
              <a:rPr lang="bg-BG" sz="2200" dirty="0"/>
              <a:t>: Увеличават вниманието и мотивацията на децата, като същевременно осигуряват адаптивно обучение.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914400" y="1028700"/>
          <a:ext cx="8229600" cy="9001125"/>
          <a:chOff x="914400" y="1028700"/>
          <a:chExt cx="8229600" cy="9001125"/>
        </a:xfrm>
      </p:grpSpPr>
      <p:sp>
        <p:nvSpPr>
          <p:cNvPr id="3" name="TextBox 2"/>
          <p:cNvSpPr txBox="1"/>
          <p:nvPr/>
        </p:nvSpPr>
        <p:spPr>
          <a:xfrm>
            <a:off x="899592" y="1563638"/>
            <a:ext cx="7416824" cy="21605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Обучението по математика е основополагащо за множество други дисциплини и е важно децата да изградят положителни нагласи към него.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21584-D4D5-2162-85B5-58244EC58C03}"/>
            </a:ext>
          </a:extLst>
        </p:cNvPr>
        <p:cNvGrpSpPr/>
        <p:nvPr/>
      </p:nvGrpSpPr>
      <p:grpSpPr>
        <a:xfrm>
          <a:off x="914400" y="1028700"/>
          <a:ext cx="8229600" cy="3629025"/>
          <a:chOff x="914400" y="1028700"/>
          <a:chExt cx="8229600" cy="36290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43679-8F76-C126-87DD-5AD090B5C15A}"/>
              </a:ext>
            </a:extLst>
          </p:cNvPr>
          <p:cNvSpPr txBox="1"/>
          <p:nvPr/>
        </p:nvSpPr>
        <p:spPr>
          <a:xfrm>
            <a:off x="1763688" y="411510"/>
            <a:ext cx="4896544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Манипулативни материали</a:t>
            </a:r>
            <a:endParaRPr lang="en-US" sz="2800" b="1" u="none" strike="noStrike" cap="none" spc="0" dirty="0">
              <a:solidFill>
                <a:srgbClr val="5A9E91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1251F-5A39-39FB-6E8F-2B0A1C40121A}"/>
              </a:ext>
            </a:extLst>
          </p:cNvPr>
          <p:cNvSpPr txBox="1"/>
          <p:nvPr/>
        </p:nvSpPr>
        <p:spPr>
          <a:xfrm>
            <a:off x="683568" y="1203598"/>
            <a:ext cx="7776864" cy="34163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r>
              <a:rPr lang="bg-BG" sz="2400" dirty="0"/>
              <a:t>Кубчета, цветни пръчици и модели на геометрични фигури се използват като съществен дидактичен материал.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400" b="1" dirty="0"/>
              <a:t> Конструктивни дейности</a:t>
            </a:r>
            <a:r>
              <a:rPr lang="bg-BG" sz="2400" dirty="0"/>
              <a:t>: Построяване на фигури или модели, които учат на симетрия и пропорции.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400" b="1" dirty="0"/>
              <a:t> Сортиране и групиране</a:t>
            </a:r>
            <a:r>
              <a:rPr lang="bg-BG" sz="2400" dirty="0"/>
              <a:t>: Развива концепцията за категории и връзки между обекти.</a:t>
            </a:r>
          </a:p>
          <a:p>
            <a:r>
              <a:rPr lang="bg-BG" sz="2400" i="1" dirty="0"/>
              <a:t>Полза</a:t>
            </a:r>
            <a:r>
              <a:rPr lang="bg-BG" sz="2400" dirty="0"/>
              <a:t>: Подобряват фината моторика, зрително-моторната координация и абстрактното мислене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183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496D2-BA71-3589-1CD7-2D0C7DF49C1D}"/>
            </a:ext>
          </a:extLst>
        </p:cNvPr>
        <p:cNvGrpSpPr/>
        <p:nvPr/>
      </p:nvGrpSpPr>
      <p:grpSpPr>
        <a:xfrm>
          <a:off x="914400" y="1028700"/>
          <a:ext cx="8229600" cy="4238625"/>
          <a:chOff x="914400" y="1028700"/>
          <a:chExt cx="8229600" cy="42386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B1DCA-7B3B-C8DA-6551-7C3979312E0F}"/>
              </a:ext>
            </a:extLst>
          </p:cNvPr>
          <p:cNvSpPr txBox="1"/>
          <p:nvPr/>
        </p:nvSpPr>
        <p:spPr>
          <a:xfrm>
            <a:off x="1403648" y="555526"/>
            <a:ext cx="576064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Приказки и </a:t>
            </a:r>
            <a:r>
              <a:rPr lang="bg-BG" sz="2800" b="1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съставяне на истории</a:t>
            </a:r>
            <a:endParaRPr lang="en-US" sz="2800" b="1" u="none" strike="noStrike" cap="none" spc="0" dirty="0">
              <a:solidFill>
                <a:srgbClr val="5A9E91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401A8-8A4A-6078-C11E-8D0DAF375AC7}"/>
              </a:ext>
            </a:extLst>
          </p:cNvPr>
          <p:cNvSpPr txBox="1"/>
          <p:nvPr/>
        </p:nvSpPr>
        <p:spPr>
          <a:xfrm>
            <a:off x="755576" y="1419622"/>
            <a:ext cx="7315200" cy="3354765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r>
              <a:rPr lang="bg-BG" sz="2400" dirty="0"/>
              <a:t>Създаването на истории, свързани с математически концепции, прави ученето по-запомнящо се.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400" b="1" dirty="0"/>
              <a:t> Пример</a:t>
            </a:r>
            <a:r>
              <a:rPr lang="bg-BG" sz="2400" dirty="0"/>
              <a:t>: Истории за различни герои, които трябва да пресметнат елементарни аритметични задачи.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400" b="1" dirty="0"/>
              <a:t> Театрални постановки</a:t>
            </a:r>
            <a:r>
              <a:rPr lang="bg-BG" sz="2400" dirty="0"/>
              <a:t>: Чрез драматизация на математически задачи.</a:t>
            </a:r>
          </a:p>
          <a:p>
            <a:r>
              <a:rPr lang="bg-BG" sz="2400" i="1" dirty="0"/>
              <a:t>Полза</a:t>
            </a:r>
            <a:r>
              <a:rPr lang="bg-BG" sz="2400" dirty="0"/>
              <a:t>: Развиват езиковите и социалните умения, като правят математиката по-достъпна</a:t>
            </a:r>
            <a:r>
              <a:rPr lang="ru-RU" sz="2400" dirty="0"/>
              <a:t>.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91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933825"/>
          <a:chOff x="914400" y="1028700"/>
          <a:chExt cx="8229600" cy="3933825"/>
        </a:xfrm>
      </p:grpSpPr>
      <p:sp>
        <p:nvSpPr>
          <p:cNvPr id="2" name="TextBox 1"/>
          <p:cNvSpPr txBox="1"/>
          <p:nvPr/>
        </p:nvSpPr>
        <p:spPr>
          <a:xfrm>
            <a:off x="914400" y="1028700"/>
            <a:ext cx="73152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cap="none" spc="0">
                <a:solidFill>
                  <a:srgbClr val="5A9E91">
                    <a:alpha val="100000"/>
                  </a:srgbClr>
                </a:solidFill>
                <a:latin typeface="Calibri"/>
              </a:rPr>
              <a:t>Ролята на учителя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779662"/>
            <a:ext cx="7315200" cy="1938992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Учителят като </a:t>
            </a:r>
            <a:r>
              <a:rPr lang="bg-BG" sz="2400" u="none" strike="noStrike" cap="none" spc="0" dirty="0" err="1">
                <a:solidFill>
                  <a:srgbClr val="003F4F">
                    <a:alpha val="100000"/>
                  </a:srgbClr>
                </a:solidFill>
                <a:latin typeface="Calibri"/>
              </a:rPr>
              <a:t>фасилитатор</a:t>
            </a:r>
            <a:r>
              <a:rPr lang="bg-BG" sz="24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на ученето.
Подготовка на учебна среда, насърчаваща участие и експериментиране.
Индивидуален подход към различни стилове на учене</a:t>
            </a:r>
            <a:r>
              <a:rPr lang="en-US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4238625"/>
          <a:chOff x="914400" y="1028700"/>
          <a:chExt cx="8229600" cy="4238625"/>
        </a:xfrm>
      </p:grpSpPr>
      <p:sp>
        <p:nvSpPr>
          <p:cNvPr id="2" name="TextBox 1"/>
          <p:cNvSpPr txBox="1"/>
          <p:nvPr/>
        </p:nvSpPr>
        <p:spPr>
          <a:xfrm>
            <a:off x="1043608" y="555526"/>
            <a:ext cx="7315200" cy="52322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Влияние върху развиване на уменията</a:t>
            </a:r>
            <a:endParaRPr lang="en-US" sz="2800" b="1" u="none" strike="noStrike" cap="none" spc="0" dirty="0">
              <a:solidFill>
                <a:srgbClr val="5A9E91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47614"/>
            <a:ext cx="7560840" cy="3046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Когнитивни умения: </a:t>
            </a:r>
            <a:r>
              <a:rPr lang="bg-BG" sz="24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Систематичното използване на логически игри и задачи развива умението за анализ и синтез.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Социални умения: </a:t>
            </a:r>
            <a:r>
              <a:rPr lang="bg-BG" sz="24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Екипните дейности и игровите ситуации стимулират сътрудничеството и емпатията.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Творчески умения: </a:t>
            </a:r>
            <a:r>
              <a:rPr lang="bg-BG" sz="24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Проектите, рисуването и работата с манипулативни материали насърчават въображението и иновациите.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629025"/>
          <a:chOff x="914400" y="1028700"/>
          <a:chExt cx="8229600" cy="3629025"/>
        </a:xfrm>
      </p:grpSpPr>
      <p:sp>
        <p:nvSpPr>
          <p:cNvPr id="2" name="TextBox 1"/>
          <p:cNvSpPr txBox="1"/>
          <p:nvPr/>
        </p:nvSpPr>
        <p:spPr>
          <a:xfrm>
            <a:off x="1115616" y="771550"/>
            <a:ext cx="7315200" cy="52322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Предизвикателства и решения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800225"/>
            <a:ext cx="8064896" cy="18158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Липса на ресурси и технологии.
Баланс между традиционни и иновативни подходи.
Подготовка на учителите: необходимост от обучения</a:t>
            </a:r>
            <a:r>
              <a:rPr lang="en-US" sz="28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914400" y="1028700"/>
          <a:ext cx="8229600" cy="6600825"/>
          <a:chOff x="914400" y="1028700"/>
          <a:chExt cx="8229600" cy="6600825"/>
        </a:xfrm>
      </p:grpSpPr>
      <p:sp>
        <p:nvSpPr>
          <p:cNvPr id="2" name="TextBox 1"/>
          <p:cNvSpPr txBox="1"/>
          <p:nvPr/>
        </p:nvSpPr>
        <p:spPr>
          <a:xfrm>
            <a:off x="3419872" y="1059582"/>
            <a:ext cx="5486400" cy="70788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4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Заключение</a:t>
            </a:r>
            <a:endParaRPr lang="en-US" sz="4000" b="1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35646"/>
            <a:ext cx="7315200" cy="267765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Съвременните методи на обучение по математика могат да направят обучението интересно и по-ефективно. Важно е да се интегрират новите подходи с традиционното обучение за максимален ефект.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28800" y="1028700"/>
          <a:ext cx="7315200" cy="3581400"/>
          <a:chOff x="1828800" y="1028700"/>
          <a:chExt cx="7315200" cy="3581400"/>
        </a:xfrm>
      </p:grpSpPr>
      <p:sp>
        <p:nvSpPr>
          <p:cNvPr id="2" name="TextBox 1"/>
          <p:cNvSpPr txBox="1"/>
          <p:nvPr/>
        </p:nvSpPr>
        <p:spPr>
          <a:xfrm>
            <a:off x="1043608" y="843558"/>
            <a:ext cx="7704856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6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Благодаря за вниманието</a:t>
            </a:r>
            <a:r>
              <a:rPr lang="en-US" sz="6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!</a:t>
            </a:r>
            <a:endParaRPr lang="bg-BG" sz="6000" b="1" dirty="0">
              <a:solidFill>
                <a:srgbClr val="003F4F">
                  <a:alpha val="100000"/>
                </a:srgbClr>
              </a:solidFill>
              <a:latin typeface="Calibri"/>
            </a:endParaRPr>
          </a:p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bg-BG" sz="2000" b="1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„</a:t>
            </a: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Играта е най-високата форма на изследване</a:t>
            </a:r>
            <a:r>
              <a:rPr lang="ru-RU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.“</a:t>
            </a:r>
          </a:p>
          <a:p>
            <a:pPr marL="0" marR="0" lvl="0" indent="0" algn="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Алберт </a:t>
            </a:r>
            <a:r>
              <a:rPr lang="bg-BG" sz="2000" b="1" i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Айнщайн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5200650"/>
          <a:chOff x="914400" y="1028700"/>
          <a:chExt cx="8229600" cy="5200650"/>
        </a:xfrm>
      </p:grpSpPr>
      <p:sp>
        <p:nvSpPr>
          <p:cNvPr id="2" name="TextBox 1"/>
          <p:cNvSpPr txBox="1"/>
          <p:nvPr/>
        </p:nvSpPr>
        <p:spPr>
          <a:xfrm>
            <a:off x="1187624" y="771550"/>
            <a:ext cx="300952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Основни акценти</a:t>
            </a:r>
            <a:endParaRPr lang="en-US" sz="2800" b="1" u="none" strike="noStrike" cap="none" spc="0" dirty="0">
              <a:solidFill>
                <a:srgbClr val="5A9E91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347614"/>
            <a:ext cx="7315200" cy="3022366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F4F">
                  <a:alpha val="100000"/>
                </a:srgbClr>
              </a:buClr>
              <a:buFont typeface="Calibri"/>
              <a:buChar char="-"/>
            </a:pPr>
            <a:r>
              <a:rPr lang="en-US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Исторически контекст</a:t>
            </a:r>
          </a:p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F4F">
                  <a:alpha val="100000"/>
                </a:srgbClr>
              </a:buClr>
              <a:buFont typeface="Calibri"/>
              <a:buChar char="-"/>
            </a:pP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Учене чрез игра</a:t>
            </a:r>
          </a:p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F4F">
                  <a:alpha val="100000"/>
                </a:srgbClr>
              </a:buClr>
              <a:buFont typeface="Calibri"/>
              <a:buChar char="-"/>
            </a:pP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</a:t>
            </a:r>
            <a:r>
              <a:rPr lang="bg-BG" sz="2000" b="1" u="none" strike="noStrike" cap="none" spc="0" dirty="0" err="1">
                <a:solidFill>
                  <a:srgbClr val="003F4F">
                    <a:alpha val="100000"/>
                  </a:srgbClr>
                </a:solidFill>
                <a:latin typeface="Calibri"/>
              </a:rPr>
              <a:t>STEAM</a:t>
            </a: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подход</a:t>
            </a:r>
          </a:p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F4F">
                  <a:alpha val="100000"/>
                </a:srgbClr>
              </a:buClr>
              <a:buFont typeface="Calibri"/>
              <a:buChar char="-"/>
            </a:pP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Технологии в обучението</a:t>
            </a:r>
          </a:p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F4F">
                  <a:alpha val="100000"/>
                </a:srgbClr>
              </a:buClr>
              <a:buFont typeface="Calibri"/>
              <a:buChar char="-"/>
            </a:pP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Проектно-базирано обучение</a:t>
            </a:r>
          </a:p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F4F">
                  <a:alpha val="100000"/>
                </a:srgbClr>
              </a:buClr>
              <a:buFont typeface="Calibri"/>
              <a:buChar char="-"/>
            </a:pP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Ролята на учителя</a:t>
            </a:r>
          </a:p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F4F">
                  <a:alpha val="100000"/>
                </a:srgbClr>
              </a:buClr>
              <a:buFont typeface="Calibri"/>
              <a:buChar char="-"/>
            </a:pP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Практически идеи за прилагане</a:t>
            </a:r>
          </a:p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F4F">
                  <a:alpha val="100000"/>
                </a:srgbClr>
              </a:buClr>
              <a:buFont typeface="Calibri"/>
              <a:buChar char="-"/>
            </a:pPr>
            <a:r>
              <a:rPr lang="bg-BG" sz="2000" b="1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 Предизвикателства и решения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2714625"/>
          <a:chOff x="914400" y="1028700"/>
          <a:chExt cx="8229600" cy="2714625"/>
        </a:xfrm>
      </p:grpSpPr>
      <p:sp>
        <p:nvSpPr>
          <p:cNvPr id="2" name="TextBox 1"/>
          <p:cNvSpPr txBox="1"/>
          <p:nvPr/>
        </p:nvSpPr>
        <p:spPr>
          <a:xfrm>
            <a:off x="2195736" y="195486"/>
            <a:ext cx="432048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32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Исторически контекст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915566"/>
            <a:ext cx="7315200" cy="707886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u="none" strike="noStrike" cap="none" spc="0" dirty="0">
                <a:solidFill>
                  <a:srgbClr val="003F4F">
                    <a:alpha val="100000"/>
                  </a:srgbClr>
                </a:solidFill>
                <a:latin typeface="Calibri"/>
              </a:rPr>
              <a:t>Как са се променяли методите на обучение в детските градини през годините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65EF6-3523-C4DD-0EE6-3C1DF6319A62}"/>
              </a:ext>
            </a:extLst>
          </p:cNvPr>
          <p:cNvSpPr txBox="1"/>
          <p:nvPr/>
        </p:nvSpPr>
        <p:spPr>
          <a:xfrm>
            <a:off x="827584" y="1779662"/>
            <a:ext cx="7315200" cy="2677656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/>
              <a:t>Историята на методите за обучение в детските градини отразява постоянното търсене на баланс между нуждите на обществото и индивидуалното развитие на детето. </a:t>
            </a:r>
            <a:endParaRPr lang="en-US" sz="2400" dirty="0"/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/>
              <a:t>Съвременните методи поставят детето в центъра на процеса, като съчетават традиции, иновации и технологии.</a:t>
            </a:r>
            <a:endParaRPr lang="bg-BG" sz="24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AF5E8-DEE1-4D62-C5D3-0C1DBFE09109}"/>
            </a:ext>
          </a:extLst>
        </p:cNvPr>
        <p:cNvGrpSpPr/>
        <p:nvPr/>
      </p:nvGrpSpPr>
      <p:grpSpPr>
        <a:xfrm>
          <a:off x="914400" y="1028700"/>
          <a:ext cx="8229600" cy="2714625"/>
          <a:chOff x="914400" y="1028700"/>
          <a:chExt cx="8229600" cy="27146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13185-3016-545C-E267-39784A4E3AD7}"/>
              </a:ext>
            </a:extLst>
          </p:cNvPr>
          <p:cNvSpPr txBox="1"/>
          <p:nvPr/>
        </p:nvSpPr>
        <p:spPr>
          <a:xfrm>
            <a:off x="2195736" y="195486"/>
            <a:ext cx="432048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32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Исторически контекст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64F06-7112-7067-1434-4400D41524EC}"/>
              </a:ext>
            </a:extLst>
          </p:cNvPr>
          <p:cNvSpPr txBox="1"/>
          <p:nvPr/>
        </p:nvSpPr>
        <p:spPr>
          <a:xfrm>
            <a:off x="971600" y="1131590"/>
            <a:ext cx="7315200" cy="304698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b="1" dirty="0"/>
              <a:t>Ранни етапи (19. век)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b="1" dirty="0"/>
              <a:t>Основни характеристики: 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/>
              <a:t>Фокус върху дисциплината и подготовката за училище;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/>
              <a:t>Влияние на индустриализацията: целта е децата да бъдат подготвени за структурирана учебна среда;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dirty="0"/>
              <a:t>Учебният процес е насочен към запаметяване и повтаряне на основни знания.</a:t>
            </a:r>
            <a:endParaRPr lang="bg-BG" sz="2400" u="none" strike="noStrike" cap="none" spc="0" dirty="0">
              <a:solidFill>
                <a:srgbClr val="003F4F">
                  <a:alpha val="10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78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68387-A613-3BB8-5CC3-55CE4B5A50ED}"/>
            </a:ext>
          </a:extLst>
        </p:cNvPr>
        <p:cNvGrpSpPr/>
        <p:nvPr/>
      </p:nvGrpSpPr>
      <p:grpSpPr>
        <a:xfrm>
          <a:off x="914400" y="1028700"/>
          <a:ext cx="8229600" cy="2714625"/>
          <a:chOff x="914400" y="1028700"/>
          <a:chExt cx="8229600" cy="27146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69BA4-1E23-7936-1E1B-58D906F74513}"/>
              </a:ext>
            </a:extLst>
          </p:cNvPr>
          <p:cNvSpPr txBox="1"/>
          <p:nvPr/>
        </p:nvSpPr>
        <p:spPr>
          <a:xfrm>
            <a:off x="2195736" y="195486"/>
            <a:ext cx="432048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32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Исторически контекст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7E931-4B6A-70AA-B335-B95860179C9B}"/>
              </a:ext>
            </a:extLst>
          </p:cNvPr>
          <p:cNvSpPr txBox="1"/>
          <p:nvPr/>
        </p:nvSpPr>
        <p:spPr>
          <a:xfrm>
            <a:off x="1115616" y="843558"/>
            <a:ext cx="74168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Фридрих </a:t>
            </a:r>
            <a:r>
              <a:rPr lang="bg-BG" dirty="0" err="1"/>
              <a:t>Фрьобел</a:t>
            </a:r>
            <a:r>
              <a:rPr lang="bg-BG" dirty="0"/>
              <a:t> въвежда концепцията за „детска градина“ (</a:t>
            </a:r>
            <a:r>
              <a:rPr lang="bg-BG" dirty="0" err="1"/>
              <a:t>Kindergarten</a:t>
            </a:r>
            <a:r>
              <a:rPr lang="bg-BG" dirty="0"/>
              <a:t>) през 1837 г. с акцент върху играта като основен метод на обучение.</a:t>
            </a:r>
          </a:p>
          <a:p>
            <a:r>
              <a:rPr lang="bg-BG" dirty="0"/>
              <a:t>Използване на ръчно изработени играчки и „подаръци“ (</a:t>
            </a:r>
            <a:r>
              <a:rPr lang="fr-FR" dirty="0"/>
              <a:t>Die </a:t>
            </a:r>
            <a:r>
              <a:rPr lang="fr-FR" dirty="0" err="1"/>
              <a:t>Gaben</a:t>
            </a:r>
            <a:r>
              <a:rPr lang="fr-FR" dirty="0"/>
              <a:t> Friedrich </a:t>
            </a:r>
            <a:r>
              <a:rPr lang="fr-FR" dirty="0" err="1"/>
              <a:t>Fröbels</a:t>
            </a:r>
            <a:r>
              <a:rPr lang="bg-BG" dirty="0"/>
              <a:t>), които развиват фината моторика и математическите умения.</a:t>
            </a:r>
            <a:endParaRPr lang="en-US" dirty="0"/>
          </a:p>
          <a:p>
            <a:endParaRPr lang="en-US" dirty="0"/>
          </a:p>
          <a:p>
            <a:r>
              <a:rPr lang="bg-BG" b="1" dirty="0"/>
              <a:t>Основни характеристики: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Поява на фокус върху индивидуалните потребности на детето;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Развиване на идеи за учене чрез правене и експериментиране;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bg-BG" dirty="0"/>
              <a:t>Детето</a:t>
            </a:r>
            <a:r>
              <a:rPr lang="ru-RU" dirty="0"/>
              <a:t> е в </a:t>
            </a:r>
            <a:r>
              <a:rPr lang="bg-BG" dirty="0"/>
              <a:t>центъра</a:t>
            </a:r>
            <a:r>
              <a:rPr lang="ru-RU" dirty="0"/>
              <a:t> на </a:t>
            </a:r>
            <a:r>
              <a:rPr lang="bg-BG" dirty="0"/>
              <a:t>учебния</a:t>
            </a:r>
            <a:r>
              <a:rPr lang="ru-RU" dirty="0"/>
              <a:t> </a:t>
            </a:r>
            <a:r>
              <a:rPr lang="bg-BG" dirty="0"/>
              <a:t>процес</a:t>
            </a:r>
            <a:r>
              <a:rPr lang="ru-RU" dirty="0"/>
              <a:t>. </a:t>
            </a:r>
            <a:r>
              <a:rPr lang="bg-BG" dirty="0"/>
              <a:t>Използват</a:t>
            </a:r>
            <a:r>
              <a:rPr lang="ru-RU" dirty="0"/>
              <a:t> се </a:t>
            </a:r>
            <a:r>
              <a:rPr lang="bg-BG" dirty="0"/>
              <a:t>специализирани</a:t>
            </a:r>
            <a:r>
              <a:rPr lang="ru-RU" dirty="0"/>
              <a:t> </a:t>
            </a:r>
            <a:r>
              <a:rPr lang="bg-BG" dirty="0"/>
              <a:t>материали</a:t>
            </a:r>
            <a:r>
              <a:rPr lang="ru-RU" dirty="0"/>
              <a:t> за </a:t>
            </a:r>
            <a:r>
              <a:rPr lang="bg-BG" dirty="0"/>
              <a:t>самостоятелно</a:t>
            </a:r>
            <a:r>
              <a:rPr lang="ru-RU" dirty="0"/>
              <a:t> </a:t>
            </a:r>
            <a:r>
              <a:rPr lang="bg-BG" dirty="0"/>
              <a:t>учене</a:t>
            </a:r>
            <a:r>
              <a:rPr lang="ru-RU" dirty="0"/>
              <a:t>;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Ученето чрез </a:t>
            </a:r>
            <a:r>
              <a:rPr lang="bg-BG" dirty="0"/>
              <a:t>практическа</a:t>
            </a:r>
            <a:r>
              <a:rPr lang="ru-RU" dirty="0"/>
              <a:t> </a:t>
            </a:r>
            <a:r>
              <a:rPr lang="bg-BG" dirty="0"/>
              <a:t>дейност</a:t>
            </a:r>
            <a:r>
              <a:rPr lang="ru-RU" dirty="0"/>
              <a:t>. </a:t>
            </a:r>
            <a:r>
              <a:rPr lang="bg-BG" dirty="0"/>
              <a:t>Идеята</a:t>
            </a:r>
            <a:r>
              <a:rPr lang="ru-RU" dirty="0"/>
              <a:t>, че </a:t>
            </a:r>
            <a:r>
              <a:rPr lang="bg-BG" dirty="0"/>
              <a:t>детето</a:t>
            </a:r>
            <a:r>
              <a:rPr lang="ru-RU" dirty="0"/>
              <a:t> се учи най-добре чрез </a:t>
            </a:r>
            <a:r>
              <a:rPr lang="bg-BG" dirty="0"/>
              <a:t>активност</a:t>
            </a:r>
            <a:r>
              <a:rPr lang="ru-RU" dirty="0"/>
              <a:t> и взаимодействие </a:t>
            </a:r>
            <a:r>
              <a:rPr lang="bg-BG" dirty="0"/>
              <a:t>със</a:t>
            </a:r>
            <a:r>
              <a:rPr lang="ru-RU" dirty="0"/>
              <a:t> </a:t>
            </a:r>
            <a:r>
              <a:rPr lang="bg-BG" dirty="0"/>
              <a:t>средата</a:t>
            </a:r>
            <a:r>
              <a:rPr lang="ru-RU" dirty="0"/>
              <a:t>.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04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B9EB5-F612-79FD-A2E5-C31D9273127B}"/>
            </a:ext>
          </a:extLst>
        </p:cNvPr>
        <p:cNvGrpSpPr/>
        <p:nvPr/>
      </p:nvGrpSpPr>
      <p:grpSpPr>
        <a:xfrm>
          <a:off x="914400" y="1028700"/>
          <a:ext cx="8229600" cy="2714625"/>
          <a:chOff x="914400" y="1028700"/>
          <a:chExt cx="8229600" cy="27146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0C7E9D-FEC6-4C11-CF51-8554E7E369A4}"/>
              </a:ext>
            </a:extLst>
          </p:cNvPr>
          <p:cNvSpPr txBox="1"/>
          <p:nvPr/>
        </p:nvSpPr>
        <p:spPr>
          <a:xfrm>
            <a:off x="2195736" y="195486"/>
            <a:ext cx="432048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32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Исторически контекст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897C1-846A-5511-62B8-0833117AB389}"/>
              </a:ext>
            </a:extLst>
          </p:cNvPr>
          <p:cNvSpPr txBox="1"/>
          <p:nvPr/>
        </p:nvSpPr>
        <p:spPr>
          <a:xfrm>
            <a:off x="971600" y="843558"/>
            <a:ext cx="7416824" cy="40934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b="1" dirty="0"/>
              <a:t>Средата на 20. век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b="1" dirty="0"/>
              <a:t>Основни характеристики: 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Фокус върху социализацията и емоционалното развитие на детето;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Интеграция на играта като основна форма на обучение.</a:t>
            </a:r>
          </a:p>
          <a:p>
            <a:r>
              <a:rPr lang="ru-RU" sz="2000" b="1" dirty="0"/>
              <a:t>       Подходи:</a:t>
            </a:r>
          </a:p>
          <a:p>
            <a:pPr marL="541338" indent="177800"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bg-BG" sz="2000" dirty="0"/>
              <a:t>Въвеждане</a:t>
            </a:r>
            <a:r>
              <a:rPr lang="ru-RU" sz="2000" dirty="0"/>
              <a:t> на </a:t>
            </a:r>
            <a:r>
              <a:rPr lang="bg-BG" sz="2000" dirty="0"/>
              <a:t>групови</a:t>
            </a:r>
            <a:r>
              <a:rPr lang="ru-RU" sz="2000" dirty="0"/>
              <a:t> </a:t>
            </a:r>
            <a:r>
              <a:rPr lang="bg-BG" sz="2000" dirty="0"/>
              <a:t>игри</a:t>
            </a:r>
            <a:r>
              <a:rPr lang="ru-RU" sz="2000" dirty="0"/>
              <a:t> за </a:t>
            </a:r>
            <a:r>
              <a:rPr lang="bg-BG" sz="2000" dirty="0"/>
              <a:t>насърчаване</a:t>
            </a:r>
            <a:r>
              <a:rPr lang="ru-RU" sz="2000" dirty="0"/>
              <a:t> на </a:t>
            </a:r>
            <a:r>
              <a:rPr lang="bg-BG" sz="2000" dirty="0"/>
              <a:t>социални</a:t>
            </a:r>
            <a:r>
              <a:rPr lang="ru-RU" sz="2000" dirty="0"/>
              <a:t> умения;</a:t>
            </a:r>
          </a:p>
          <a:p>
            <a:pPr marL="541338" indent="177800"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bg-BG" sz="2000" dirty="0"/>
              <a:t>Разширяване</a:t>
            </a:r>
            <a:r>
              <a:rPr lang="ru-RU" sz="2000" dirty="0"/>
              <a:t> на </a:t>
            </a:r>
            <a:r>
              <a:rPr lang="bg-BG" sz="2000" dirty="0"/>
              <a:t>националните</a:t>
            </a:r>
            <a:r>
              <a:rPr lang="ru-RU" sz="2000" dirty="0"/>
              <a:t> </a:t>
            </a:r>
            <a:r>
              <a:rPr lang="bg-BG" sz="2000" dirty="0"/>
              <a:t>програми</a:t>
            </a:r>
            <a:r>
              <a:rPr lang="ru-RU" sz="2000" dirty="0"/>
              <a:t> </a:t>
            </a:r>
            <a:r>
              <a:rPr lang="bg-BG" sz="2000" dirty="0"/>
              <a:t>за ранно детско </a:t>
            </a:r>
            <a:r>
              <a:rPr lang="ru-RU" sz="2000" dirty="0"/>
              <a:t>образование, </a:t>
            </a:r>
            <a:r>
              <a:rPr lang="bg-BG" sz="2000" dirty="0"/>
              <a:t>особено</a:t>
            </a:r>
            <a:r>
              <a:rPr lang="ru-RU" sz="2000" dirty="0"/>
              <a:t> в Европа и </a:t>
            </a:r>
            <a:r>
              <a:rPr lang="bg-BG" sz="2000" dirty="0"/>
              <a:t>Северна</a:t>
            </a:r>
            <a:r>
              <a:rPr lang="ru-RU" sz="2000" dirty="0"/>
              <a:t> Америка;</a:t>
            </a:r>
          </a:p>
          <a:p>
            <a:pPr marL="541338" indent="177800">
              <a:buFont typeface="Arial" panose="020B0604020202020204" pitchFamily="34" charset="0"/>
              <a:buChar char="•"/>
            </a:pPr>
            <a:r>
              <a:rPr lang="ru-RU" sz="2000" dirty="0"/>
              <a:t> Развитие на концепции </a:t>
            </a:r>
            <a:r>
              <a:rPr lang="bg-BG" sz="2000" dirty="0"/>
              <a:t>като </a:t>
            </a:r>
            <a:r>
              <a:rPr lang="ru-RU" sz="2000" dirty="0"/>
              <a:t>„подготовка за училище“, но с внимание </a:t>
            </a:r>
            <a:r>
              <a:rPr lang="bg-BG" sz="2000" dirty="0"/>
              <a:t>към емоционалните </a:t>
            </a:r>
            <a:r>
              <a:rPr lang="ru-RU" sz="2000" dirty="0"/>
              <a:t>и </a:t>
            </a:r>
            <a:r>
              <a:rPr lang="bg-BG" sz="2000" dirty="0"/>
              <a:t>социалните аспекти </a:t>
            </a:r>
            <a:r>
              <a:rPr lang="ru-RU" sz="2000" dirty="0"/>
              <a:t>на </a:t>
            </a:r>
            <a:r>
              <a:rPr lang="bg-BG" sz="2000" dirty="0"/>
              <a:t>обучението.</a:t>
            </a:r>
          </a:p>
        </p:txBody>
      </p:sp>
    </p:spTree>
    <p:extLst>
      <p:ext uri="{BB962C8B-B14F-4D97-AF65-F5344CB8AC3E}">
        <p14:creationId xmlns:p14="http://schemas.microsoft.com/office/powerpoint/2010/main" val="201654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42E1F-E462-B0EE-8696-7C2E62F830D2}"/>
            </a:ext>
          </a:extLst>
        </p:cNvPr>
        <p:cNvGrpSpPr/>
        <p:nvPr/>
      </p:nvGrpSpPr>
      <p:grpSpPr>
        <a:xfrm>
          <a:off x="914400" y="1028700"/>
          <a:ext cx="8229600" cy="2714625"/>
          <a:chOff x="914400" y="1028700"/>
          <a:chExt cx="8229600" cy="27146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FCD4F-07E4-B98F-986B-598DB28BF906}"/>
              </a:ext>
            </a:extLst>
          </p:cNvPr>
          <p:cNvSpPr txBox="1"/>
          <p:nvPr/>
        </p:nvSpPr>
        <p:spPr>
          <a:xfrm>
            <a:off x="2555776" y="195486"/>
            <a:ext cx="432048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32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Исторически контекст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499FB-25DB-0FEA-20D8-3EF0BB87E6D1}"/>
              </a:ext>
            </a:extLst>
          </p:cNvPr>
          <p:cNvSpPr txBox="1"/>
          <p:nvPr/>
        </p:nvSpPr>
        <p:spPr>
          <a:xfrm>
            <a:off x="971600" y="843558"/>
            <a:ext cx="7848872" cy="37856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R="0" lvl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b="1" dirty="0"/>
              <a:t>Ерата на технологиите и интегративното обучение </a:t>
            </a:r>
            <a:br>
              <a:rPr lang="bg-BG" sz="2000" b="1" dirty="0"/>
            </a:br>
            <a:r>
              <a:rPr lang="bg-BG" sz="2000" b="1" dirty="0"/>
              <a:t>(края на 20. век)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b="1" dirty="0"/>
              <a:t>Основни характеристики: 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Включване на </a:t>
            </a:r>
            <a:r>
              <a:rPr lang="ru-RU" sz="2000" dirty="0"/>
              <a:t>технологии и </a:t>
            </a:r>
            <a:r>
              <a:rPr lang="bg-BG" sz="2000" dirty="0"/>
              <a:t>мултимедия в обучението;</a:t>
            </a:r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dirty="0"/>
              <a:t>По-голямо</a:t>
            </a:r>
            <a:r>
              <a:rPr lang="ru-RU" sz="2000" dirty="0"/>
              <a:t> внимание </a:t>
            </a:r>
            <a:r>
              <a:rPr lang="bg-BG" sz="2000" dirty="0"/>
              <a:t>към</a:t>
            </a:r>
            <a:r>
              <a:rPr lang="ru-RU" sz="2000" dirty="0"/>
              <a:t> </a:t>
            </a:r>
            <a:r>
              <a:rPr lang="bg-BG" sz="2000" dirty="0"/>
              <a:t>децата</a:t>
            </a:r>
            <a:r>
              <a:rPr lang="ru-RU" sz="2000" dirty="0"/>
              <a:t> </a:t>
            </a:r>
            <a:r>
              <a:rPr lang="bg-BG" sz="2000" dirty="0"/>
              <a:t>със</a:t>
            </a:r>
            <a:r>
              <a:rPr lang="ru-RU" sz="2000" dirty="0"/>
              <a:t> </a:t>
            </a:r>
            <a:r>
              <a:rPr lang="bg-BG" sz="2000" dirty="0"/>
              <a:t>специални</a:t>
            </a:r>
            <a:r>
              <a:rPr lang="ru-RU" sz="2000" dirty="0"/>
              <a:t> </a:t>
            </a:r>
            <a:r>
              <a:rPr lang="bg-BG" sz="2000" dirty="0"/>
              <a:t>нужди</a:t>
            </a:r>
            <a:r>
              <a:rPr lang="ru-RU" sz="2000" dirty="0"/>
              <a:t>.</a:t>
            </a:r>
            <a:endParaRPr lang="bg-BG" sz="2000" dirty="0"/>
          </a:p>
          <a:p>
            <a:pPr marR="0" lvl="0" indent="4492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/>
              <a:t>Подходи:</a:t>
            </a:r>
          </a:p>
          <a:p>
            <a:pPr marL="342900" marR="0" lvl="0" indent="2841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dirty="0"/>
              <a:t>Използване на компютърни игри и интерактивни учебни програми;</a:t>
            </a:r>
          </a:p>
          <a:p>
            <a:pPr marL="342900" marR="0" lvl="0" indent="2841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STEAM </a:t>
            </a:r>
            <a:r>
              <a:rPr lang="bg-BG" sz="2000" dirty="0"/>
              <a:t>образование: интеграция на науки, технологии, инженерство, изкуство и математика в ранното обучение;</a:t>
            </a:r>
          </a:p>
          <a:p>
            <a:pPr marL="342900" marR="0" lvl="0" indent="284163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2000" dirty="0"/>
              <a:t>Програми за приобщаващо образование, които насърчават интеграцията на всички деца.</a:t>
            </a:r>
          </a:p>
        </p:txBody>
      </p:sp>
    </p:spTree>
    <p:extLst>
      <p:ext uri="{BB962C8B-B14F-4D97-AF65-F5344CB8AC3E}">
        <p14:creationId xmlns:p14="http://schemas.microsoft.com/office/powerpoint/2010/main" val="375622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614C6-A9CF-9FA2-72C2-95EF4B5C863B}"/>
            </a:ext>
          </a:extLst>
        </p:cNvPr>
        <p:cNvGrpSpPr/>
        <p:nvPr/>
      </p:nvGrpSpPr>
      <p:grpSpPr>
        <a:xfrm>
          <a:off x="914400" y="1028700"/>
          <a:ext cx="8229600" cy="2714625"/>
          <a:chOff x="914400" y="1028700"/>
          <a:chExt cx="8229600" cy="2714625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B1FDDD-3460-AC00-3093-A94956FA38CC}"/>
              </a:ext>
            </a:extLst>
          </p:cNvPr>
          <p:cNvSpPr txBox="1"/>
          <p:nvPr/>
        </p:nvSpPr>
        <p:spPr>
          <a:xfrm>
            <a:off x="2555776" y="195486"/>
            <a:ext cx="432048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3200" b="1" u="none" strike="noStrike" cap="none" spc="0" dirty="0">
                <a:solidFill>
                  <a:srgbClr val="5A9E91">
                    <a:alpha val="100000"/>
                  </a:srgbClr>
                </a:solidFill>
                <a:latin typeface="Calibri"/>
              </a:rPr>
              <a:t>Исторически контекст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865FD-E24F-CD4F-50AB-FB47ACA22901}"/>
              </a:ext>
            </a:extLst>
          </p:cNvPr>
          <p:cNvSpPr txBox="1"/>
          <p:nvPr/>
        </p:nvSpPr>
        <p:spPr>
          <a:xfrm>
            <a:off x="1043608" y="988516"/>
            <a:ext cx="7848872" cy="415498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R="0" lvl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000" b="1" dirty="0"/>
              <a:t>Съвременност (21. век)</a:t>
            </a:r>
          </a:p>
          <a:p>
            <a:r>
              <a:rPr lang="bg-BG" sz="1600" b="1" dirty="0"/>
              <a:t>Основни характеристики: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/>
              <a:t> Персонализирано и адаптивно обучение;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/>
              <a:t> Акцент върху развитието на личностни качества, социални умения и емоционална интелигентност – т</a:t>
            </a:r>
            <a:r>
              <a:rPr lang="bg-BG" sz="1600" b="0" i="0" dirty="0">
                <a:solidFill>
                  <a:srgbClr val="1F1F1F"/>
                </a:solidFill>
                <a:effectLst/>
                <a:latin typeface="Google Sans"/>
              </a:rPr>
              <a:t>ова могат </a:t>
            </a:r>
            <a:r>
              <a:rPr lang="ru-RU" sz="1600" b="0" i="0" dirty="0">
                <a:solidFill>
                  <a:srgbClr val="1F1F1F"/>
                </a:solidFill>
                <a:effectLst/>
                <a:latin typeface="Google Sans"/>
              </a:rPr>
              <a:t>да </a:t>
            </a:r>
            <a:r>
              <a:rPr lang="bg-BG" sz="1600" b="0" i="0" dirty="0">
                <a:solidFill>
                  <a:srgbClr val="1F1F1F"/>
                </a:solidFill>
                <a:effectLst/>
                <a:latin typeface="Google Sans"/>
              </a:rPr>
              <a:t>бъдат </a:t>
            </a:r>
            <a:r>
              <a:rPr lang="bg-BG" sz="1600" b="0" i="0" dirty="0">
                <a:solidFill>
                  <a:srgbClr val="040C28"/>
                </a:solidFill>
                <a:effectLst/>
                <a:latin typeface="Google Sans"/>
              </a:rPr>
              <a:t>умения</a:t>
            </a:r>
            <a:r>
              <a:rPr lang="bg-BG" sz="1600" b="0" i="0" dirty="0">
                <a:solidFill>
                  <a:srgbClr val="1F1F1F"/>
                </a:solidFill>
                <a:effectLst/>
                <a:latin typeface="Google Sans"/>
              </a:rPr>
              <a:t> като комуникация, лидерство, работа в екип, способност за решаване на конфликти </a:t>
            </a:r>
            <a:r>
              <a:rPr lang="ru-RU" sz="1600" b="0" i="0" dirty="0">
                <a:solidFill>
                  <a:srgbClr val="1F1F1F"/>
                </a:solidFill>
                <a:effectLst/>
                <a:latin typeface="Google Sans"/>
              </a:rPr>
              <a:t>и </a:t>
            </a:r>
            <a:r>
              <a:rPr lang="ru-RU" sz="1600" b="0" i="0" dirty="0">
                <a:solidFill>
                  <a:srgbClr val="040C28"/>
                </a:solidFill>
                <a:effectLst/>
                <a:latin typeface="Google Sans"/>
              </a:rPr>
              <a:t>умение</a:t>
            </a:r>
            <a:r>
              <a:rPr lang="ru-RU" sz="1600" b="0" i="0" dirty="0">
                <a:solidFill>
                  <a:srgbClr val="1F1F1F"/>
                </a:solidFill>
                <a:effectLst/>
                <a:latin typeface="Google Sans"/>
              </a:rPr>
              <a:t> за управление на </a:t>
            </a:r>
            <a:r>
              <a:rPr lang="bg-BG" sz="1600" b="0" i="0" dirty="0">
                <a:solidFill>
                  <a:srgbClr val="1F1F1F"/>
                </a:solidFill>
                <a:effectLst/>
                <a:latin typeface="Google Sans"/>
              </a:rPr>
              <a:t>времето</a:t>
            </a:r>
            <a:r>
              <a:rPr lang="ru-RU" sz="1600" dirty="0">
                <a:solidFill>
                  <a:srgbClr val="1F1F1F"/>
                </a:solidFill>
                <a:latin typeface="Google Sans"/>
              </a:rPr>
              <a:t>;</a:t>
            </a:r>
            <a:endParaRPr lang="bg-BG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/>
              <a:t> Подготовка за света на бъдещето.</a:t>
            </a:r>
          </a:p>
          <a:p>
            <a:r>
              <a:rPr lang="bg-BG" sz="1600" b="1" dirty="0"/>
              <a:t>Подходи: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b="1" dirty="0"/>
              <a:t> </a:t>
            </a:r>
            <a:r>
              <a:rPr lang="bg-BG" sz="1600" dirty="0"/>
              <a:t>Използване на </a:t>
            </a:r>
            <a:r>
              <a:rPr lang="bg-BG" sz="1600" b="1" dirty="0"/>
              <a:t>игрови елементи </a:t>
            </a:r>
            <a:r>
              <a:rPr lang="bg-BG" sz="1600" dirty="0"/>
              <a:t>за стимулиране на интерес и мотивация;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b="1" dirty="0"/>
              <a:t> Проектно-базирано обучение:</a:t>
            </a:r>
            <a:r>
              <a:rPr lang="bg-BG" sz="1600" dirty="0"/>
              <a:t> Децата работят по практически задачи, които имат реално приложение;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/>
              <a:t> Използване на </a:t>
            </a:r>
            <a:r>
              <a:rPr lang="bg-BG" sz="1600" b="1" dirty="0"/>
              <a:t>изкуствен интелект</a:t>
            </a:r>
            <a:r>
              <a:rPr lang="bg-BG" sz="1600" dirty="0"/>
              <a:t> и приложения за индивидуално обучение (например адаптивни образователни платформи като „</a:t>
            </a:r>
            <a:r>
              <a:rPr lang="bg-BG" sz="1600" dirty="0" err="1"/>
              <a:t>ABCmouse</a:t>
            </a:r>
            <a:r>
              <a:rPr lang="bg-BG" sz="1600" dirty="0"/>
              <a:t>“);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/>
              <a:t> Включване на екологичното образование и устойчивост като част от обучителния процес.</a:t>
            </a:r>
          </a:p>
          <a:p>
            <a:pPr marR="0" lvl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16149716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F49394"/>
      </a:accent1>
      <a:accent2>
        <a:srgbClr val="F55B6A"/>
      </a:accent2>
      <a:accent3>
        <a:srgbClr val="9BA0C4"/>
      </a:accent3>
      <a:accent4>
        <a:srgbClr val="003F4F"/>
      </a:accent4>
      <a:accent5>
        <a:srgbClr val="9DD7CE"/>
      </a:accent5>
      <a:accent6>
        <a:srgbClr val="5A9E91"/>
      </a:accent6>
      <a:hlink>
        <a:srgbClr val="003F4F"/>
      </a:hlink>
      <a:folHlink>
        <a:srgbClr val="0097A7"/>
      </a:folHlink>
    </a:clrScheme>
    <a:fontScheme name="Theme5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1409</Words>
  <Application>Microsoft Office PowerPoint</Application>
  <PresentationFormat>On-screen Show (16:9)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Google Sans</vt:lpstr>
      <vt:lpstr>Theme51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Antoniya</cp:lastModifiedBy>
  <cp:revision>4</cp:revision>
  <dcterms:created xsi:type="dcterms:W3CDTF">2025-01-12T09:15:10Z</dcterms:created>
  <dcterms:modified xsi:type="dcterms:W3CDTF">2025-01-17T11:47:49Z</dcterms:modified>
  <cp:category/>
  <cp:contentStatus/>
</cp:coreProperties>
</file>