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8" r:id="rId5"/>
    <p:sldId id="263" r:id="rId6"/>
    <p:sldId id="261" r:id="rId7"/>
    <p:sldId id="262" r:id="rId8"/>
    <p:sldId id="279" r:id="rId9"/>
    <p:sldId id="268" r:id="rId10"/>
    <p:sldId id="269" r:id="rId11"/>
    <p:sldId id="272" r:id="rId12"/>
    <p:sldId id="273" r:id="rId13"/>
    <p:sldId id="270" r:id="rId14"/>
    <p:sldId id="274" r:id="rId15"/>
    <p:sldId id="275" r:id="rId16"/>
    <p:sldId id="271" r:id="rId17"/>
    <p:sldId id="276" r:id="rId18"/>
    <p:sldId id="277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a Topolska" initials="ET" lastIdx="1" clrIdx="0">
    <p:extLst>
      <p:ext uri="{19B8F6BF-5375-455C-9EA6-DF929625EA0E}">
        <p15:presenceInfo xmlns:p15="http://schemas.microsoft.com/office/powerpoint/2012/main" userId="b2372ae4b75983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DA76A-8DD5-4583-A3C9-30982E4E02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D6CAC87-503B-4FE4-9BF2-1F2302A79C7C}">
      <dgm:prSet phldrT="[Текст]"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Системен подход</a:t>
          </a:r>
        </a:p>
      </dgm:t>
    </dgm:pt>
    <dgm:pt modelId="{8ADDCB08-BF67-41C1-AB52-FDE6C084C3EE}" type="parTrans" cxnId="{9A87CFBF-01A3-4849-A8FA-F86E3B06F83A}">
      <dgm:prSet/>
      <dgm:spPr/>
      <dgm:t>
        <a:bodyPr/>
        <a:lstStyle/>
        <a:p>
          <a:endParaRPr lang="bg-BG"/>
        </a:p>
      </dgm:t>
    </dgm:pt>
    <dgm:pt modelId="{9AFB63AC-A0EE-4CE1-8FD4-FF7252ACA044}" type="sibTrans" cxnId="{9A87CFBF-01A3-4849-A8FA-F86E3B06F83A}">
      <dgm:prSet/>
      <dgm:spPr/>
      <dgm:t>
        <a:bodyPr/>
        <a:lstStyle/>
        <a:p>
          <a:endParaRPr lang="bg-BG"/>
        </a:p>
      </dgm:t>
    </dgm:pt>
    <dgm:pt modelId="{C77F9830-C7CD-4AA5-91B7-7B7A20D73F5A}">
      <dgm:prSet phldrT="[Текст]"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Комуникативно- </a:t>
          </a:r>
          <a:r>
            <a:rPr lang="bg-BG" b="1" dirty="0" err="1">
              <a:solidFill>
                <a:schemeClr val="tx1"/>
              </a:solidFill>
            </a:rPr>
            <a:t>дейностен</a:t>
          </a:r>
          <a:r>
            <a:rPr lang="bg-BG" b="1" dirty="0">
              <a:solidFill>
                <a:schemeClr val="tx1"/>
              </a:solidFill>
            </a:rPr>
            <a:t>  подход</a:t>
          </a:r>
        </a:p>
      </dgm:t>
    </dgm:pt>
    <dgm:pt modelId="{7D373B34-14EA-43B4-B7D2-CC5677B983E4}" type="parTrans" cxnId="{EE2450F9-3554-4620-9F3E-D4AC24D6EB6A}">
      <dgm:prSet/>
      <dgm:spPr/>
      <dgm:t>
        <a:bodyPr/>
        <a:lstStyle/>
        <a:p>
          <a:endParaRPr lang="bg-BG"/>
        </a:p>
      </dgm:t>
    </dgm:pt>
    <dgm:pt modelId="{62D051CA-D7B3-48D1-BDC9-6EDE9E974405}" type="sibTrans" cxnId="{EE2450F9-3554-4620-9F3E-D4AC24D6EB6A}">
      <dgm:prSet/>
      <dgm:spPr/>
      <dgm:t>
        <a:bodyPr/>
        <a:lstStyle/>
        <a:p>
          <a:endParaRPr lang="bg-BG"/>
        </a:p>
      </dgm:t>
    </dgm:pt>
    <dgm:pt modelId="{E811B022-A2BD-4C79-83E7-E8897D682EF8}">
      <dgm:prSet phldrT="[Текст]"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Диференциран подход</a:t>
          </a:r>
        </a:p>
      </dgm:t>
    </dgm:pt>
    <dgm:pt modelId="{4C3851F5-9983-4237-813C-015A0803D72C}" type="parTrans" cxnId="{BB239503-2E5A-4CF8-B851-EB4252F108A4}">
      <dgm:prSet/>
      <dgm:spPr/>
      <dgm:t>
        <a:bodyPr/>
        <a:lstStyle/>
        <a:p>
          <a:endParaRPr lang="bg-BG"/>
        </a:p>
      </dgm:t>
    </dgm:pt>
    <dgm:pt modelId="{818BF9D8-C99B-475C-804C-77C11A421E02}" type="sibTrans" cxnId="{BB239503-2E5A-4CF8-B851-EB4252F108A4}">
      <dgm:prSet/>
      <dgm:spPr/>
      <dgm:t>
        <a:bodyPr/>
        <a:lstStyle/>
        <a:p>
          <a:endParaRPr lang="bg-BG"/>
        </a:p>
      </dgm:t>
    </dgm:pt>
    <dgm:pt modelId="{F9F0FAA0-5627-41E6-8702-5316551BD3F0}" type="pres">
      <dgm:prSet presAssocID="{69ADA76A-8DD5-4583-A3C9-30982E4E0248}" presName="Name0" presStyleCnt="0">
        <dgm:presLayoutVars>
          <dgm:dir/>
          <dgm:resizeHandles val="exact"/>
        </dgm:presLayoutVars>
      </dgm:prSet>
      <dgm:spPr/>
    </dgm:pt>
    <dgm:pt modelId="{6E24A5B8-FF9C-4A57-B69C-FCBB27001091}" type="pres">
      <dgm:prSet presAssocID="{DD6CAC87-503B-4FE4-9BF2-1F2302A79C7C}" presName="node" presStyleLbl="node1" presStyleIdx="0" presStyleCnt="3">
        <dgm:presLayoutVars>
          <dgm:bulletEnabled val="1"/>
        </dgm:presLayoutVars>
      </dgm:prSet>
      <dgm:spPr/>
    </dgm:pt>
    <dgm:pt modelId="{8EF86CEC-15A4-4A50-AFB4-7D8D1EE9934E}" type="pres">
      <dgm:prSet presAssocID="{9AFB63AC-A0EE-4CE1-8FD4-FF7252ACA044}" presName="sibTrans" presStyleCnt="0"/>
      <dgm:spPr/>
    </dgm:pt>
    <dgm:pt modelId="{773B53A7-604B-405F-8296-7A7B498EB766}" type="pres">
      <dgm:prSet presAssocID="{C77F9830-C7CD-4AA5-91B7-7B7A20D73F5A}" presName="node" presStyleLbl="node1" presStyleIdx="1" presStyleCnt="3">
        <dgm:presLayoutVars>
          <dgm:bulletEnabled val="1"/>
        </dgm:presLayoutVars>
      </dgm:prSet>
      <dgm:spPr/>
    </dgm:pt>
    <dgm:pt modelId="{C1AF7F1C-0CAD-46E9-8C9D-EA4CFF896D55}" type="pres">
      <dgm:prSet presAssocID="{62D051CA-D7B3-48D1-BDC9-6EDE9E974405}" presName="sibTrans" presStyleCnt="0"/>
      <dgm:spPr/>
    </dgm:pt>
    <dgm:pt modelId="{AD0A77CF-5B51-4F01-9049-9872A890CF35}" type="pres">
      <dgm:prSet presAssocID="{E811B022-A2BD-4C79-83E7-E8897D682EF8}" presName="node" presStyleLbl="node1" presStyleIdx="2" presStyleCnt="3">
        <dgm:presLayoutVars>
          <dgm:bulletEnabled val="1"/>
        </dgm:presLayoutVars>
      </dgm:prSet>
      <dgm:spPr/>
    </dgm:pt>
  </dgm:ptLst>
  <dgm:cxnLst>
    <dgm:cxn modelId="{BB239503-2E5A-4CF8-B851-EB4252F108A4}" srcId="{69ADA76A-8DD5-4583-A3C9-30982E4E0248}" destId="{E811B022-A2BD-4C79-83E7-E8897D682EF8}" srcOrd="2" destOrd="0" parTransId="{4C3851F5-9983-4237-813C-015A0803D72C}" sibTransId="{818BF9D8-C99B-475C-804C-77C11A421E02}"/>
    <dgm:cxn modelId="{4BB5A031-1E2B-435C-92C4-D68ECF420220}" type="presOf" srcId="{C77F9830-C7CD-4AA5-91B7-7B7A20D73F5A}" destId="{773B53A7-604B-405F-8296-7A7B498EB766}" srcOrd="0" destOrd="0" presId="urn:microsoft.com/office/officeart/2005/8/layout/hList6"/>
    <dgm:cxn modelId="{82622E5A-CF4D-4577-8E09-9CBAC0DE76CB}" type="presOf" srcId="{DD6CAC87-503B-4FE4-9BF2-1F2302A79C7C}" destId="{6E24A5B8-FF9C-4A57-B69C-FCBB27001091}" srcOrd="0" destOrd="0" presId="urn:microsoft.com/office/officeart/2005/8/layout/hList6"/>
    <dgm:cxn modelId="{6DE9305A-4993-48AE-8A43-AAB1BD3BEB36}" type="presOf" srcId="{69ADA76A-8DD5-4583-A3C9-30982E4E0248}" destId="{F9F0FAA0-5627-41E6-8702-5316551BD3F0}" srcOrd="0" destOrd="0" presId="urn:microsoft.com/office/officeart/2005/8/layout/hList6"/>
    <dgm:cxn modelId="{9A87CFBF-01A3-4849-A8FA-F86E3B06F83A}" srcId="{69ADA76A-8DD5-4583-A3C9-30982E4E0248}" destId="{DD6CAC87-503B-4FE4-9BF2-1F2302A79C7C}" srcOrd="0" destOrd="0" parTransId="{8ADDCB08-BF67-41C1-AB52-FDE6C084C3EE}" sibTransId="{9AFB63AC-A0EE-4CE1-8FD4-FF7252ACA044}"/>
    <dgm:cxn modelId="{A256C1D8-C083-44C3-B616-9592B252D345}" type="presOf" srcId="{E811B022-A2BD-4C79-83E7-E8897D682EF8}" destId="{AD0A77CF-5B51-4F01-9049-9872A890CF35}" srcOrd="0" destOrd="0" presId="urn:microsoft.com/office/officeart/2005/8/layout/hList6"/>
    <dgm:cxn modelId="{EE2450F9-3554-4620-9F3E-D4AC24D6EB6A}" srcId="{69ADA76A-8DD5-4583-A3C9-30982E4E0248}" destId="{C77F9830-C7CD-4AA5-91B7-7B7A20D73F5A}" srcOrd="1" destOrd="0" parTransId="{7D373B34-14EA-43B4-B7D2-CC5677B983E4}" sibTransId="{62D051CA-D7B3-48D1-BDC9-6EDE9E974405}"/>
    <dgm:cxn modelId="{CBE4FFEF-B5B5-43FD-92BB-63D5B9045FEF}" type="presParOf" srcId="{F9F0FAA0-5627-41E6-8702-5316551BD3F0}" destId="{6E24A5B8-FF9C-4A57-B69C-FCBB27001091}" srcOrd="0" destOrd="0" presId="urn:microsoft.com/office/officeart/2005/8/layout/hList6"/>
    <dgm:cxn modelId="{4921A885-B7A7-465C-A0F8-8D11F1F36E3E}" type="presParOf" srcId="{F9F0FAA0-5627-41E6-8702-5316551BD3F0}" destId="{8EF86CEC-15A4-4A50-AFB4-7D8D1EE9934E}" srcOrd="1" destOrd="0" presId="urn:microsoft.com/office/officeart/2005/8/layout/hList6"/>
    <dgm:cxn modelId="{D0F81148-9E5A-4791-AC05-EA6E337D57B5}" type="presParOf" srcId="{F9F0FAA0-5627-41E6-8702-5316551BD3F0}" destId="{773B53A7-604B-405F-8296-7A7B498EB766}" srcOrd="2" destOrd="0" presId="urn:microsoft.com/office/officeart/2005/8/layout/hList6"/>
    <dgm:cxn modelId="{EB407C35-B639-412E-9849-4AE55A886CB0}" type="presParOf" srcId="{F9F0FAA0-5627-41E6-8702-5316551BD3F0}" destId="{C1AF7F1C-0CAD-46E9-8C9D-EA4CFF896D55}" srcOrd="3" destOrd="0" presId="urn:microsoft.com/office/officeart/2005/8/layout/hList6"/>
    <dgm:cxn modelId="{4A19B49A-C589-4B0F-9532-042A7E11E6BD}" type="presParOf" srcId="{F9F0FAA0-5627-41E6-8702-5316551BD3F0}" destId="{AD0A77CF-5B51-4F01-9049-9872A890CF3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C2211-1589-4458-9437-4F0B078813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9CBAEAE-52B5-45F2-96F7-FF056F555EAA}">
      <dgm:prSet phldrT="[Текст]"/>
      <dgm:spPr/>
      <dgm:t>
        <a:bodyPr/>
        <a:lstStyle/>
        <a:p>
          <a:r>
            <a:rPr lang="bg-BG" dirty="0"/>
            <a:t>В педагогическата ситуация</a:t>
          </a:r>
        </a:p>
      </dgm:t>
    </dgm:pt>
    <dgm:pt modelId="{556ECA49-7B5C-445D-B4B9-F40CD992A55D}" type="parTrans" cxnId="{45BEB7A4-E08B-48E1-A9A3-1AB88484F78D}">
      <dgm:prSet/>
      <dgm:spPr/>
      <dgm:t>
        <a:bodyPr/>
        <a:lstStyle/>
        <a:p>
          <a:endParaRPr lang="bg-BG"/>
        </a:p>
      </dgm:t>
    </dgm:pt>
    <dgm:pt modelId="{84CCB0AA-10AB-44FD-8865-2DF2191A859C}" type="sibTrans" cxnId="{45BEB7A4-E08B-48E1-A9A3-1AB88484F78D}">
      <dgm:prSet/>
      <dgm:spPr/>
      <dgm:t>
        <a:bodyPr/>
        <a:lstStyle/>
        <a:p>
          <a:endParaRPr lang="bg-BG"/>
        </a:p>
      </dgm:t>
    </dgm:pt>
    <dgm:pt modelId="{3D67F0E1-6CA8-4725-A6A1-97522675A6AC}">
      <dgm:prSet phldrT="[Текст]"/>
      <dgm:spPr/>
      <dgm:t>
        <a:bodyPr/>
        <a:lstStyle/>
        <a:p>
          <a:r>
            <a:rPr lang="bg-BG" dirty="0"/>
            <a:t>В целия дневен режим</a:t>
          </a:r>
        </a:p>
      </dgm:t>
    </dgm:pt>
    <dgm:pt modelId="{8D8591EE-5917-4F91-82F6-42C7763667FB}" type="parTrans" cxnId="{D41F065E-AD33-49AF-BEE5-006E7E177818}">
      <dgm:prSet/>
      <dgm:spPr/>
      <dgm:t>
        <a:bodyPr/>
        <a:lstStyle/>
        <a:p>
          <a:endParaRPr lang="bg-BG"/>
        </a:p>
      </dgm:t>
    </dgm:pt>
    <dgm:pt modelId="{EDE3F5DA-94F2-4208-A4DC-0841BFA5EB10}" type="sibTrans" cxnId="{D41F065E-AD33-49AF-BEE5-006E7E177818}">
      <dgm:prSet/>
      <dgm:spPr/>
      <dgm:t>
        <a:bodyPr/>
        <a:lstStyle/>
        <a:p>
          <a:endParaRPr lang="bg-BG"/>
        </a:p>
      </dgm:t>
    </dgm:pt>
    <dgm:pt modelId="{1B235671-BE32-4294-A154-56E0E6474CA3}">
      <dgm:prSet phldrT="[Текст]"/>
      <dgm:spPr/>
      <dgm:t>
        <a:bodyPr/>
        <a:lstStyle/>
        <a:p>
          <a:r>
            <a:rPr lang="bg-BG" dirty="0"/>
            <a:t>В партньорство със семействата на децата</a:t>
          </a:r>
        </a:p>
      </dgm:t>
    </dgm:pt>
    <dgm:pt modelId="{5E369D70-2291-4F22-AD97-32CF663DCB21}" type="parTrans" cxnId="{6737EC04-9EA3-49A5-A3E0-8616ACECE6B5}">
      <dgm:prSet/>
      <dgm:spPr/>
      <dgm:t>
        <a:bodyPr/>
        <a:lstStyle/>
        <a:p>
          <a:endParaRPr lang="bg-BG"/>
        </a:p>
      </dgm:t>
    </dgm:pt>
    <dgm:pt modelId="{FD4C28B6-6D4E-4490-A8E4-10F0245DD9C8}" type="sibTrans" cxnId="{6737EC04-9EA3-49A5-A3E0-8616ACECE6B5}">
      <dgm:prSet/>
      <dgm:spPr/>
      <dgm:t>
        <a:bodyPr/>
        <a:lstStyle/>
        <a:p>
          <a:endParaRPr lang="bg-BG"/>
        </a:p>
      </dgm:t>
    </dgm:pt>
    <dgm:pt modelId="{5BBD1B4F-A820-4D02-8696-8511B43EF826}" type="pres">
      <dgm:prSet presAssocID="{576C2211-1589-4458-9437-4F0B0788138F}" presName="CompostProcess" presStyleCnt="0">
        <dgm:presLayoutVars>
          <dgm:dir/>
          <dgm:resizeHandles val="exact"/>
        </dgm:presLayoutVars>
      </dgm:prSet>
      <dgm:spPr/>
    </dgm:pt>
    <dgm:pt modelId="{A3039BE8-CB5A-4346-8A9C-1634CE4ECA22}" type="pres">
      <dgm:prSet presAssocID="{576C2211-1589-4458-9437-4F0B0788138F}" presName="arrow" presStyleLbl="bgShp" presStyleIdx="0" presStyleCnt="1"/>
      <dgm:spPr/>
    </dgm:pt>
    <dgm:pt modelId="{185C8980-9324-499C-806E-6EDB93FC45F0}" type="pres">
      <dgm:prSet presAssocID="{576C2211-1589-4458-9437-4F0B0788138F}" presName="linearProcess" presStyleCnt="0"/>
      <dgm:spPr/>
    </dgm:pt>
    <dgm:pt modelId="{3A6EF025-2442-4571-8758-38AF7312BD7B}" type="pres">
      <dgm:prSet presAssocID="{29CBAEAE-52B5-45F2-96F7-FF056F555EAA}" presName="textNode" presStyleLbl="node1" presStyleIdx="0" presStyleCnt="3">
        <dgm:presLayoutVars>
          <dgm:bulletEnabled val="1"/>
        </dgm:presLayoutVars>
      </dgm:prSet>
      <dgm:spPr/>
    </dgm:pt>
    <dgm:pt modelId="{78BDB172-A1E4-4CD7-A38D-14FB7341A521}" type="pres">
      <dgm:prSet presAssocID="{84CCB0AA-10AB-44FD-8865-2DF2191A859C}" presName="sibTrans" presStyleCnt="0"/>
      <dgm:spPr/>
    </dgm:pt>
    <dgm:pt modelId="{D9CAD84F-6587-4459-9984-0CF14F5450D8}" type="pres">
      <dgm:prSet presAssocID="{3D67F0E1-6CA8-4725-A6A1-97522675A6AC}" presName="textNode" presStyleLbl="node1" presStyleIdx="1" presStyleCnt="3">
        <dgm:presLayoutVars>
          <dgm:bulletEnabled val="1"/>
        </dgm:presLayoutVars>
      </dgm:prSet>
      <dgm:spPr/>
    </dgm:pt>
    <dgm:pt modelId="{7ADF4D80-8900-41DB-B293-077EA56F62B1}" type="pres">
      <dgm:prSet presAssocID="{EDE3F5DA-94F2-4208-A4DC-0841BFA5EB10}" presName="sibTrans" presStyleCnt="0"/>
      <dgm:spPr/>
    </dgm:pt>
    <dgm:pt modelId="{7E873336-6761-4470-8AB6-799E605C8C60}" type="pres">
      <dgm:prSet presAssocID="{1B235671-BE32-4294-A154-56E0E6474C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737EC04-9EA3-49A5-A3E0-8616ACECE6B5}" srcId="{576C2211-1589-4458-9437-4F0B0788138F}" destId="{1B235671-BE32-4294-A154-56E0E6474CA3}" srcOrd="2" destOrd="0" parTransId="{5E369D70-2291-4F22-AD97-32CF663DCB21}" sibTransId="{FD4C28B6-6D4E-4490-A8E4-10F0245DD9C8}"/>
    <dgm:cxn modelId="{E82A2335-2EDB-4A9D-99CA-49F5D2FD20DA}" type="presOf" srcId="{29CBAEAE-52B5-45F2-96F7-FF056F555EAA}" destId="{3A6EF025-2442-4571-8758-38AF7312BD7B}" srcOrd="0" destOrd="0" presId="urn:microsoft.com/office/officeart/2005/8/layout/hProcess9"/>
    <dgm:cxn modelId="{2C46F45D-6680-4F90-8D49-676963A0AFC3}" type="presOf" srcId="{3D67F0E1-6CA8-4725-A6A1-97522675A6AC}" destId="{D9CAD84F-6587-4459-9984-0CF14F5450D8}" srcOrd="0" destOrd="0" presId="urn:microsoft.com/office/officeart/2005/8/layout/hProcess9"/>
    <dgm:cxn modelId="{D41F065E-AD33-49AF-BEE5-006E7E177818}" srcId="{576C2211-1589-4458-9437-4F0B0788138F}" destId="{3D67F0E1-6CA8-4725-A6A1-97522675A6AC}" srcOrd="1" destOrd="0" parTransId="{8D8591EE-5917-4F91-82F6-42C7763667FB}" sibTransId="{EDE3F5DA-94F2-4208-A4DC-0841BFA5EB10}"/>
    <dgm:cxn modelId="{45BEB7A4-E08B-48E1-A9A3-1AB88484F78D}" srcId="{576C2211-1589-4458-9437-4F0B0788138F}" destId="{29CBAEAE-52B5-45F2-96F7-FF056F555EAA}" srcOrd="0" destOrd="0" parTransId="{556ECA49-7B5C-445D-B4B9-F40CD992A55D}" sibTransId="{84CCB0AA-10AB-44FD-8865-2DF2191A859C}"/>
    <dgm:cxn modelId="{ADBABED1-5F85-4CE2-86C9-CC66D275C7A3}" type="presOf" srcId="{1B235671-BE32-4294-A154-56E0E6474CA3}" destId="{7E873336-6761-4470-8AB6-799E605C8C60}" srcOrd="0" destOrd="0" presId="urn:microsoft.com/office/officeart/2005/8/layout/hProcess9"/>
    <dgm:cxn modelId="{132C13F9-1764-4F7E-A223-A237CBF64C10}" type="presOf" srcId="{576C2211-1589-4458-9437-4F0B0788138F}" destId="{5BBD1B4F-A820-4D02-8696-8511B43EF826}" srcOrd="0" destOrd="0" presId="urn:microsoft.com/office/officeart/2005/8/layout/hProcess9"/>
    <dgm:cxn modelId="{9D56C4F9-AE6C-459F-970C-7F4C7160C7E6}" type="presParOf" srcId="{5BBD1B4F-A820-4D02-8696-8511B43EF826}" destId="{A3039BE8-CB5A-4346-8A9C-1634CE4ECA22}" srcOrd="0" destOrd="0" presId="urn:microsoft.com/office/officeart/2005/8/layout/hProcess9"/>
    <dgm:cxn modelId="{D86E9055-1116-4492-818E-0541981CA081}" type="presParOf" srcId="{5BBD1B4F-A820-4D02-8696-8511B43EF826}" destId="{185C8980-9324-499C-806E-6EDB93FC45F0}" srcOrd="1" destOrd="0" presId="urn:microsoft.com/office/officeart/2005/8/layout/hProcess9"/>
    <dgm:cxn modelId="{75D2D21E-7790-4490-BBBA-5DADDE096E5A}" type="presParOf" srcId="{185C8980-9324-499C-806E-6EDB93FC45F0}" destId="{3A6EF025-2442-4571-8758-38AF7312BD7B}" srcOrd="0" destOrd="0" presId="urn:microsoft.com/office/officeart/2005/8/layout/hProcess9"/>
    <dgm:cxn modelId="{B4444672-96BD-4FFF-B0DA-F10D909A311F}" type="presParOf" srcId="{185C8980-9324-499C-806E-6EDB93FC45F0}" destId="{78BDB172-A1E4-4CD7-A38D-14FB7341A521}" srcOrd="1" destOrd="0" presId="urn:microsoft.com/office/officeart/2005/8/layout/hProcess9"/>
    <dgm:cxn modelId="{F730D2E4-D34A-4C48-886B-93981A513945}" type="presParOf" srcId="{185C8980-9324-499C-806E-6EDB93FC45F0}" destId="{D9CAD84F-6587-4459-9984-0CF14F5450D8}" srcOrd="2" destOrd="0" presId="urn:microsoft.com/office/officeart/2005/8/layout/hProcess9"/>
    <dgm:cxn modelId="{F6224569-07A7-432B-87E6-8BFCE87ECFC2}" type="presParOf" srcId="{185C8980-9324-499C-806E-6EDB93FC45F0}" destId="{7ADF4D80-8900-41DB-B293-077EA56F62B1}" srcOrd="3" destOrd="0" presId="urn:microsoft.com/office/officeart/2005/8/layout/hProcess9"/>
    <dgm:cxn modelId="{031341D0-5378-404C-9429-6441F48657F8}" type="presParOf" srcId="{185C8980-9324-499C-806E-6EDB93FC45F0}" destId="{7E873336-6761-4470-8AB6-799E605C8C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4A5B8-FF9C-4A57-B69C-FCBB27001091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949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solidFill>
                <a:schemeClr val="tx1"/>
              </a:solidFill>
            </a:rPr>
            <a:t>Системен подход</a:t>
          </a:r>
        </a:p>
      </dsp:txBody>
      <dsp:txXfrm rot="5400000">
        <a:off x="1284" y="870267"/>
        <a:ext cx="3337470" cy="2610802"/>
      </dsp:txXfrm>
    </dsp:sp>
    <dsp:sp modelId="{773B53A7-604B-405F-8296-7A7B498EB766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949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solidFill>
                <a:schemeClr val="tx1"/>
              </a:solidFill>
            </a:rPr>
            <a:t>Комуникативно- </a:t>
          </a:r>
          <a:r>
            <a:rPr lang="bg-BG" sz="3200" b="1" kern="1200" dirty="0" err="1">
              <a:solidFill>
                <a:schemeClr val="tx1"/>
              </a:solidFill>
            </a:rPr>
            <a:t>дейностен</a:t>
          </a:r>
          <a:r>
            <a:rPr lang="bg-BG" sz="3200" b="1" kern="1200" dirty="0">
              <a:solidFill>
                <a:schemeClr val="tx1"/>
              </a:solidFill>
            </a:rPr>
            <a:t>  подход</a:t>
          </a:r>
        </a:p>
      </dsp:txBody>
      <dsp:txXfrm rot="5400000">
        <a:off x="3589065" y="870267"/>
        <a:ext cx="3337470" cy="2610802"/>
      </dsp:txXfrm>
    </dsp:sp>
    <dsp:sp modelId="{AD0A77CF-5B51-4F01-9049-9872A890CF35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949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solidFill>
                <a:schemeClr val="tx1"/>
              </a:solidFill>
            </a:rPr>
            <a:t>Диференциран подход</a:t>
          </a:r>
        </a:p>
      </dsp:txBody>
      <dsp:txXfrm rot="5400000">
        <a:off x="7176846" y="870267"/>
        <a:ext cx="3337470" cy="261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39BE8-CB5A-4346-8A9C-1634CE4ECA2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EF025-2442-4571-8758-38AF7312BD7B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В педагогическата ситуация</a:t>
          </a:r>
        </a:p>
      </dsp:txBody>
      <dsp:txXfrm>
        <a:off x="441305" y="1390367"/>
        <a:ext cx="2984748" cy="1570603"/>
      </dsp:txXfrm>
    </dsp:sp>
    <dsp:sp modelId="{D9CAD84F-6587-4459-9984-0CF14F5450D8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В целия дневен режим</a:t>
          </a:r>
        </a:p>
      </dsp:txBody>
      <dsp:txXfrm>
        <a:off x="3765426" y="1390367"/>
        <a:ext cx="2984748" cy="1570603"/>
      </dsp:txXfrm>
    </dsp:sp>
    <dsp:sp modelId="{7E873336-6761-4470-8AB6-799E605C8C60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/>
            <a:t>В партньорство със семействата на децата</a:t>
          </a:r>
        </a:p>
      </dsp:txBody>
      <dsp:txXfrm>
        <a:off x="7089546" y="1390367"/>
        <a:ext cx="298474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6T21:34:18.48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36B38-8083-4C17-8DF2-E57092B330A3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C3CF-D7E2-47EA-B2A6-1E87AD9978C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1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ED43F5-CB52-06FC-B926-6AC7D2641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DBDA1D5-EC8D-2213-C247-90ADFF68D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A5E73A1-AEFE-54E9-36E6-0DA4F1E0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A025FA2-419F-D11F-ED5D-4E034504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8B8C3A6-7E99-7E32-FA70-75EB3503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555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884C07-6B85-546D-B3AD-2FB16685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D0464A2-FAD9-5DC8-504D-679CF7AFF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1DA3D2F-D39D-EE8D-11F5-5106F8B8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6D46FEB-3839-0173-C9F0-18FEB5F7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BB40675-31F7-98C3-D817-A1437A0E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258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6173E1A-C4C2-972A-BB1D-05DEA2892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AC10864-21E1-93A3-72B1-260224535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FC0FA81-CAEB-9272-D1A5-ADACEF34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2F5C3EE-A161-77D2-2F44-74902C0C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9F90E85-7024-5B98-5C06-FBED31AD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2869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668E9AE-B9E7-3D35-1439-3169D85E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37997A8-8FF7-2419-633E-91CDEE8E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0366293-2309-EAC2-86EA-70F57E63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E3AFE9B-3C6A-6AE5-3BA1-6FA250B2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B5B262F-2954-5B05-D09F-F8141897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818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4185C59-C273-EF9B-08CE-CFCDBCF2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E834BCB-6942-983E-8B72-602C394F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667698B-70F1-3BD6-4814-E8B40297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5F1BEE3-4818-6F83-84BB-727EC210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8B9F75E-3B0F-92A8-17E4-0A61ECF5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9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529ECE-AC6F-FA70-F40E-626F2B6E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F3E5278-E73C-3C00-9A34-176AF40AE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78398F8-B376-C108-4E4D-423E3F315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78E30F7-AB63-087F-91D7-A22B7DA7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2945932-0C8E-3F45-5468-563035B8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932BDF7-3DDA-5AF7-B953-B2804717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2141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914E99-E41D-5E0A-3996-8012DA5E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AFA73F3-E36E-B569-0FE3-C8B772F53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E1328ED-D2F3-7E76-2538-DBFD11FEE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29BF65E-7706-B535-BABC-260F99144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4327BC75-1F89-BF3B-2447-1E59C2792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33E27055-2D0F-03C6-3262-1462E08A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E0857A36-06CE-BB0B-C08C-DBF19FEB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4316D4EB-56D0-9E7C-FC02-CDE6887D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89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FD09EE-E561-9219-4937-063A640A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30C857DA-1265-329A-A9CE-0CF0B578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8C0606F5-C8B8-F35B-ED70-00DB2F0A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D0ACD137-2AAF-2424-4E9A-DDCF2E80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733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CF68552C-C255-5565-71B0-642DE3BE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B769EF21-4D73-643D-CD6C-C0383EE8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719D0B99-705F-B938-30D0-7B4878CF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747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86FDADF-7E6B-ED88-4A1A-32190CF5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BD90261-ADCB-6065-E567-8BB9B4B0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5BC949D-7FC4-D426-7AA0-402EEAE1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8059B35-87DB-A9B3-8330-0846A5E3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5E957D7-1721-EBCA-6620-43D88E3F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23EAE2A-0207-C187-1727-2F6431F6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574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A2DDA96-E45D-8D28-710E-748BCA1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5C67A717-85EA-FEAE-EFED-BBC9D9869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1D82ACF-D05C-083F-500B-39440F905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5550959-2607-1052-2D50-C3549217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6D63EED-7798-FF00-A8E9-D7F5C8D2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E72B61C-F893-8441-686A-178DA472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12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113276D1-A116-F2D9-6296-684CD18C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4E0A756-BED3-95EC-56AC-C2C30DA0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5F28187-AEBF-002D-ECDE-8A1B49246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C958-9487-4511-A61D-2187A7A03EF1}" type="datetimeFigureOut">
              <a:rPr lang="bg-BG" smtClean="0"/>
              <a:t>17.1.2025 г.</a:t>
            </a:fld>
            <a:endParaRPr lang="bg-BG" dirty="0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09DCADD-0D92-D8D2-1701-F90BA36EE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3E3990E-95C7-4EDC-8AD5-8CF9E11DD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56C3-4148-4524-B0FE-8F8462F125B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10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0.png"/><Relationship Id="rId7" Type="http://schemas.openxmlformats.org/officeDocument/2006/relationships/diagramColors" Target="../diagrams/colors1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F7F6888-6ABE-F669-2588-EE3F58762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6449"/>
            <a:ext cx="9144000" cy="2763514"/>
          </a:xfrm>
        </p:spPr>
        <p:txBody>
          <a:bodyPr>
            <a:noAutofit/>
          </a:bodyPr>
          <a:lstStyle/>
          <a:p>
            <a:r>
              <a:rPr lang="bg-BG" sz="48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 СИСТЕМА ЗА ОБУЧЕНИЕ ПО БЪЛГАРСКИ ЕЗИК НА ДЕЦА С РАЗЛИЧЕН СЕМЕЕН ЕЗИК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DADCE9A-2839-E11F-4661-749B7E622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707"/>
            <a:ext cx="9144000" cy="1655762"/>
          </a:xfrm>
        </p:spPr>
        <p:txBody>
          <a:bodyPr>
            <a:noAutofit/>
          </a:bodyPr>
          <a:lstStyle/>
          <a:p>
            <a:r>
              <a:rPr lang="bg-BG" sz="3200" dirty="0">
                <a:latin typeface="Arial" panose="020B0604020202020204" pitchFamily="34" charset="0"/>
                <a:cs typeface="Arial" panose="020B0604020202020204" pitchFamily="34" charset="0"/>
              </a:rPr>
              <a:t>Доц. д-р Евгения Тополска</a:t>
            </a:r>
          </a:p>
          <a:p>
            <a:r>
              <a:rPr lang="bg-BG" sz="3200" dirty="0">
                <a:latin typeface="Arial" panose="020B0604020202020204" pitchFamily="34" charset="0"/>
                <a:cs typeface="Arial" panose="020B0604020202020204" pitchFamily="34" charset="0"/>
              </a:rPr>
              <a:t>Нов български университет</a:t>
            </a:r>
          </a:p>
          <a:p>
            <a:r>
              <a:rPr lang="bg-BG" sz="3200" dirty="0">
                <a:latin typeface="Arial" panose="020B0604020202020204" pitchFamily="34" charset="0"/>
                <a:cs typeface="Arial" panose="020B0604020202020204" pitchFamily="34" charset="0"/>
              </a:rPr>
              <a:t>гр. София</a:t>
            </a:r>
          </a:p>
        </p:txBody>
      </p:sp>
    </p:spTree>
    <p:extLst>
      <p:ext uri="{BB962C8B-B14F-4D97-AF65-F5344CB8AC3E}">
        <p14:creationId xmlns:p14="http://schemas.microsoft.com/office/powerpoint/2010/main" val="128518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74BAE1F-8F3B-7BC1-D831-3FB88AA1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44" b="7988"/>
          <a:stretch/>
        </p:blipFill>
        <p:spPr>
          <a:xfrm>
            <a:off x="886407" y="485193"/>
            <a:ext cx="10683551" cy="60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8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E273C52-B0CF-B3C9-548E-215E64B0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Надграждане на речевите умения по тема:</a:t>
            </a:r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id="{6F5E0F4A-275D-8FF9-D236-2A7E5DD6D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3166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03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83CDF35-5262-0794-F0EA-537E027C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Надграждане на речевите умения </a:t>
            </a:r>
            <a:br>
              <a:rPr lang="bg-BG" dirty="0"/>
            </a:br>
            <a:r>
              <a:rPr lang="bg-BG" dirty="0"/>
              <a:t>по тема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AADE36E-2673-9C68-37A0-9D79831EC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Тема 2/1 Ива и Асен на село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9F22D-84F5-5C61-E34C-A25B0088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90" y="1092875"/>
            <a:ext cx="400712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4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C59A81-CF0C-D199-2A85-1A4A00E8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Надграждане на речевите умения в последователни теми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2CD091C-23FE-BD29-6672-856D48A0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Тема 8/1 Асен и мама</a:t>
            </a:r>
          </a:p>
          <a:p>
            <a:r>
              <a:rPr lang="bg-BG" dirty="0"/>
              <a:t>Тема 8/2 Кутията с шоколадови </a:t>
            </a:r>
          </a:p>
          <a:p>
            <a:pPr marL="0" indent="0">
              <a:buNone/>
            </a:pPr>
            <a:r>
              <a:rPr lang="bg-BG" dirty="0"/>
              <a:t>бонбони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E1C38-F2CD-D1AC-031C-D3550DE6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60" y="1092875"/>
            <a:ext cx="402272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9088642-B3DD-8447-1814-A62C2DC8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Надграждане на речевите умения в последователни теми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22D0722-A772-9F53-9B33-928D7C25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Тема 9/1 Ива и Писана</a:t>
            </a:r>
          </a:p>
          <a:p>
            <a:r>
              <a:rPr lang="bg-BG" dirty="0"/>
              <a:t>Тема 9/2 Болната Писана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19AC-0EFB-59E0-2019-7376C7F1B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88" y="1092875"/>
            <a:ext cx="400227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3C53798-E2C6-C1B0-C935-4B2EE018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Надграждане на речевите умения в последователни теми (социални и емоционални умения)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DF46724-2CEF-B3CD-405E-0DA2FC695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32470"/>
          </a:xfrm>
        </p:spPr>
        <p:txBody>
          <a:bodyPr/>
          <a:lstStyle/>
          <a:p>
            <a:r>
              <a:rPr lang="bg-BG" dirty="0"/>
              <a:t>Тема 12/1 Ива получава награда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3235634A-163C-F66E-A4D0-C51211C7D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2954"/>
            <a:ext cx="5181600" cy="5070204"/>
          </a:xfrm>
        </p:spPr>
        <p:txBody>
          <a:bodyPr/>
          <a:lstStyle/>
          <a:p>
            <a:r>
              <a:rPr lang="bg-BG" dirty="0"/>
              <a:t>Тема 12/2 Играчка-</a:t>
            </a:r>
            <a:r>
              <a:rPr lang="bg-BG" dirty="0" err="1"/>
              <a:t>плачка</a:t>
            </a:r>
            <a:endParaRPr lang="bg-BG" dirty="0"/>
          </a:p>
          <a:p>
            <a:endParaRPr lang="bg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D7257-8CBD-7B33-1B12-DB7ECF06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37" y="2547158"/>
            <a:ext cx="3095090" cy="41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AECDD-57D9-5943-80A1-1D9681EC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38" y="2547158"/>
            <a:ext cx="3093724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5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BF4C16D-C1B0-16CF-2E16-FCF2E5D9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/>
              <a:t>Надграждане на речевите умения в подобни теми в различни възрастови групи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972E53F-974F-3F7D-590C-3C04A1C8F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9551"/>
            <a:ext cx="5181600" cy="4637412"/>
          </a:xfrm>
        </p:spPr>
        <p:txBody>
          <a:bodyPr/>
          <a:lstStyle/>
          <a:p>
            <a:r>
              <a:rPr lang="bg-BG" dirty="0"/>
              <a:t>4/1 У дома (3 – 4 години)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15FF146-017D-1655-5933-0D8710B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2857"/>
            <a:ext cx="5181600" cy="4544106"/>
          </a:xfrm>
        </p:spPr>
        <p:txBody>
          <a:bodyPr/>
          <a:lstStyle/>
          <a:p>
            <a:r>
              <a:rPr lang="bg-BG" dirty="0"/>
              <a:t>2/1 Семейството на Ива и Асен (4 – 5 години)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B3BF5-6E84-F537-843F-CC461E5F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08" y="2538321"/>
            <a:ext cx="3110922" cy="41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549D0-91E8-1F03-A749-AA7CD702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371" y="2538321"/>
            <a:ext cx="309509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A84E125-9C81-4BF2-6E2F-B7140A48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Подготовка за ограмотяване при деца с различен семеен език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CB9DDE-B012-10A8-538F-24FC657DE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5181600" cy="4979742"/>
          </a:xfrm>
        </p:spPr>
        <p:txBody>
          <a:bodyPr/>
          <a:lstStyle/>
          <a:p>
            <a:r>
              <a:rPr lang="bg-BG" dirty="0"/>
              <a:t>Тема 29/1 Малкият помощник (5 – 6 години)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BE3D6E5-E5BB-397A-B98F-0AEFCAFCA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979742"/>
          </a:xfrm>
        </p:spPr>
        <p:txBody>
          <a:bodyPr/>
          <a:lstStyle/>
          <a:p>
            <a:r>
              <a:rPr lang="bg-BG" dirty="0"/>
              <a:t>Тема 30/1 Ива и Асен търсят буквата Е (5 – 6 години)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70485-0195-021F-74F9-8BAD8F967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82" y="2494430"/>
            <a:ext cx="3105635" cy="41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3435F-6E95-3828-C2CE-EE6F2772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82" y="2494430"/>
            <a:ext cx="3080658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13AE88-C362-076A-91F7-174C7DCA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5400" dirty="0"/>
              <a:t>Благодаря за вниманието!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E1ABDEB-AB41-800A-BE78-2F4D82A3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g-BG" sz="4000" dirty="0"/>
          </a:p>
          <a:p>
            <a:pPr marL="0" indent="0" algn="ctr">
              <a:buNone/>
            </a:pPr>
            <a:r>
              <a:rPr lang="bg-BG" sz="4000" dirty="0"/>
              <a:t>Доц. д-р Евгения Тополска</a:t>
            </a:r>
          </a:p>
          <a:p>
            <a:pPr marL="0" indent="0" algn="ctr">
              <a:buNone/>
            </a:pPr>
            <a:r>
              <a:rPr lang="bg-BG" sz="4000" dirty="0"/>
              <a:t>Нов български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1300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3D995D1-ED1F-B066-5BA4-9B021F87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Предизвикателства и перспективи в обучението по български език при деца с различен семеен език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1363456-B817-7C8D-E7AF-8D37582F6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/>
              <a:t>Езикова ситуация в детската група</a:t>
            </a:r>
          </a:p>
          <a:p>
            <a:pPr>
              <a:lnSpc>
                <a:spcPct val="150000"/>
              </a:lnSpc>
            </a:pPr>
            <a:r>
              <a:rPr lang="bg-BG" dirty="0"/>
              <a:t>Образователна политика</a:t>
            </a:r>
          </a:p>
          <a:p>
            <a:pPr>
              <a:lnSpc>
                <a:spcPct val="150000"/>
              </a:lnSpc>
            </a:pPr>
            <a:r>
              <a:rPr lang="bg-BG" dirty="0"/>
              <a:t>Нормативни основи</a:t>
            </a:r>
          </a:p>
        </p:txBody>
      </p:sp>
    </p:spTree>
    <p:extLst>
      <p:ext uri="{BB962C8B-B14F-4D97-AF65-F5344CB8AC3E}">
        <p14:creationId xmlns:p14="http://schemas.microsoft.com/office/powerpoint/2010/main" val="12261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582AF0-A975-122A-1F45-702D3C2B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Обща европейска референтна езикова рамка</a:t>
            </a:r>
            <a:endParaRPr lang="bg-BG" sz="3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CF28DB2-F056-212C-881D-3EDD4509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</a:t>
            </a:r>
            <a:r>
              <a:rPr lang="bg-B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лушане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езиково разбиране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</a:t>
            </a: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етене,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</a:t>
            </a:r>
            <a:r>
              <a:rPr lang="bg-B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оворене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езиков</a:t>
            </a:r>
            <a:r>
              <a:rPr lang="bg-BG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 продукция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bg-BG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писане.</a:t>
            </a:r>
          </a:p>
          <a:p>
            <a:pPr marL="0" indent="0">
              <a:buNone/>
            </a:pP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Съгласно държавния образователен стандарт 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ДОС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за предучилищно образование за деца от предучилищна възраст езиковото обучение по български език предвижда формиране </a:t>
            </a:r>
            <a:r>
              <a:rPr lang="bg-BG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само</a:t>
            </a: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на две от изброените речеви умения: </a:t>
            </a:r>
            <a:r>
              <a:rPr lang="bg-BG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слушане</a:t>
            </a: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и </a:t>
            </a:r>
            <a:r>
              <a:rPr lang="bg-BG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говорене</a:t>
            </a:r>
            <a:r>
              <a:rPr lang="bg-BG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045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747FD8B-0AAB-C15A-F49D-EFC89FEE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dirty="0"/>
              <a:t>Методическа система „Пъстър свят“ за обучение по български език на деца с различен семеен език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959C7-BCCC-2055-B619-A5CB1F9E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57" y="2270010"/>
            <a:ext cx="2941290" cy="396000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A238427-CB12-B161-5FA2-9D709EBF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8" y="1690688"/>
            <a:ext cx="2945030" cy="39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415884-046F-D46A-DB52-B8F0E7FC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813" y="2270010"/>
            <a:ext cx="2931280" cy="39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BD4B46-77C4-C640-0038-B4BEEAC2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468" y="1690688"/>
            <a:ext cx="293634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807B02-E4CD-7B3B-10B8-AAE39AE2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Оценяване на речевите умения</a:t>
            </a:r>
            <a:br>
              <a:rPr lang="bg-BG" dirty="0"/>
            </a:br>
            <a:r>
              <a:rPr lang="bg-BG" dirty="0"/>
              <a:t>  </a:t>
            </a:r>
            <a:r>
              <a:rPr lang="bg-BG" b="1" i="1" dirty="0"/>
              <a:t>слушане</a:t>
            </a:r>
            <a:r>
              <a:rPr lang="bg-BG" dirty="0"/>
              <a:t> и </a:t>
            </a:r>
            <a:r>
              <a:rPr lang="bg-BG" b="1" i="1" dirty="0"/>
              <a:t>говорене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6D22F3-3A53-E118-73FE-F69B9A4F97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2395" y="1825625"/>
            <a:ext cx="3209924" cy="4320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5D90E1-0B1C-EB72-84BA-01D19C26B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2238" y="1825625"/>
            <a:ext cx="3218181" cy="4320000"/>
          </a:xfrm>
        </p:spPr>
      </p:pic>
    </p:spTree>
    <p:extLst>
      <p:ext uri="{BB962C8B-B14F-4D97-AF65-F5344CB8AC3E}">
        <p14:creationId xmlns:p14="http://schemas.microsoft.com/office/powerpoint/2010/main" val="81470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6901CEC-50B8-D295-0498-7F4FB37D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Модел на обучение по български език при деца с различен семеен език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Ръкопис 14">
                <a:extLst>
                  <a:ext uri="{FF2B5EF4-FFF2-40B4-BE49-F238E27FC236}">
                    <a16:creationId xmlns:a16="http://schemas.microsoft.com/office/drawing/2014/main" id="{B904743D-C285-95F2-677D-D677C17816CC}"/>
                  </a:ext>
                </a:extLst>
              </p14:cNvPr>
              <p14:cNvContentPartPr/>
              <p14:nvPr/>
            </p14:nvContentPartPr>
            <p14:xfrm>
              <a:off x="13155568" y="1408313"/>
              <a:ext cx="360" cy="360"/>
            </p14:xfrm>
          </p:contentPart>
        </mc:Choice>
        <mc:Fallback xmlns="">
          <p:pic>
            <p:nvPicPr>
              <p:cNvPr id="15" name="Ръкопис 14">
                <a:extLst>
                  <a:ext uri="{FF2B5EF4-FFF2-40B4-BE49-F238E27FC236}">
                    <a16:creationId xmlns:a16="http://schemas.microsoft.com/office/drawing/2014/main" id="{B904743D-C285-95F2-677D-D677C17816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01928" y="1300673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2" name="Контейнер за съдържание 21">
            <a:extLst>
              <a:ext uri="{FF2B5EF4-FFF2-40B4-BE49-F238E27FC236}">
                <a16:creationId xmlns:a16="http://schemas.microsoft.com/office/drawing/2014/main" id="{D18D10B5-C771-1C0C-B5D9-32B3F739C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808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839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424F9CA-951D-BDA3-6EDD-0F10BD3C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Системен подход 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048FBF23-C261-9038-12D2-118296DBD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91799" cy="4351338"/>
          </a:xfrm>
        </p:spPr>
      </p:pic>
    </p:spTree>
    <p:extLst>
      <p:ext uri="{BB962C8B-B14F-4D97-AF65-F5344CB8AC3E}">
        <p14:creationId xmlns:p14="http://schemas.microsoft.com/office/powerpoint/2010/main" val="221570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32B1-59C0-2FB6-457D-D55A9463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b="1" dirty="0"/>
              <a:t>ХОРИЗОНТАЛЕН И ВЕРТИКАЛЕН ПЛАН НА СИСТЕМНИЯ ПОДХОД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E0DBD3-33BD-45E5-D8D2-A9FAB948C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6" y="1810512"/>
            <a:ext cx="11063588" cy="4423256"/>
          </a:xfrm>
        </p:spPr>
      </p:pic>
    </p:spTree>
    <p:extLst>
      <p:ext uri="{BB962C8B-B14F-4D97-AF65-F5344CB8AC3E}">
        <p14:creationId xmlns:p14="http://schemas.microsoft.com/office/powerpoint/2010/main" val="151993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DB8FEC14-9AD5-D087-AC89-5BE49B2A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5" t="21483" b="8472"/>
          <a:stretch/>
        </p:blipFill>
        <p:spPr>
          <a:xfrm>
            <a:off x="867747" y="625151"/>
            <a:ext cx="10114383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37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322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на Office</vt:lpstr>
      <vt:lpstr>МЕТОДИЧЕСКА СИСТЕМА ЗА ОБУЧЕНИЕ ПО БЪЛГАРСКИ ЕЗИК НА ДЕЦА С РАЗЛИЧЕН СЕМЕЕН ЕЗИК</vt:lpstr>
      <vt:lpstr>Предизвикателства и перспективи в обучението по български език при деца с различен семеен език</vt:lpstr>
      <vt:lpstr>Обща европейска референтна езикова рамка</vt:lpstr>
      <vt:lpstr>Методическа система „Пъстър свят“ за обучение по български език на деца с различен семеен език</vt:lpstr>
      <vt:lpstr>Оценяване на речевите умения   слушане и говорене</vt:lpstr>
      <vt:lpstr>Модел на обучение по български език при деца с различен семеен език </vt:lpstr>
      <vt:lpstr>Системен подход </vt:lpstr>
      <vt:lpstr>ХОРИЗОНТАЛЕН И ВЕРТИКАЛЕН ПЛАН НА СИСТЕМНИЯ ПОДХОД</vt:lpstr>
      <vt:lpstr>PowerPoint Presentation</vt:lpstr>
      <vt:lpstr>PowerPoint Presentation</vt:lpstr>
      <vt:lpstr>Надграждане на речевите умения по тема:</vt:lpstr>
      <vt:lpstr>Надграждане на речевите умения  по тема</vt:lpstr>
      <vt:lpstr>Надграждане на речевите умения в последователни теми</vt:lpstr>
      <vt:lpstr>Надграждане на речевите умения в последователни теми</vt:lpstr>
      <vt:lpstr>Надграждане на речевите умения в последователни теми (социални и емоционални умения)</vt:lpstr>
      <vt:lpstr>Надграждане на речевите умения в подобни теми в различни възрастови групи</vt:lpstr>
      <vt:lpstr>Подготовка за ограмотяване при деца с различен семеен език 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Evgeniya Topolska</dc:creator>
  <cp:lastModifiedBy>Prosveta Sofia</cp:lastModifiedBy>
  <cp:revision>40</cp:revision>
  <dcterms:created xsi:type="dcterms:W3CDTF">2025-01-16T19:43:34Z</dcterms:created>
  <dcterms:modified xsi:type="dcterms:W3CDTF">2025-01-17T11:30:59Z</dcterms:modified>
</cp:coreProperties>
</file>