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0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</p:sldIdLst>
  <p:sldSz cx="9144000" cy="5143500" type="screen16x9"/>
  <p:notesSz cx="6858000" cy="9144000"/>
  <p:embeddedFontLst>
    <p:embeddedFont>
      <p:font typeface="Delius" panose="020B0604020202020204" charset="0"/>
      <p:regular r:id="rId11"/>
    </p:embeddedFont>
    <p:embeddedFont>
      <p:font typeface="Franklin Gothic Medium" panose="020B0603020102020204" pitchFamily="34" charset="0"/>
      <p:regular r:id="rId12"/>
      <p:italic r:id="rId13"/>
    </p:embeddedFont>
    <p:embeddedFont>
      <p:font typeface="IM Fell DW Pica" panose="020B0604020202020204" charset="0"/>
      <p:regular r:id="rId14"/>
      <p: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Lato Black" panose="020F0502020204030203" pitchFamily="34" charset="0"/>
      <p:bold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43F063-8EB4-4A97-ACF6-3B5525AABAA2}">
  <a:tblStyle styleId="{0543F063-8EB4-4A97-ACF6-3B5525AABA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2CF7B61-2E61-46B7-B1C7-F1BA9FD2857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57d63b582f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257d63b582f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257d63b582f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257d63b582f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57d63b582f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257d63b582f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57d63b582f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257d63b582f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57d63b582f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257d63b582f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257d63b582f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257d63b582f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257d63b582f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257d63b582f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82850" y="180600"/>
            <a:ext cx="8778300" cy="4782300"/>
          </a:xfrm>
          <a:prstGeom prst="rect">
            <a:avLst/>
          </a:prstGeom>
          <a:noFill/>
          <a:ln w="38100" cap="flat" cmpd="thickThin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713150" y="539400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/>
          <p:nvPr/>
        </p:nvSpPr>
        <p:spPr>
          <a:xfrm>
            <a:off x="182850" y="180600"/>
            <a:ext cx="8778300" cy="4782300"/>
          </a:xfrm>
          <a:prstGeom prst="rect">
            <a:avLst/>
          </a:prstGeom>
          <a:noFill/>
          <a:ln w="38100" cap="flat" cmpd="thickThin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713225" y="539400"/>
            <a:ext cx="40395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subTitle" idx="1"/>
          </p:nvPr>
        </p:nvSpPr>
        <p:spPr>
          <a:xfrm>
            <a:off x="713225" y="1638072"/>
            <a:ext cx="40395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/>
          <p:nvPr/>
        </p:nvSpPr>
        <p:spPr>
          <a:xfrm>
            <a:off x="713225" y="3602736"/>
            <a:ext cx="4039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CREDITS</a:t>
            </a:r>
            <a:r>
              <a:rPr lang="en" sz="1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This presentation template was created by </a:t>
            </a:r>
            <a:r>
              <a:rPr lang="en" sz="1000" u="sng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includes icons by </a:t>
            </a:r>
            <a:r>
              <a:rPr lang="en" sz="1000" u="sng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000" u="sng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endParaRPr sz="1000" u="sng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/>
          <p:nvPr/>
        </p:nvSpPr>
        <p:spPr>
          <a:xfrm>
            <a:off x="182850" y="180600"/>
            <a:ext cx="8778300" cy="4782300"/>
          </a:xfrm>
          <a:prstGeom prst="rect">
            <a:avLst/>
          </a:prstGeom>
          <a:noFill/>
          <a:ln w="76200" cap="flat" cmpd="tri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lt2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/>
          <p:nvPr/>
        </p:nvSpPr>
        <p:spPr>
          <a:xfrm>
            <a:off x="182850" y="180600"/>
            <a:ext cx="8778300" cy="4782300"/>
          </a:xfrm>
          <a:prstGeom prst="rect">
            <a:avLst/>
          </a:prstGeom>
          <a:noFill/>
          <a:ln w="381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182850" y="180600"/>
            <a:ext cx="8778300" cy="4782300"/>
          </a:xfrm>
          <a:prstGeom prst="rect">
            <a:avLst/>
          </a:prstGeom>
          <a:noFill/>
          <a:ln w="38100" cap="flat" cmpd="thickThin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406750" y="2113408"/>
            <a:ext cx="5023200" cy="16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 idx="2" hasCustomPrompt="1"/>
          </p:nvPr>
        </p:nvSpPr>
        <p:spPr>
          <a:xfrm>
            <a:off x="5324050" y="744092"/>
            <a:ext cx="1188600" cy="1188600"/>
          </a:xfrm>
          <a:prstGeom prst="rect">
            <a:avLst/>
          </a:prstGeom>
          <a:noFill/>
          <a:ln w="38100" cap="flat" cmpd="thickThin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3406750" y="3942208"/>
            <a:ext cx="50232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723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M Fell DW Pica"/>
              <a:buNone/>
              <a:defRPr sz="340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M Fell DW Pica"/>
              <a:buNone/>
              <a:defRPr sz="340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M Fell DW Pica"/>
              <a:buNone/>
              <a:defRPr sz="340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M Fell DW Pica"/>
              <a:buNone/>
              <a:defRPr sz="340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M Fell DW Pica"/>
              <a:buNone/>
              <a:defRPr sz="340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M Fell DW Pica"/>
              <a:buNone/>
              <a:defRPr sz="340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M Fell DW Pica"/>
              <a:buNone/>
              <a:defRPr sz="340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M Fell DW Pica"/>
              <a:buNone/>
              <a:defRPr sz="340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M Fell DW Pica"/>
              <a:buNone/>
              <a:defRPr sz="340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73" r:id="rId3"/>
    <p:sldLayoutId id="2147483674" r:id="rId4"/>
    <p:sldLayoutId id="2147483675" r:id="rId5"/>
    <p:sldLayoutId id="214748367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0"/>
          <p:cNvSpPr txBox="1">
            <a:spLocks noGrp="1"/>
          </p:cNvSpPr>
          <p:nvPr>
            <p:ph type="title"/>
          </p:nvPr>
        </p:nvSpPr>
        <p:spPr>
          <a:xfrm>
            <a:off x="363070" y="1366688"/>
            <a:ext cx="5190743" cy="22195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600" b="1" dirty="0"/>
              <a:t>Дейности за проверка на знанията</a:t>
            </a:r>
            <a:endParaRPr sz="4600" b="1" dirty="0"/>
          </a:p>
        </p:txBody>
      </p:sp>
      <p:sp>
        <p:nvSpPr>
          <p:cNvPr id="572" name="Google Shape;572;p60"/>
          <p:cNvSpPr txBox="1">
            <a:spLocks noGrp="1"/>
          </p:cNvSpPr>
          <p:nvPr>
            <p:ph type="subTitle" idx="1"/>
          </p:nvPr>
        </p:nvSpPr>
        <p:spPr>
          <a:xfrm>
            <a:off x="4450977" y="4134304"/>
            <a:ext cx="3819323" cy="7575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Могат да се използват в края на урок/ раздел/годишен преговор</a:t>
            </a:r>
            <a:endParaRPr dirty="0"/>
          </a:p>
        </p:txBody>
      </p:sp>
      <p:pic>
        <p:nvPicPr>
          <p:cNvPr id="573" name="Google Shape;573;p60"/>
          <p:cNvPicPr preferRelativeResize="0"/>
          <p:nvPr/>
        </p:nvPicPr>
        <p:blipFill rotWithShape="1">
          <a:blip r:embed="rId3">
            <a:alphaModFix/>
          </a:blip>
          <a:srcRect l="11678" r="15605"/>
          <a:stretch/>
        </p:blipFill>
        <p:spPr>
          <a:xfrm>
            <a:off x="5438520" y="424854"/>
            <a:ext cx="2696950" cy="370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1"/>
          <p:cNvSpPr txBox="1">
            <a:spLocks noGrp="1"/>
          </p:cNvSpPr>
          <p:nvPr>
            <p:ph type="title"/>
          </p:nvPr>
        </p:nvSpPr>
        <p:spPr>
          <a:xfrm>
            <a:off x="713150" y="539400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Изберете правилния отговор</a:t>
            </a:r>
            <a:endParaRPr dirty="0"/>
          </a:p>
        </p:txBody>
      </p:sp>
      <p:sp>
        <p:nvSpPr>
          <p:cNvPr id="579" name="Google Shape;579;p61"/>
          <p:cNvSpPr txBox="1"/>
          <p:nvPr/>
        </p:nvSpPr>
        <p:spPr>
          <a:xfrm flipH="1">
            <a:off x="713219" y="1362450"/>
            <a:ext cx="77175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Инструкции: </a:t>
            </a:r>
            <a:r>
              <a:rPr lang="ru-RU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Прочетете внимателно всеки въпрос и изберете верния отговор</a:t>
            </a:r>
            <a:endParaRPr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580" name="Google Shape;580;p61"/>
          <p:cNvSpPr txBox="1"/>
          <p:nvPr/>
        </p:nvSpPr>
        <p:spPr>
          <a:xfrm flipH="1">
            <a:off x="1353800" y="1956900"/>
            <a:ext cx="303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Как се нарича основната социална и икономическа система на Средновековието?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1" name="Google Shape;581;p61"/>
          <p:cNvSpPr txBox="1"/>
          <p:nvPr/>
        </p:nvSpPr>
        <p:spPr>
          <a:xfrm flipH="1">
            <a:off x="713219" y="1956900"/>
            <a:ext cx="640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13715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rPr>
              <a:t>01</a:t>
            </a:r>
            <a:endParaRPr sz="2400">
              <a:solidFill>
                <a:schemeClr val="dk1"/>
              </a:solidFill>
              <a:latin typeface="IM Fell DW Pica"/>
              <a:ea typeface="IM Fell DW Pica"/>
              <a:cs typeface="IM Fell DW Pica"/>
              <a:sym typeface="IM Fell DW Pica"/>
            </a:endParaRPr>
          </a:p>
        </p:txBody>
      </p:sp>
      <p:sp>
        <p:nvSpPr>
          <p:cNvPr id="582" name="Google Shape;582;p61"/>
          <p:cNvSpPr txBox="1"/>
          <p:nvPr/>
        </p:nvSpPr>
        <p:spPr>
          <a:xfrm flipH="1">
            <a:off x="1856297" y="2962650"/>
            <a:ext cx="25371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демокрация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3" name="Google Shape;583;p61"/>
          <p:cNvSpPr txBox="1"/>
          <p:nvPr/>
        </p:nvSpPr>
        <p:spPr>
          <a:xfrm flipH="1">
            <a:off x="1353644" y="2962656"/>
            <a:ext cx="411600" cy="411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A</a:t>
            </a:r>
            <a:endParaRPr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84" name="Google Shape;584;p61"/>
          <p:cNvSpPr txBox="1"/>
          <p:nvPr/>
        </p:nvSpPr>
        <p:spPr>
          <a:xfrm flipH="1">
            <a:off x="1856297" y="3465600"/>
            <a:ext cx="25371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феодализъм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5" name="Google Shape;585;p61"/>
          <p:cNvSpPr txBox="1"/>
          <p:nvPr/>
        </p:nvSpPr>
        <p:spPr>
          <a:xfrm flipH="1">
            <a:off x="1353644" y="3465606"/>
            <a:ext cx="411600" cy="411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B</a:t>
            </a:r>
            <a:endParaRPr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86" name="Google Shape;586;p61"/>
          <p:cNvSpPr txBox="1"/>
          <p:nvPr/>
        </p:nvSpPr>
        <p:spPr>
          <a:xfrm flipH="1">
            <a:off x="1856297" y="3968550"/>
            <a:ext cx="25371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монархия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7" name="Google Shape;587;p61"/>
          <p:cNvSpPr txBox="1"/>
          <p:nvPr/>
        </p:nvSpPr>
        <p:spPr>
          <a:xfrm flipH="1">
            <a:off x="1353644" y="3968556"/>
            <a:ext cx="411600" cy="411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C</a:t>
            </a:r>
            <a:endParaRPr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88" name="Google Shape;588;p61"/>
          <p:cNvSpPr txBox="1"/>
          <p:nvPr/>
        </p:nvSpPr>
        <p:spPr>
          <a:xfrm flipH="1">
            <a:off x="5391175" y="1956900"/>
            <a:ext cx="303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Кой заема най-високата позиция във феодалната йерархия през Средновековието?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9" name="Google Shape;589;p61"/>
          <p:cNvSpPr txBox="1"/>
          <p:nvPr/>
        </p:nvSpPr>
        <p:spPr>
          <a:xfrm flipH="1">
            <a:off x="4750594" y="1956900"/>
            <a:ext cx="640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13715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rPr>
              <a:t>02</a:t>
            </a:r>
            <a:endParaRPr sz="2400">
              <a:solidFill>
                <a:schemeClr val="dk1"/>
              </a:solidFill>
              <a:latin typeface="IM Fell DW Pica"/>
              <a:ea typeface="IM Fell DW Pica"/>
              <a:cs typeface="IM Fell DW Pica"/>
              <a:sym typeface="IM Fell DW Pica"/>
            </a:endParaRPr>
          </a:p>
        </p:txBody>
      </p:sp>
      <p:sp>
        <p:nvSpPr>
          <p:cNvPr id="590" name="Google Shape;590;p61"/>
          <p:cNvSpPr txBox="1"/>
          <p:nvPr/>
        </p:nvSpPr>
        <p:spPr>
          <a:xfrm flipH="1">
            <a:off x="5893672" y="2962650"/>
            <a:ext cx="25371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рицарите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1" name="Google Shape;591;p61"/>
          <p:cNvSpPr txBox="1"/>
          <p:nvPr/>
        </p:nvSpPr>
        <p:spPr>
          <a:xfrm flipH="1">
            <a:off x="5391019" y="2962656"/>
            <a:ext cx="411600" cy="411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A</a:t>
            </a:r>
            <a:endParaRPr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92" name="Google Shape;592;p61"/>
          <p:cNvSpPr txBox="1"/>
          <p:nvPr/>
        </p:nvSpPr>
        <p:spPr>
          <a:xfrm flipH="1">
            <a:off x="5893672" y="3465600"/>
            <a:ext cx="25371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майсторите на гилдии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3" name="Google Shape;593;p61"/>
          <p:cNvSpPr txBox="1"/>
          <p:nvPr/>
        </p:nvSpPr>
        <p:spPr>
          <a:xfrm flipH="1">
            <a:off x="5391019" y="3465606"/>
            <a:ext cx="411600" cy="411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B</a:t>
            </a:r>
            <a:endParaRPr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94" name="Google Shape;594;p61"/>
          <p:cNvSpPr txBox="1"/>
          <p:nvPr/>
        </p:nvSpPr>
        <p:spPr>
          <a:xfrm flipH="1">
            <a:off x="5893672" y="3968550"/>
            <a:ext cx="25371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кралете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5" name="Google Shape;595;p61"/>
          <p:cNvSpPr txBox="1"/>
          <p:nvPr/>
        </p:nvSpPr>
        <p:spPr>
          <a:xfrm flipH="1">
            <a:off x="5391019" y="3968556"/>
            <a:ext cx="411600" cy="411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C</a:t>
            </a:r>
            <a:endParaRPr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912675-E033-4B1D-9DC9-3FB81BEC0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79"/>
            <a:ext cx="1609483" cy="16094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62"/>
          <p:cNvSpPr txBox="1">
            <a:spLocks noGrp="1"/>
          </p:cNvSpPr>
          <p:nvPr>
            <p:ph type="title"/>
          </p:nvPr>
        </p:nvSpPr>
        <p:spPr>
          <a:xfrm>
            <a:off x="713150" y="539400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Вярно или грешно</a:t>
            </a:r>
            <a:endParaRPr dirty="0"/>
          </a:p>
        </p:txBody>
      </p:sp>
      <p:sp>
        <p:nvSpPr>
          <p:cNvPr id="601" name="Google Shape;601;p62"/>
          <p:cNvSpPr txBox="1"/>
          <p:nvPr/>
        </p:nvSpPr>
        <p:spPr>
          <a:xfrm flipH="1">
            <a:off x="713225" y="1362450"/>
            <a:ext cx="8108046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Инструкции</a:t>
            </a:r>
            <a:r>
              <a:rPr lang="en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: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прочетете твърденията и отбележете със знак дали всяко е вярно или грешно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602" name="Google Shape;602;p62"/>
          <p:cNvGraphicFramePr/>
          <p:nvPr>
            <p:extLst>
              <p:ext uri="{D42A27DB-BD31-4B8C-83A1-F6EECF244321}">
                <p14:modId xmlns:p14="http://schemas.microsoft.com/office/powerpoint/2010/main" val="4117734067"/>
              </p:ext>
            </p:extLst>
          </p:nvPr>
        </p:nvGraphicFramePr>
        <p:xfrm>
          <a:off x="201706" y="1956900"/>
          <a:ext cx="8767482" cy="2957983"/>
        </p:xfrm>
        <a:graphic>
          <a:graphicData uri="http://schemas.openxmlformats.org/drawingml/2006/table">
            <a:tbl>
              <a:tblPr>
                <a:noFill/>
                <a:tableStyleId>{02CF7B61-2E61-46B7-B1C7-F1BA9FD28572}</a:tableStyleId>
              </a:tblPr>
              <a:tblGrid>
                <a:gridCol w="688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600" dirty="0">
                          <a:solidFill>
                            <a:schemeClr val="dk1"/>
                          </a:solidFill>
                          <a:latin typeface="Franklin Gothic Medium" panose="020B0603020102020204" pitchFamily="34" charset="0"/>
                          <a:ea typeface="IM Fell DW Pica"/>
                          <a:cs typeface="IM Fell DW Pica"/>
                          <a:sym typeface="IM Fell DW Pica"/>
                        </a:rPr>
                        <a:t>Твърдение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sz="1600" dirty="0">
                          <a:solidFill>
                            <a:schemeClr val="dk1"/>
                          </a:solidFill>
                          <a:latin typeface="Franklin Gothic Medium" panose="020B0603020102020204" pitchFamily="34" charset="0"/>
                          <a:ea typeface="IM Fell DW Pica"/>
                          <a:cs typeface="IM Fell DW Pica"/>
                          <a:sym typeface="IM Fell DW Pica"/>
                        </a:rPr>
                        <a:t>Вярно</a:t>
                      </a:r>
                      <a:endParaRPr sz="1600" dirty="0">
                        <a:solidFill>
                          <a:schemeClr val="dk1"/>
                        </a:solidFill>
                        <a:latin typeface="Franklin Gothic Medium" panose="020B0603020102020204" pitchFamily="34" charset="0"/>
                        <a:ea typeface="IM Fell DW Pica"/>
                        <a:cs typeface="IM Fell DW Pica"/>
                        <a:sym typeface="IM Fell DW Pic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bg-BG" sz="1600" dirty="0">
                          <a:solidFill>
                            <a:schemeClr val="dk1"/>
                          </a:solidFill>
                          <a:latin typeface="Franklin Gothic Medium" panose="020B0603020102020204" pitchFamily="34" charset="0"/>
                          <a:ea typeface="IM Fell DW Pica"/>
                          <a:cs typeface="IM Fell DW Pica"/>
                          <a:sym typeface="IM Fell DW Pica"/>
                        </a:rPr>
                        <a:t>Грешно</a:t>
                      </a:r>
                      <a:endParaRPr sz="1600" dirty="0">
                        <a:solidFill>
                          <a:schemeClr val="dk1"/>
                        </a:solidFill>
                        <a:latin typeface="Franklin Gothic Medium" panose="020B0603020102020204" pitchFamily="34" charset="0"/>
                        <a:ea typeface="IM Fell DW Pica"/>
                        <a:cs typeface="IM Fell DW Pica"/>
                        <a:sym typeface="IM Fell DW Pica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chemeClr val="dk1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Рицарите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 </a:t>
                      </a:r>
                      <a:r>
                        <a:rPr lang="ru-RU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са отговорни за духовното напътствие и религиозните церемонии.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Крепостните селяни </a:t>
                      </a:r>
                      <a:r>
                        <a:rPr lang="bg-BG" dirty="0">
                          <a:solidFill>
                            <a:schemeClr val="dk1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имат повече свобода и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 </a:t>
                      </a:r>
                      <a:r>
                        <a:rPr lang="bg-BG" dirty="0">
                          <a:solidFill>
                            <a:schemeClr val="dk1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мобилност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ru-RU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в сравнение със свободните фермери.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chemeClr val="dk1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Феодът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r>
                        <a:rPr lang="bg-BG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се предавал по наследство, заедно със задълженията към него.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Лесно представител на </a:t>
                      </a:r>
                      <a:r>
                        <a:rPr lang="bg-BG" dirty="0">
                          <a:solidFill>
                            <a:schemeClr val="dk1"/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  <a:sym typeface="Lato"/>
                        </a:rPr>
                        <a:t>третото съсловие </a:t>
                      </a:r>
                      <a:r>
                        <a:rPr lang="bg-BG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може да премине в друго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 </a:t>
                      </a:r>
                      <a:r>
                        <a:rPr lang="bg-BG" dirty="0">
                          <a:solidFill>
                            <a:schemeClr val="dk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Lato Black"/>
                        </a:rPr>
                        <a:t>съсловие</a:t>
                      </a:r>
                      <a:r>
                        <a:rPr lang="bg-BG" dirty="0">
                          <a:solidFill>
                            <a:schemeClr val="dk1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.</a:t>
                      </a:r>
                      <a:r>
                        <a:rPr lang="en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4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Център на феодалното имение е</a:t>
                      </a:r>
                      <a:r>
                        <a:rPr lang="ru-RU" dirty="0">
                          <a:solidFill>
                            <a:schemeClr val="dk1"/>
                          </a:solidFill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  <a:sym typeface="Lato"/>
                        </a:rPr>
                        <a:t> замъкът </a:t>
                      </a:r>
                      <a:r>
                        <a:rPr lang="ru-RU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на феодала.</a:t>
                      </a:r>
                      <a:endParaRPr dirty="0">
                        <a:solidFill>
                          <a:schemeClr val="dk1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03" name="Google Shape;603;p62"/>
          <p:cNvGrpSpPr/>
          <p:nvPr/>
        </p:nvGrpSpPr>
        <p:grpSpPr>
          <a:xfrm>
            <a:off x="8271827" y="455380"/>
            <a:ext cx="317645" cy="318757"/>
            <a:chOff x="5779408" y="3699191"/>
            <a:chExt cx="317645" cy="318757"/>
          </a:xfrm>
        </p:grpSpPr>
        <p:sp>
          <p:nvSpPr>
            <p:cNvPr id="604" name="Google Shape;604;p62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05" name="Google Shape;605;p62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609" name="Google Shape;609;p62"/>
          <p:cNvGrpSpPr/>
          <p:nvPr/>
        </p:nvGrpSpPr>
        <p:grpSpPr>
          <a:xfrm>
            <a:off x="7659098" y="455380"/>
            <a:ext cx="356196" cy="265631"/>
            <a:chOff x="5216456" y="3725484"/>
            <a:chExt cx="356196" cy="265631"/>
          </a:xfrm>
        </p:grpSpPr>
        <p:sp>
          <p:nvSpPr>
            <p:cNvPr id="610" name="Google Shape;610;p62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11" name="Google Shape;611;p62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0612426-3A81-48C4-B3E6-E4095B930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260" y="7076"/>
            <a:ext cx="1700931" cy="16094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3"/>
          <p:cNvSpPr txBox="1">
            <a:spLocks noGrp="1"/>
          </p:cNvSpPr>
          <p:nvPr>
            <p:ph type="title"/>
          </p:nvPr>
        </p:nvSpPr>
        <p:spPr>
          <a:xfrm>
            <a:off x="814003" y="224525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Свържете колоните</a:t>
            </a:r>
            <a:endParaRPr dirty="0"/>
          </a:p>
        </p:txBody>
      </p:sp>
      <p:sp>
        <p:nvSpPr>
          <p:cNvPr id="623" name="Google Shape;623;p63"/>
          <p:cNvSpPr txBox="1"/>
          <p:nvPr/>
        </p:nvSpPr>
        <p:spPr>
          <a:xfrm flipH="1">
            <a:off x="908201" y="878504"/>
            <a:ext cx="77175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Инструкции: свържете определенията с правилното понятие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24" name="Google Shape;624;p63"/>
          <p:cNvGrpSpPr/>
          <p:nvPr/>
        </p:nvGrpSpPr>
        <p:grpSpPr>
          <a:xfrm>
            <a:off x="6279555" y="1956900"/>
            <a:ext cx="1865258" cy="457200"/>
            <a:chOff x="6565392" y="1956900"/>
            <a:chExt cx="1865258" cy="457200"/>
          </a:xfrm>
        </p:grpSpPr>
        <p:sp>
          <p:nvSpPr>
            <p:cNvPr id="625" name="Google Shape;625;p63"/>
            <p:cNvSpPr txBox="1"/>
            <p:nvPr/>
          </p:nvSpPr>
          <p:spPr>
            <a:xfrm>
              <a:off x="6647450" y="1956900"/>
              <a:ext cx="17832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bg-BG" dirty="0">
                  <a:solidFill>
                    <a:schemeClr val="dk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съсловие</a:t>
              </a:r>
              <a:endParaRPr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626" name="Google Shape;626;p63"/>
            <p:cNvSpPr/>
            <p:nvPr/>
          </p:nvSpPr>
          <p:spPr>
            <a:xfrm>
              <a:off x="6565392" y="2144400"/>
              <a:ext cx="82200" cy="8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grpSp>
        <p:nvGrpSpPr>
          <p:cNvPr id="627" name="Google Shape;627;p63"/>
          <p:cNvGrpSpPr/>
          <p:nvPr/>
        </p:nvGrpSpPr>
        <p:grpSpPr>
          <a:xfrm>
            <a:off x="830717" y="1929580"/>
            <a:ext cx="4208253" cy="457200"/>
            <a:chOff x="1262746" y="1956907"/>
            <a:chExt cx="4208253" cy="457200"/>
          </a:xfrm>
        </p:grpSpPr>
        <p:sp>
          <p:nvSpPr>
            <p:cNvPr id="628" name="Google Shape;628;p63"/>
            <p:cNvSpPr txBox="1"/>
            <p:nvPr/>
          </p:nvSpPr>
          <p:spPr>
            <a:xfrm>
              <a:off x="1262746" y="1956907"/>
              <a:ext cx="40233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bg-BG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Титла на западноевропейски владетел</a:t>
              </a:r>
              <a:endParaRPr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629" name="Google Shape;629;p63"/>
            <p:cNvSpPr/>
            <p:nvPr/>
          </p:nvSpPr>
          <p:spPr>
            <a:xfrm>
              <a:off x="5388799" y="2144407"/>
              <a:ext cx="82200" cy="8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endParaRPr>
            </a:p>
          </p:txBody>
        </p:sp>
      </p:grpSp>
      <p:grpSp>
        <p:nvGrpSpPr>
          <p:cNvPr id="630" name="Google Shape;630;p63"/>
          <p:cNvGrpSpPr/>
          <p:nvPr/>
        </p:nvGrpSpPr>
        <p:grpSpPr>
          <a:xfrm>
            <a:off x="6279555" y="2468963"/>
            <a:ext cx="1865258" cy="457200"/>
            <a:chOff x="6565392" y="2468963"/>
            <a:chExt cx="1865258" cy="457200"/>
          </a:xfrm>
        </p:grpSpPr>
        <p:sp>
          <p:nvSpPr>
            <p:cNvPr id="631" name="Google Shape;631;p63"/>
            <p:cNvSpPr txBox="1"/>
            <p:nvPr/>
          </p:nvSpPr>
          <p:spPr>
            <a:xfrm>
              <a:off x="6647450" y="2468963"/>
              <a:ext cx="17832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bg-BG" dirty="0">
                  <a:solidFill>
                    <a:schemeClr val="dk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привилегия</a:t>
              </a:r>
              <a:endParaRPr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632" name="Google Shape;632;p63"/>
            <p:cNvSpPr/>
            <p:nvPr/>
          </p:nvSpPr>
          <p:spPr>
            <a:xfrm>
              <a:off x="6565392" y="2656466"/>
              <a:ext cx="82200" cy="8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grpSp>
        <p:nvGrpSpPr>
          <p:cNvPr id="633" name="Google Shape;633;p63"/>
          <p:cNvGrpSpPr/>
          <p:nvPr/>
        </p:nvGrpSpPr>
        <p:grpSpPr>
          <a:xfrm>
            <a:off x="811535" y="2421539"/>
            <a:ext cx="4292941" cy="457200"/>
            <a:chOff x="1097372" y="2421539"/>
            <a:chExt cx="4292941" cy="457200"/>
          </a:xfrm>
        </p:grpSpPr>
        <p:sp>
          <p:nvSpPr>
            <p:cNvPr id="634" name="Google Shape;634;p63"/>
            <p:cNvSpPr txBox="1"/>
            <p:nvPr/>
          </p:nvSpPr>
          <p:spPr>
            <a:xfrm>
              <a:off x="1097372" y="2421539"/>
              <a:ext cx="40233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bg-BG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Отношения на подчиненост и зависимост между сеньора и васала</a:t>
              </a:r>
              <a:endParaRPr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635" name="Google Shape;635;p63"/>
            <p:cNvSpPr/>
            <p:nvPr/>
          </p:nvSpPr>
          <p:spPr>
            <a:xfrm>
              <a:off x="5308113" y="2656525"/>
              <a:ext cx="82200" cy="8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endParaRPr>
            </a:p>
          </p:txBody>
        </p:sp>
      </p:grpSp>
      <p:grpSp>
        <p:nvGrpSpPr>
          <p:cNvPr id="636" name="Google Shape;636;p63"/>
          <p:cNvGrpSpPr/>
          <p:nvPr/>
        </p:nvGrpSpPr>
        <p:grpSpPr>
          <a:xfrm>
            <a:off x="6279555" y="2981026"/>
            <a:ext cx="1865258" cy="457200"/>
            <a:chOff x="6565392" y="2981026"/>
            <a:chExt cx="1865258" cy="457200"/>
          </a:xfrm>
        </p:grpSpPr>
        <p:sp>
          <p:nvSpPr>
            <p:cNvPr id="637" name="Google Shape;637;p63"/>
            <p:cNvSpPr txBox="1"/>
            <p:nvPr/>
          </p:nvSpPr>
          <p:spPr>
            <a:xfrm>
              <a:off x="6647450" y="2981026"/>
              <a:ext cx="17832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bg-BG" dirty="0">
                  <a:solidFill>
                    <a:schemeClr val="dk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крал</a:t>
              </a:r>
              <a:endParaRPr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638" name="Google Shape;638;p63"/>
            <p:cNvSpPr/>
            <p:nvPr/>
          </p:nvSpPr>
          <p:spPr>
            <a:xfrm>
              <a:off x="6565392" y="3168531"/>
              <a:ext cx="82200" cy="8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grpSp>
        <p:nvGrpSpPr>
          <p:cNvPr id="639" name="Google Shape;639;p63"/>
          <p:cNvGrpSpPr/>
          <p:nvPr/>
        </p:nvGrpSpPr>
        <p:grpSpPr>
          <a:xfrm>
            <a:off x="852796" y="2981026"/>
            <a:ext cx="4251680" cy="457200"/>
            <a:chOff x="1138633" y="2981026"/>
            <a:chExt cx="4251680" cy="457200"/>
          </a:xfrm>
        </p:grpSpPr>
        <p:sp>
          <p:nvSpPr>
            <p:cNvPr id="640" name="Google Shape;640;p63"/>
            <p:cNvSpPr txBox="1"/>
            <p:nvPr/>
          </p:nvSpPr>
          <p:spPr>
            <a:xfrm>
              <a:off x="1138633" y="2981026"/>
              <a:ext cx="416948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bg-BG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Земя или приходи, които господарят дава на васалите си срещу задължението да му служат</a:t>
              </a:r>
              <a:endParaRPr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641" name="Google Shape;641;p63"/>
            <p:cNvSpPr/>
            <p:nvPr/>
          </p:nvSpPr>
          <p:spPr>
            <a:xfrm>
              <a:off x="5308113" y="3168575"/>
              <a:ext cx="82200" cy="8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endParaRPr>
            </a:p>
          </p:txBody>
        </p:sp>
      </p:grpSp>
      <p:grpSp>
        <p:nvGrpSpPr>
          <p:cNvPr id="642" name="Google Shape;642;p63"/>
          <p:cNvGrpSpPr/>
          <p:nvPr/>
        </p:nvGrpSpPr>
        <p:grpSpPr>
          <a:xfrm>
            <a:off x="6279555" y="3493089"/>
            <a:ext cx="1865258" cy="457200"/>
            <a:chOff x="6565392" y="3493089"/>
            <a:chExt cx="1865258" cy="457200"/>
          </a:xfrm>
        </p:grpSpPr>
        <p:sp>
          <p:nvSpPr>
            <p:cNvPr id="643" name="Google Shape;643;p63"/>
            <p:cNvSpPr txBox="1"/>
            <p:nvPr/>
          </p:nvSpPr>
          <p:spPr>
            <a:xfrm>
              <a:off x="6647450" y="3493089"/>
              <a:ext cx="17832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bg-BG" dirty="0">
                  <a:solidFill>
                    <a:schemeClr val="dk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васал</a:t>
              </a:r>
              <a:endParaRPr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644" name="Google Shape;644;p63"/>
            <p:cNvSpPr/>
            <p:nvPr/>
          </p:nvSpPr>
          <p:spPr>
            <a:xfrm>
              <a:off x="6565392" y="3680596"/>
              <a:ext cx="82200" cy="8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grpSp>
        <p:nvGrpSpPr>
          <p:cNvPr id="645" name="Google Shape;645;p63"/>
          <p:cNvGrpSpPr/>
          <p:nvPr/>
        </p:nvGrpSpPr>
        <p:grpSpPr>
          <a:xfrm>
            <a:off x="6279555" y="4011876"/>
            <a:ext cx="1865258" cy="457200"/>
            <a:chOff x="6565392" y="4005152"/>
            <a:chExt cx="1865258" cy="457200"/>
          </a:xfrm>
        </p:grpSpPr>
        <p:sp>
          <p:nvSpPr>
            <p:cNvPr id="646" name="Google Shape;646;p63"/>
            <p:cNvSpPr txBox="1"/>
            <p:nvPr/>
          </p:nvSpPr>
          <p:spPr>
            <a:xfrm>
              <a:off x="6647450" y="4005152"/>
              <a:ext cx="17832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bg-BG" dirty="0">
                  <a:solidFill>
                    <a:schemeClr val="dk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феод</a:t>
              </a:r>
              <a:endParaRPr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647" name="Google Shape;647;p63"/>
            <p:cNvSpPr/>
            <p:nvPr/>
          </p:nvSpPr>
          <p:spPr>
            <a:xfrm>
              <a:off x="6565392" y="4192662"/>
              <a:ext cx="82200" cy="8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cxnSp>
        <p:nvCxnSpPr>
          <p:cNvPr id="648" name="Google Shape;648;p63"/>
          <p:cNvCxnSpPr>
            <a:stCxn id="635" idx="6"/>
          </p:cNvCxnSpPr>
          <p:nvPr/>
        </p:nvCxnSpPr>
        <p:spPr>
          <a:xfrm>
            <a:off x="5104476" y="2697625"/>
            <a:ext cx="120000" cy="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9" name="Google Shape;649;p63"/>
          <p:cNvCxnSpPr>
            <a:stCxn id="641" idx="6"/>
          </p:cNvCxnSpPr>
          <p:nvPr/>
        </p:nvCxnSpPr>
        <p:spPr>
          <a:xfrm>
            <a:off x="5104476" y="3209675"/>
            <a:ext cx="120000" cy="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50" name="Google Shape;650;p63"/>
          <p:cNvGrpSpPr/>
          <p:nvPr/>
        </p:nvGrpSpPr>
        <p:grpSpPr>
          <a:xfrm>
            <a:off x="811535" y="3493089"/>
            <a:ext cx="4292941" cy="457200"/>
            <a:chOff x="1097372" y="3493089"/>
            <a:chExt cx="4292941" cy="457200"/>
          </a:xfrm>
        </p:grpSpPr>
        <p:sp>
          <p:nvSpPr>
            <p:cNvPr id="651" name="Google Shape;651;p63"/>
            <p:cNvSpPr txBox="1"/>
            <p:nvPr/>
          </p:nvSpPr>
          <p:spPr>
            <a:xfrm>
              <a:off x="1097372" y="3493089"/>
              <a:ext cx="40233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bg-BG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 Black"/>
                </a:rPr>
                <a:t>Право, което поставя някого в по-благоприятно положение в сравнение с друг</a:t>
              </a:r>
              <a:endParaRPr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endParaRPr>
            </a:p>
          </p:txBody>
        </p:sp>
        <p:sp>
          <p:nvSpPr>
            <p:cNvPr id="652" name="Google Shape;652;p63"/>
            <p:cNvSpPr/>
            <p:nvPr/>
          </p:nvSpPr>
          <p:spPr>
            <a:xfrm>
              <a:off x="5308113" y="3680625"/>
              <a:ext cx="82200" cy="8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endParaRPr>
            </a:p>
          </p:txBody>
        </p:sp>
      </p:grpSp>
      <p:cxnSp>
        <p:nvCxnSpPr>
          <p:cNvPr id="653" name="Google Shape;653;p63"/>
          <p:cNvCxnSpPr>
            <a:stCxn id="652" idx="6"/>
          </p:cNvCxnSpPr>
          <p:nvPr/>
        </p:nvCxnSpPr>
        <p:spPr>
          <a:xfrm>
            <a:off x="5104476" y="3721725"/>
            <a:ext cx="120000" cy="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54" name="Google Shape;654;p63"/>
          <p:cNvGrpSpPr/>
          <p:nvPr/>
        </p:nvGrpSpPr>
        <p:grpSpPr>
          <a:xfrm>
            <a:off x="838431" y="4056568"/>
            <a:ext cx="4227435" cy="457200"/>
            <a:chOff x="1097372" y="4056568"/>
            <a:chExt cx="4292941" cy="457200"/>
          </a:xfrm>
        </p:grpSpPr>
        <p:sp>
          <p:nvSpPr>
            <p:cNvPr id="655" name="Google Shape;655;p63"/>
            <p:cNvSpPr txBox="1"/>
            <p:nvPr/>
          </p:nvSpPr>
          <p:spPr>
            <a:xfrm>
              <a:off x="1097372" y="4056568"/>
              <a:ext cx="40233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bg-BG" dirty="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Тежковъоръжен конник от благороден произход</a:t>
              </a:r>
              <a:endParaRPr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56" name="Google Shape;656;p63"/>
            <p:cNvSpPr/>
            <p:nvPr/>
          </p:nvSpPr>
          <p:spPr>
            <a:xfrm>
              <a:off x="5308113" y="4212847"/>
              <a:ext cx="82200" cy="8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endParaRPr>
            </a:p>
          </p:txBody>
        </p:sp>
      </p:grpSp>
      <p:cxnSp>
        <p:nvCxnSpPr>
          <p:cNvPr id="657" name="Google Shape;657;p63"/>
          <p:cNvCxnSpPr>
            <a:cxnSpLocks/>
          </p:cNvCxnSpPr>
          <p:nvPr/>
        </p:nvCxnSpPr>
        <p:spPr>
          <a:xfrm>
            <a:off x="5025522" y="4253947"/>
            <a:ext cx="185506" cy="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8" name="Google Shape;658;p63"/>
          <p:cNvCxnSpPr>
            <a:cxnSpLocks/>
            <a:endCxn id="638" idx="2"/>
          </p:cNvCxnSpPr>
          <p:nvPr/>
        </p:nvCxnSpPr>
        <p:spPr>
          <a:xfrm>
            <a:off x="5040342" y="2158180"/>
            <a:ext cx="1239213" cy="1051451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9" name="Google Shape;654;p63">
            <a:extLst>
              <a:ext uri="{FF2B5EF4-FFF2-40B4-BE49-F238E27FC236}">
                <a16:creationId xmlns:a16="http://schemas.microsoft.com/office/drawing/2014/main" id="{1BBA001B-056F-4DA7-9039-8DB74E82A9D7}"/>
              </a:ext>
            </a:extLst>
          </p:cNvPr>
          <p:cNvGrpSpPr/>
          <p:nvPr/>
        </p:nvGrpSpPr>
        <p:grpSpPr>
          <a:xfrm>
            <a:off x="811535" y="4468645"/>
            <a:ext cx="4352941" cy="457200"/>
            <a:chOff x="1097372" y="4012045"/>
            <a:chExt cx="4352941" cy="457200"/>
          </a:xfrm>
        </p:grpSpPr>
        <p:sp>
          <p:nvSpPr>
            <p:cNvPr id="40" name="Google Shape;655;p63">
              <a:extLst>
                <a:ext uri="{FF2B5EF4-FFF2-40B4-BE49-F238E27FC236}">
                  <a16:creationId xmlns:a16="http://schemas.microsoft.com/office/drawing/2014/main" id="{23CB8CC5-DF1A-44C3-A35E-FE11E9B29ADA}"/>
                </a:ext>
              </a:extLst>
            </p:cNvPr>
            <p:cNvSpPr txBox="1"/>
            <p:nvPr/>
          </p:nvSpPr>
          <p:spPr>
            <a:xfrm>
              <a:off x="1097372" y="4012045"/>
              <a:ext cx="4352941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bg-BG" dirty="0">
                  <a:solidFill>
                    <a:schemeClr val="dk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sym typeface="Lato Black"/>
                </a:rPr>
                <a:t>Свободен човек, който зависел от своя господар</a:t>
              </a:r>
              <a:endParaRPr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endParaRPr>
            </a:p>
          </p:txBody>
        </p:sp>
        <p:sp>
          <p:nvSpPr>
            <p:cNvPr id="41" name="Google Shape;656;p63">
              <a:extLst>
                <a:ext uri="{FF2B5EF4-FFF2-40B4-BE49-F238E27FC236}">
                  <a16:creationId xmlns:a16="http://schemas.microsoft.com/office/drawing/2014/main" id="{94B5E3A5-7250-49E0-9D93-1EC4D632F07E}"/>
                </a:ext>
              </a:extLst>
            </p:cNvPr>
            <p:cNvSpPr/>
            <p:nvPr/>
          </p:nvSpPr>
          <p:spPr>
            <a:xfrm>
              <a:off x="5308113" y="4192675"/>
              <a:ext cx="82200" cy="8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Delius"/>
                <a:ea typeface="Delius"/>
                <a:cs typeface="Delius"/>
                <a:sym typeface="Delius"/>
              </a:endParaRPr>
            </a:p>
          </p:txBody>
        </p:sp>
      </p:grpSp>
      <p:cxnSp>
        <p:nvCxnSpPr>
          <p:cNvPr id="60" name="Google Shape;657;p63">
            <a:extLst>
              <a:ext uri="{FF2B5EF4-FFF2-40B4-BE49-F238E27FC236}">
                <a16:creationId xmlns:a16="http://schemas.microsoft.com/office/drawing/2014/main" id="{FC596FC2-CF22-4887-82B4-29ADCCAEC319}"/>
              </a:ext>
            </a:extLst>
          </p:cNvPr>
          <p:cNvCxnSpPr/>
          <p:nvPr/>
        </p:nvCxnSpPr>
        <p:spPr>
          <a:xfrm>
            <a:off x="5104476" y="4689775"/>
            <a:ext cx="120000" cy="600"/>
          </a:xfrm>
          <a:prstGeom prst="curvedConnector3">
            <a:avLst>
              <a:gd name="adj1" fmla="val -34044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2" name="Google Shape;645;p63">
            <a:extLst>
              <a:ext uri="{FF2B5EF4-FFF2-40B4-BE49-F238E27FC236}">
                <a16:creationId xmlns:a16="http://schemas.microsoft.com/office/drawing/2014/main" id="{84495CAB-44DA-4590-9239-EF6CD2FF6FBA}"/>
              </a:ext>
            </a:extLst>
          </p:cNvPr>
          <p:cNvGrpSpPr/>
          <p:nvPr/>
        </p:nvGrpSpPr>
        <p:grpSpPr>
          <a:xfrm>
            <a:off x="6279555" y="4489573"/>
            <a:ext cx="1865258" cy="457200"/>
            <a:chOff x="6565392" y="4018600"/>
            <a:chExt cx="1865258" cy="457200"/>
          </a:xfrm>
        </p:grpSpPr>
        <p:sp>
          <p:nvSpPr>
            <p:cNvPr id="63" name="Google Shape;646;p63">
              <a:extLst>
                <a:ext uri="{FF2B5EF4-FFF2-40B4-BE49-F238E27FC236}">
                  <a16:creationId xmlns:a16="http://schemas.microsoft.com/office/drawing/2014/main" id="{6FC10EE4-7889-4032-9FB8-88C531AE7202}"/>
                </a:ext>
              </a:extLst>
            </p:cNvPr>
            <p:cNvSpPr txBox="1"/>
            <p:nvPr/>
          </p:nvSpPr>
          <p:spPr>
            <a:xfrm>
              <a:off x="6647450" y="4018600"/>
              <a:ext cx="17832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bg-BG" dirty="0" err="1">
                  <a:solidFill>
                    <a:schemeClr val="dk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васалитет</a:t>
              </a:r>
              <a:endParaRPr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64" name="Google Shape;647;p63">
              <a:extLst>
                <a:ext uri="{FF2B5EF4-FFF2-40B4-BE49-F238E27FC236}">
                  <a16:creationId xmlns:a16="http://schemas.microsoft.com/office/drawing/2014/main" id="{204F75A4-9D9D-4002-8F5B-7D0B505641A4}"/>
                </a:ext>
              </a:extLst>
            </p:cNvPr>
            <p:cNvSpPr/>
            <p:nvPr/>
          </p:nvSpPr>
          <p:spPr>
            <a:xfrm>
              <a:off x="6565392" y="4206110"/>
              <a:ext cx="82200" cy="8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sp>
        <p:nvSpPr>
          <p:cNvPr id="67" name="Google Shape;655;p63">
            <a:extLst>
              <a:ext uri="{FF2B5EF4-FFF2-40B4-BE49-F238E27FC236}">
                <a16:creationId xmlns:a16="http://schemas.microsoft.com/office/drawing/2014/main" id="{F5F961FE-63ED-4AA0-B3D0-4417B77DC2DF}"/>
              </a:ext>
            </a:extLst>
          </p:cNvPr>
          <p:cNvSpPr txBox="1"/>
          <p:nvPr/>
        </p:nvSpPr>
        <p:spPr>
          <a:xfrm>
            <a:off x="811534" y="1449298"/>
            <a:ext cx="435294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bg-BG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Black"/>
              </a:rPr>
              <a:t>Обществена група с определени права и задължения в обществото</a:t>
            </a:r>
            <a:endParaRPr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grpSp>
        <p:nvGrpSpPr>
          <p:cNvPr id="68" name="Google Shape;645;p63">
            <a:extLst>
              <a:ext uri="{FF2B5EF4-FFF2-40B4-BE49-F238E27FC236}">
                <a16:creationId xmlns:a16="http://schemas.microsoft.com/office/drawing/2014/main" id="{90BF146E-B734-4D2C-9ED8-79FE4E52A9A9}"/>
              </a:ext>
            </a:extLst>
          </p:cNvPr>
          <p:cNvGrpSpPr/>
          <p:nvPr/>
        </p:nvGrpSpPr>
        <p:grpSpPr>
          <a:xfrm>
            <a:off x="6216802" y="1444806"/>
            <a:ext cx="1865258" cy="457200"/>
            <a:chOff x="6565392" y="4005152"/>
            <a:chExt cx="1865258" cy="457200"/>
          </a:xfrm>
        </p:grpSpPr>
        <p:sp>
          <p:nvSpPr>
            <p:cNvPr id="69" name="Google Shape;646;p63">
              <a:extLst>
                <a:ext uri="{FF2B5EF4-FFF2-40B4-BE49-F238E27FC236}">
                  <a16:creationId xmlns:a16="http://schemas.microsoft.com/office/drawing/2014/main" id="{E8222E66-8FF8-42E2-83A5-923CECDB8CA7}"/>
                </a:ext>
              </a:extLst>
            </p:cNvPr>
            <p:cNvSpPr txBox="1"/>
            <p:nvPr/>
          </p:nvSpPr>
          <p:spPr>
            <a:xfrm>
              <a:off x="6647450" y="4005152"/>
              <a:ext cx="17832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bg-BG" dirty="0">
                  <a:solidFill>
                    <a:schemeClr val="dk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рицар</a:t>
              </a:r>
              <a:endParaRPr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70" name="Google Shape;647;p63">
              <a:extLst>
                <a:ext uri="{FF2B5EF4-FFF2-40B4-BE49-F238E27FC236}">
                  <a16:creationId xmlns:a16="http://schemas.microsoft.com/office/drawing/2014/main" id="{BEB90BD8-9150-4117-BBD2-D7820D7A47B2}"/>
                </a:ext>
              </a:extLst>
            </p:cNvPr>
            <p:cNvSpPr/>
            <p:nvPr/>
          </p:nvSpPr>
          <p:spPr>
            <a:xfrm>
              <a:off x="6565392" y="4192662"/>
              <a:ext cx="82200" cy="82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sp>
        <p:nvSpPr>
          <p:cNvPr id="52" name="Google Shape;652;p63">
            <a:extLst>
              <a:ext uri="{FF2B5EF4-FFF2-40B4-BE49-F238E27FC236}">
                <a16:creationId xmlns:a16="http://schemas.microsoft.com/office/drawing/2014/main" id="{9AB508D0-4E60-4765-977D-DE83B2729EB4}"/>
              </a:ext>
            </a:extLst>
          </p:cNvPr>
          <p:cNvSpPr/>
          <p:nvPr/>
        </p:nvSpPr>
        <p:spPr>
          <a:xfrm>
            <a:off x="4963395" y="1646117"/>
            <a:ext cx="82200" cy="82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Delius"/>
              <a:ea typeface="Delius"/>
              <a:cs typeface="Delius"/>
              <a:sym typeface="Delius"/>
            </a:endParaRPr>
          </a:p>
        </p:txBody>
      </p:sp>
      <p:cxnSp>
        <p:nvCxnSpPr>
          <p:cNvPr id="53" name="Google Shape;653;p63">
            <a:extLst>
              <a:ext uri="{FF2B5EF4-FFF2-40B4-BE49-F238E27FC236}">
                <a16:creationId xmlns:a16="http://schemas.microsoft.com/office/drawing/2014/main" id="{84CB753D-1059-4C99-854F-0B829268CC72}"/>
              </a:ext>
            </a:extLst>
          </p:cNvPr>
          <p:cNvCxnSpPr>
            <a:stCxn id="52" idx="6"/>
          </p:cNvCxnSpPr>
          <p:nvPr/>
        </p:nvCxnSpPr>
        <p:spPr>
          <a:xfrm>
            <a:off x="5045595" y="1687217"/>
            <a:ext cx="120000" cy="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D69BC97-2C3D-48F0-AA69-C9AAE50FE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285" y="7483"/>
            <a:ext cx="1615580" cy="16094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4"/>
          <p:cNvSpPr txBox="1">
            <a:spLocks noGrp="1"/>
          </p:cNvSpPr>
          <p:nvPr>
            <p:ph type="title"/>
          </p:nvPr>
        </p:nvSpPr>
        <p:spPr>
          <a:xfrm>
            <a:off x="713150" y="505780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Кой кой е в историята</a:t>
            </a:r>
            <a:r>
              <a:rPr lang="en" dirty="0"/>
              <a:t>?</a:t>
            </a:r>
            <a:endParaRPr dirty="0"/>
          </a:p>
        </p:txBody>
      </p:sp>
      <p:sp>
        <p:nvSpPr>
          <p:cNvPr id="664" name="Google Shape;664;p64"/>
          <p:cNvSpPr txBox="1"/>
          <p:nvPr/>
        </p:nvSpPr>
        <p:spPr>
          <a:xfrm flipH="1">
            <a:off x="713219" y="1261590"/>
            <a:ext cx="77175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kumimoji="0" lang="bg-BG" sz="14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Инструкции</a:t>
            </a: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Lato Black"/>
              </a:rPr>
              <a:t>: </a:t>
            </a:r>
            <a:r>
              <a:rPr lang="ru-RU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Прочетете кратките описания и познайте коя е описаната личност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5" name="Google Shape;665;p64"/>
          <p:cNvSpPr txBox="1"/>
          <p:nvPr/>
        </p:nvSpPr>
        <p:spPr>
          <a:xfrm flipH="1">
            <a:off x="1353825" y="1753514"/>
            <a:ext cx="4746000" cy="59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Франкски император, който чрез войни обединил европейския Запад и превърнал Аахен в своя столица.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6" name="Google Shape;666;p64"/>
          <p:cNvSpPr txBox="1"/>
          <p:nvPr/>
        </p:nvSpPr>
        <p:spPr>
          <a:xfrm flipH="1">
            <a:off x="713219" y="1822420"/>
            <a:ext cx="640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13715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rPr>
              <a:t>01</a:t>
            </a:r>
            <a:endParaRPr sz="2400" dirty="0">
              <a:solidFill>
                <a:schemeClr val="dk1"/>
              </a:solidFill>
              <a:latin typeface="IM Fell DW Pica"/>
              <a:ea typeface="IM Fell DW Pica"/>
              <a:cs typeface="IM Fell DW Pica"/>
              <a:sym typeface="IM Fell DW Pica"/>
            </a:endParaRPr>
          </a:p>
        </p:txBody>
      </p:sp>
      <p:sp>
        <p:nvSpPr>
          <p:cNvPr id="667" name="Google Shape;667;p64"/>
          <p:cNvSpPr txBox="1"/>
          <p:nvPr/>
        </p:nvSpPr>
        <p:spPr>
          <a:xfrm flipH="1">
            <a:off x="6281825" y="1822420"/>
            <a:ext cx="2148900" cy="411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...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8" name="Google Shape;668;p64"/>
          <p:cNvSpPr txBox="1"/>
          <p:nvPr/>
        </p:nvSpPr>
        <p:spPr>
          <a:xfrm flipH="1">
            <a:off x="1353825" y="2358876"/>
            <a:ext cx="4746000" cy="60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Български цар, който спечелил битката при Клокотница, и пръв сякъл златни монети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9" name="Google Shape;669;p64"/>
          <p:cNvSpPr txBox="1"/>
          <p:nvPr/>
        </p:nvSpPr>
        <p:spPr>
          <a:xfrm flipH="1">
            <a:off x="713219" y="2372324"/>
            <a:ext cx="640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13715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rPr>
              <a:t>02</a:t>
            </a:r>
            <a:endParaRPr sz="2400" dirty="0">
              <a:solidFill>
                <a:schemeClr val="dk1"/>
              </a:solidFill>
              <a:latin typeface="IM Fell DW Pica"/>
              <a:ea typeface="IM Fell DW Pica"/>
              <a:cs typeface="IM Fell DW Pica"/>
              <a:sym typeface="IM Fell DW Pica"/>
            </a:endParaRPr>
          </a:p>
        </p:txBody>
      </p:sp>
      <p:sp>
        <p:nvSpPr>
          <p:cNvPr id="670" name="Google Shape;670;p64"/>
          <p:cNvSpPr txBox="1"/>
          <p:nvPr/>
        </p:nvSpPr>
        <p:spPr>
          <a:xfrm flipH="1">
            <a:off x="6281825" y="2399220"/>
            <a:ext cx="2148900" cy="411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…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1" name="Google Shape;671;p64"/>
          <p:cNvSpPr txBox="1"/>
          <p:nvPr/>
        </p:nvSpPr>
        <p:spPr>
          <a:xfrm flipH="1">
            <a:off x="1353419" y="2992097"/>
            <a:ext cx="47460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Създател и пророк на исляма</a:t>
            </a:r>
            <a:r>
              <a:rPr lang="en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2" name="Google Shape;672;p64"/>
          <p:cNvSpPr txBox="1"/>
          <p:nvPr/>
        </p:nvSpPr>
        <p:spPr>
          <a:xfrm flipH="1">
            <a:off x="713219" y="2929036"/>
            <a:ext cx="640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13715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rPr>
              <a:t>03</a:t>
            </a:r>
            <a:endParaRPr sz="2400" dirty="0">
              <a:solidFill>
                <a:schemeClr val="dk1"/>
              </a:solidFill>
              <a:latin typeface="IM Fell DW Pica"/>
              <a:ea typeface="IM Fell DW Pica"/>
              <a:cs typeface="IM Fell DW Pica"/>
              <a:sym typeface="IM Fell DW Pica"/>
            </a:endParaRPr>
          </a:p>
        </p:txBody>
      </p:sp>
      <p:sp>
        <p:nvSpPr>
          <p:cNvPr id="673" name="Google Shape;673;p64"/>
          <p:cNvSpPr txBox="1"/>
          <p:nvPr/>
        </p:nvSpPr>
        <p:spPr>
          <a:xfrm flipH="1">
            <a:off x="6281825" y="2929036"/>
            <a:ext cx="2148900" cy="411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…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4" name="Google Shape;674;p64"/>
          <p:cNvSpPr txBox="1"/>
          <p:nvPr/>
        </p:nvSpPr>
        <p:spPr>
          <a:xfrm flipH="1">
            <a:off x="1353419" y="3374186"/>
            <a:ext cx="4746000" cy="60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Владетелят, който покръстил българите и приел Кирило-Методиевите ученици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5" name="Google Shape;675;p64"/>
          <p:cNvSpPr txBox="1"/>
          <p:nvPr/>
        </p:nvSpPr>
        <p:spPr>
          <a:xfrm flipH="1">
            <a:off x="713219" y="3465492"/>
            <a:ext cx="640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13715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rPr>
              <a:t>04</a:t>
            </a:r>
            <a:endParaRPr sz="2400">
              <a:solidFill>
                <a:schemeClr val="dk1"/>
              </a:solidFill>
              <a:latin typeface="IM Fell DW Pica"/>
              <a:ea typeface="IM Fell DW Pica"/>
              <a:cs typeface="IM Fell DW Pica"/>
              <a:sym typeface="IM Fell DW Pica"/>
            </a:endParaRPr>
          </a:p>
        </p:txBody>
      </p:sp>
      <p:sp>
        <p:nvSpPr>
          <p:cNvPr id="676" name="Google Shape;676;p64"/>
          <p:cNvSpPr txBox="1"/>
          <p:nvPr/>
        </p:nvSpPr>
        <p:spPr>
          <a:xfrm flipH="1">
            <a:off x="6281825" y="3472216"/>
            <a:ext cx="2148900" cy="411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…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7" name="Google Shape;677;p64"/>
          <p:cNvSpPr txBox="1"/>
          <p:nvPr/>
        </p:nvSpPr>
        <p:spPr>
          <a:xfrm flipH="1">
            <a:off x="1353825" y="3938887"/>
            <a:ext cx="4746000" cy="56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ru-RU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Нормандски херцог, който спечелил битката при Хейстингс и станал английски крал</a:t>
            </a:r>
          </a:p>
        </p:txBody>
      </p:sp>
      <p:sp>
        <p:nvSpPr>
          <p:cNvPr id="678" name="Google Shape;678;p64"/>
          <p:cNvSpPr txBox="1"/>
          <p:nvPr/>
        </p:nvSpPr>
        <p:spPr>
          <a:xfrm flipH="1">
            <a:off x="713219" y="4001962"/>
            <a:ext cx="640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13715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IM Fell DW Pica"/>
                <a:ea typeface="IM Fell DW Pica"/>
                <a:cs typeface="IM Fell DW Pica"/>
                <a:sym typeface="IM Fell DW Pica"/>
              </a:rPr>
              <a:t>05</a:t>
            </a:r>
            <a:endParaRPr sz="2400" dirty="0">
              <a:solidFill>
                <a:schemeClr val="dk1"/>
              </a:solidFill>
              <a:latin typeface="IM Fell DW Pica"/>
              <a:ea typeface="IM Fell DW Pica"/>
              <a:cs typeface="IM Fell DW Pica"/>
              <a:sym typeface="IM Fell DW Pica"/>
            </a:endParaRPr>
          </a:p>
        </p:txBody>
      </p:sp>
      <p:sp>
        <p:nvSpPr>
          <p:cNvPr id="679" name="Google Shape;679;p64"/>
          <p:cNvSpPr txBox="1"/>
          <p:nvPr/>
        </p:nvSpPr>
        <p:spPr>
          <a:xfrm flipH="1">
            <a:off x="6281825" y="4008686"/>
            <a:ext cx="2148900" cy="411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…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24C66E-7ED3-45E4-87BA-E36CAA403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7345" y="27826"/>
            <a:ext cx="1767993" cy="16094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65"/>
          <p:cNvSpPr txBox="1">
            <a:spLocks noGrp="1"/>
          </p:cNvSpPr>
          <p:nvPr>
            <p:ph type="title"/>
          </p:nvPr>
        </p:nvSpPr>
        <p:spPr>
          <a:xfrm>
            <a:off x="1493824" y="400580"/>
            <a:ext cx="7455194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Напишете кратък отговор на въпрос</a:t>
            </a:r>
            <a:endParaRPr dirty="0"/>
          </a:p>
        </p:txBody>
      </p:sp>
      <p:sp>
        <p:nvSpPr>
          <p:cNvPr id="685" name="Google Shape;685;p65"/>
          <p:cNvSpPr txBox="1"/>
          <p:nvPr/>
        </p:nvSpPr>
        <p:spPr>
          <a:xfrm flipH="1">
            <a:off x="713219" y="1301934"/>
            <a:ext cx="7717500" cy="59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bg-BG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Инструкции</a:t>
            </a:r>
            <a:r>
              <a:rPr lang="en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: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bg-B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Отговорете на въпроса 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„</a:t>
            </a:r>
            <a:r>
              <a:rPr lang="bg-B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Какво представлява феодализма?“, като съставите кратък свързан текст от 5-6 изречения (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70-100 </a:t>
            </a:r>
            <a:r>
              <a:rPr lang="bg-B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думи)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6" name="Google Shape;686;p65"/>
          <p:cNvSpPr txBox="1"/>
          <p:nvPr/>
        </p:nvSpPr>
        <p:spPr>
          <a:xfrm>
            <a:off x="713225" y="1956900"/>
            <a:ext cx="3211800" cy="26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Може да използвате следните опори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AutoNum type="arabicPeriod"/>
            </a:pPr>
            <a:r>
              <a:rPr lang="bg-BG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Въведение</a:t>
            </a:r>
            <a:endParaRPr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AutoNum type="arabicPeriod"/>
            </a:pPr>
            <a:r>
              <a:rPr lang="bg-BG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Феодална система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bg-B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обяснете </a:t>
            </a:r>
            <a:r>
              <a:rPr lang="ru-RU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концепцията за феодализъм и опишете неговата структура.</a:t>
            </a:r>
          </a:p>
          <a:p>
            <a:pPr marL="457200" indent="-31750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Lato Black"/>
              <a:buAutoNum type="arabicPeriod"/>
            </a:pPr>
            <a:r>
              <a:rPr lang="bg-BG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Заключение</a:t>
            </a:r>
          </a:p>
          <a:p>
            <a:pPr marL="139700" lvl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7" name="Google Shape;687;p65"/>
          <p:cNvSpPr txBox="1"/>
          <p:nvPr/>
        </p:nvSpPr>
        <p:spPr>
          <a:xfrm>
            <a:off x="4112600" y="1956900"/>
            <a:ext cx="4836418" cy="2651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bg-B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Възможен отговор...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i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Феодализмът е начинът, по който е било устроено обществото през Средновековието. Земята била най-важното богатство и принадлежала на владетеля. Той я давал на благородници срещу вярност и служба. Те от своя страна управлявали земите и закриляли хората, които живеели там. Селяните обработвали земята и плащали данъци или работели за своите господари. Всеки имал определени задължения и място в обществото.</a:t>
            </a:r>
            <a:endParaRPr i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D6A236-4ABC-4673-B9AA-6F508B0C9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6" y="131943"/>
            <a:ext cx="1426588" cy="13412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66"/>
          <p:cNvSpPr txBox="1">
            <a:spLocks noGrp="1"/>
          </p:cNvSpPr>
          <p:nvPr>
            <p:ph type="title"/>
          </p:nvPr>
        </p:nvSpPr>
        <p:spPr>
          <a:xfrm>
            <a:off x="713150" y="539400"/>
            <a:ext cx="7717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Открийте думата</a:t>
            </a:r>
            <a:endParaRPr lang="en-US" dirty="0"/>
          </a:p>
        </p:txBody>
      </p:sp>
      <p:sp>
        <p:nvSpPr>
          <p:cNvPr id="693" name="Google Shape;693;p66"/>
          <p:cNvSpPr txBox="1"/>
          <p:nvPr/>
        </p:nvSpPr>
        <p:spPr>
          <a:xfrm flipH="1">
            <a:off x="1176524" y="1395607"/>
            <a:ext cx="7254126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Инструкции</a:t>
            </a:r>
            <a:r>
              <a:rPr lang="en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:</a:t>
            </a:r>
            <a:r>
              <a:rPr lang="en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bg-BG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открийте дадените понятия в решетката</a:t>
            </a: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694" name="Google Shape;694;p66"/>
          <p:cNvGraphicFramePr/>
          <p:nvPr>
            <p:extLst>
              <p:ext uri="{D42A27DB-BD31-4B8C-83A1-F6EECF244321}">
                <p14:modId xmlns:p14="http://schemas.microsoft.com/office/powerpoint/2010/main" val="1294407035"/>
              </p:ext>
            </p:extLst>
          </p:nvPr>
        </p:nvGraphicFramePr>
        <p:xfrm>
          <a:off x="2761488" y="1956894"/>
          <a:ext cx="5179525" cy="2413950"/>
        </p:xfrm>
        <a:graphic>
          <a:graphicData uri="http://schemas.openxmlformats.org/drawingml/2006/table">
            <a:tbl>
              <a:tblPr>
                <a:noFill/>
                <a:tableStyleId>{0543F063-8EB4-4A97-ACF6-3B5525AABAA2}</a:tableStyleId>
              </a:tblPr>
              <a:tblGrid>
                <a:gridCol w="39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8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8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8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8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84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84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84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84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02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Г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Г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М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А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Г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А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Р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И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Я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Ф</a:t>
                      </a:r>
                      <a:endParaRPr dirty="0">
                        <a:solidFill>
                          <a:schemeClr val="tx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И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Д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b="0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В</a:t>
                      </a:r>
                      <a:endParaRPr b="0"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b="0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А</a:t>
                      </a:r>
                      <a:endParaRPr b="0"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b="0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С</a:t>
                      </a:r>
                      <a:endParaRPr b="0"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b="0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А</a:t>
                      </a:r>
                      <a:endParaRPr b="0"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b="0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Л</a:t>
                      </a:r>
                      <a:endParaRPr b="0"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b="0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Д</a:t>
                      </a:r>
                      <a:endParaRPr b="0" dirty="0">
                        <a:solidFill>
                          <a:schemeClr val="tx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</a:t>
                      </a:r>
                      <a:endParaRPr b="0" dirty="0">
                        <a:solidFill>
                          <a:schemeClr val="tx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b="0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С</a:t>
                      </a:r>
                      <a:endParaRPr b="0" dirty="0">
                        <a:solidFill>
                          <a:schemeClr val="tx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К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Л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Р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b="0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С</a:t>
                      </a:r>
                      <a:endParaRPr b="0"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b="0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Ъ</a:t>
                      </a:r>
                      <a:endParaRPr b="0"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b="0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С</a:t>
                      </a:r>
                      <a:endParaRPr b="0"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b="0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Л</a:t>
                      </a:r>
                      <a:endParaRPr b="0"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О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В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И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Е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В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Р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У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Д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Л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b="0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Р</a:t>
                      </a:r>
                      <a:endParaRPr b="0"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b="0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И</a:t>
                      </a:r>
                      <a:endParaRPr b="0"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b="0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Ц</a:t>
                      </a:r>
                      <a:endParaRPr b="0"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b="0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А</a:t>
                      </a:r>
                      <a:endParaRPr b="0"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b="0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Р</a:t>
                      </a:r>
                      <a:endParaRPr b="0"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А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Ф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И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И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Ж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K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Л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О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Ч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Л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Я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Ф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О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Д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Л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И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З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Ъ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rgbClr val="C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М</a:t>
                      </a:r>
                      <a:endParaRPr dirty="0">
                        <a:solidFill>
                          <a:srgbClr val="C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bg-BG" dirty="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И</a:t>
                      </a:r>
                      <a:endParaRPr dirty="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95" name="Google Shape;695;p66"/>
          <p:cNvSpPr txBox="1"/>
          <p:nvPr/>
        </p:nvSpPr>
        <p:spPr>
          <a:xfrm>
            <a:off x="713150" y="1975125"/>
            <a:ext cx="1773900" cy="23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rgbClr val="C00000"/>
                </a:solidFill>
                <a:latin typeface="Lato Black"/>
                <a:ea typeface="Lato Black"/>
                <a:cs typeface="Lato Black"/>
                <a:sym typeface="Lato Black"/>
              </a:rPr>
              <a:t>КРАЛ</a:t>
            </a:r>
            <a:endParaRPr dirty="0">
              <a:solidFill>
                <a:srgbClr val="C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rgbClr val="C00000"/>
                </a:solidFill>
                <a:latin typeface="Lato Black"/>
                <a:ea typeface="Lato Black"/>
                <a:cs typeface="Lato Black"/>
                <a:sym typeface="Lato Black"/>
              </a:rPr>
              <a:t>РИЦАР</a:t>
            </a:r>
            <a:endParaRPr dirty="0">
              <a:solidFill>
                <a:srgbClr val="C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rgbClr val="C00000"/>
                </a:solidFill>
                <a:latin typeface="Lato Black"/>
                <a:ea typeface="Lato Black"/>
                <a:cs typeface="Lato Black"/>
                <a:sym typeface="Lato Black"/>
              </a:rPr>
              <a:t>СЪСЛОВИЕ</a:t>
            </a:r>
            <a:endParaRPr dirty="0">
              <a:solidFill>
                <a:srgbClr val="C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rgbClr val="C00000"/>
                </a:solidFill>
                <a:latin typeface="Lato Black"/>
                <a:ea typeface="Lato Black"/>
                <a:cs typeface="Lato Black"/>
                <a:sym typeface="Lato Black"/>
              </a:rPr>
              <a:t>ВАСАЛ</a:t>
            </a:r>
            <a:endParaRPr dirty="0">
              <a:solidFill>
                <a:srgbClr val="C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rgbClr val="C00000"/>
                </a:solidFill>
                <a:latin typeface="Lato Black"/>
                <a:ea typeface="Lato Black"/>
                <a:cs typeface="Lato Black"/>
                <a:sym typeface="Lato Black"/>
              </a:rPr>
              <a:t>ФЕОДАЛИЗЪМ</a:t>
            </a:r>
            <a:endParaRPr dirty="0">
              <a:solidFill>
                <a:srgbClr val="C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>
                <a:solidFill>
                  <a:srgbClr val="C00000"/>
                </a:solidFill>
                <a:latin typeface="Lato Black"/>
                <a:ea typeface="Lato Black"/>
                <a:cs typeface="Lato Black"/>
                <a:sym typeface="Lato Black"/>
              </a:rPr>
              <a:t>АНГАРИЯ</a:t>
            </a:r>
            <a:endParaRPr dirty="0">
              <a:solidFill>
                <a:srgbClr val="C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b="1" dirty="0">
                <a:solidFill>
                  <a:srgbClr val="C00000"/>
                </a:solidFill>
                <a:latin typeface="Lato Black"/>
                <a:ea typeface="Lato Black"/>
                <a:cs typeface="Lato Black"/>
                <a:sym typeface="Lato Black"/>
              </a:rPr>
              <a:t>ГИЛДИЯ</a:t>
            </a:r>
            <a:endParaRPr b="1" dirty="0">
              <a:solidFill>
                <a:srgbClr val="C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4613E8-65BE-42AA-9B2E-C57E0F9D0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218" y="5762"/>
            <a:ext cx="1725318" cy="16094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67"/>
          <p:cNvSpPr txBox="1">
            <a:spLocks noGrp="1"/>
          </p:cNvSpPr>
          <p:nvPr>
            <p:ph type="title"/>
          </p:nvPr>
        </p:nvSpPr>
        <p:spPr>
          <a:xfrm>
            <a:off x="1077472" y="1346223"/>
            <a:ext cx="3710858" cy="10895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Успех</a:t>
            </a:r>
            <a:r>
              <a:rPr lang="en" dirty="0"/>
              <a:t>!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F28992-A024-49B6-9739-6EAE23484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85" y="3630706"/>
            <a:ext cx="4349003" cy="520670"/>
          </a:xfrm>
          <a:prstGeom prst="rect">
            <a:avLst/>
          </a:prstGeom>
        </p:spPr>
      </p:pic>
      <p:sp>
        <p:nvSpPr>
          <p:cNvPr id="22" name="Google Shape;704;p67">
            <a:extLst>
              <a:ext uri="{FF2B5EF4-FFF2-40B4-BE49-F238E27FC236}">
                <a16:creationId xmlns:a16="http://schemas.microsoft.com/office/drawing/2014/main" id="{05508F5F-F832-4537-9687-ABE8D0A108AE}"/>
              </a:ext>
            </a:extLst>
          </p:cNvPr>
          <p:cNvSpPr txBox="1">
            <a:spLocks/>
          </p:cNvSpPr>
          <p:nvPr/>
        </p:nvSpPr>
        <p:spPr>
          <a:xfrm>
            <a:off x="5526741" y="4127440"/>
            <a:ext cx="3397736" cy="82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bg-BG" sz="1800" dirty="0">
                <a:latin typeface="Lato Black"/>
                <a:ea typeface="Lato Black"/>
                <a:cs typeface="Lato Black"/>
                <a:sym typeface="Lato Black"/>
              </a:rPr>
              <a:t>д-р Екатерина Михайлова</a:t>
            </a:r>
            <a:endParaRPr lang="en-US" sz="1800" dirty="0">
              <a:latin typeface="Lato Black"/>
              <a:ea typeface="Lato Black"/>
              <a:cs typeface="Lato Black"/>
              <a:sym typeface="Lato Black"/>
            </a:endParaRPr>
          </a:p>
          <a:p>
            <a:pPr marL="0" indent="0"/>
            <a:r>
              <a:rPr lang="bg-BG" dirty="0"/>
              <a:t>Институт по образованието</a:t>
            </a:r>
            <a:endParaRPr lang="en-US" dirty="0"/>
          </a:p>
        </p:txBody>
      </p:sp>
      <p:pic>
        <p:nvPicPr>
          <p:cNvPr id="8" name="Google Shape;244;p39">
            <a:extLst>
              <a:ext uri="{FF2B5EF4-FFF2-40B4-BE49-F238E27FC236}">
                <a16:creationId xmlns:a16="http://schemas.microsoft.com/office/drawing/2014/main" id="{856E5F6A-5833-428D-9FCE-E30D61B7A9F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6571" y="349966"/>
            <a:ext cx="3566162" cy="3566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iddle Ages and Feudalism - History - 7th Grade by Slidesgo">
  <a:themeElements>
    <a:clrScheme name="Simple Light">
      <a:dk1>
        <a:srgbClr val="0D0D0D"/>
      </a:dk1>
      <a:lt1>
        <a:srgbClr val="D9CAB8"/>
      </a:lt1>
      <a:dk2>
        <a:srgbClr val="A69485"/>
      </a:dk2>
      <a:lt2>
        <a:srgbClr val="73615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D0D0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524</Words>
  <Application>Microsoft Office PowerPoint</Application>
  <PresentationFormat>On-screen Show (16:9)</PresentationFormat>
  <Paragraphs>161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IM Fell DW Pica</vt:lpstr>
      <vt:lpstr>Franklin Gothic Medium</vt:lpstr>
      <vt:lpstr>Arial</vt:lpstr>
      <vt:lpstr>Lato</vt:lpstr>
      <vt:lpstr>Lato Black</vt:lpstr>
      <vt:lpstr>Delius</vt:lpstr>
      <vt:lpstr>Middle Ages and Feudalism - History - 7th Grade by Slidesgo</vt:lpstr>
      <vt:lpstr>Дейности за проверка на знанията</vt:lpstr>
      <vt:lpstr>Изберете правилния отговор</vt:lpstr>
      <vt:lpstr>Вярно или грешно</vt:lpstr>
      <vt:lpstr>Свържете колоните</vt:lpstr>
      <vt:lpstr>Кой кой е в историята?</vt:lpstr>
      <vt:lpstr>Напишете кратък отговор на въпрос</vt:lpstr>
      <vt:lpstr>Открийте думата</vt:lpstr>
      <vt:lpstr>Успех!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Ages and Feudalism - History -</dc:title>
  <cp:lastModifiedBy>Ekaterina</cp:lastModifiedBy>
  <cp:revision>49</cp:revision>
  <dcterms:modified xsi:type="dcterms:W3CDTF">2026-01-26T09:22:00Z</dcterms:modified>
</cp:coreProperties>
</file>