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4125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273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4712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7693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45317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4360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8566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3336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85480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59377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4883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959CA-3FCB-44CB-9772-4527B22221C6}" type="datetimeFigureOut">
              <a:rPr lang="bg-BG" smtClean="0"/>
              <a:t>2.02.26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EBAB-3342-44EF-A26B-CF9F43D314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7776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eron.mon.b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eron.mon.b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eron.mon.b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ADE6E2E-A317-D154-15FE-59AFB2B7C6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b="1" dirty="0"/>
              <a:t>ПРОЕКТЪТ БЕРОН</a:t>
            </a: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97A511AC-EC88-AB99-75E0-CBE63E0A7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accent5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bg-BG" dirty="0"/>
          </a:p>
          <a:p>
            <a:r>
              <a:rPr lang="bg-BG" b="1" dirty="0">
                <a:solidFill>
                  <a:srgbClr val="C00000"/>
                </a:solidFill>
              </a:rPr>
              <a:t>Официален правописен речник онлайн</a:t>
            </a:r>
          </a:p>
        </p:txBody>
      </p:sp>
    </p:spTree>
    <p:extLst>
      <p:ext uri="{BB962C8B-B14F-4D97-AF65-F5344CB8AC3E}">
        <p14:creationId xmlns:p14="http://schemas.microsoft.com/office/powerpoint/2010/main" val="3420071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8BA6BFA-017C-8979-1EA5-6850AD859E4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C00000"/>
                </a:solidFill>
              </a:rPr>
              <a:t>Защо БЕРОН?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17360A5-D7F2-ACEC-FAB7-044E97AFC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bg-BG" sz="2400" dirty="0"/>
          </a:p>
          <a:p>
            <a:r>
              <a:rPr lang="bg-BG" sz="2400" dirty="0"/>
              <a:t>Петър Берон, автор на първия новобългарски учебник – „Рибен буквар“ (1824 г.)</a:t>
            </a:r>
          </a:p>
          <a:p>
            <a:pPr marL="0" indent="0">
              <a:buNone/>
            </a:pPr>
            <a:endParaRPr lang="bg-BG" sz="2400" dirty="0"/>
          </a:p>
          <a:p>
            <a:r>
              <a:rPr lang="bg-BG" sz="2400" dirty="0"/>
              <a:t>Бероновият буквар фиксира и разпространява чрез печатна технология много от нормите, валидни и в днешния книжовен български език</a:t>
            </a:r>
          </a:p>
          <a:p>
            <a:pPr marL="0" indent="0">
              <a:buNone/>
            </a:pPr>
            <a:endParaRPr lang="bg-BG" sz="2400" dirty="0"/>
          </a:p>
          <a:p>
            <a:r>
              <a:rPr lang="bg-BG" sz="2400" dirty="0"/>
              <a:t>Берон дарява състоянието си за образованието на българските деца</a:t>
            </a:r>
          </a:p>
          <a:p>
            <a:pPr marL="0" indent="0">
              <a:buNone/>
            </a:pPr>
            <a:endParaRPr lang="bg-BG" sz="2400" dirty="0"/>
          </a:p>
          <a:p>
            <a:r>
              <a:rPr lang="bg-BG" sz="2400" dirty="0"/>
              <a:t>Автор и на „Краснописание“ (1843), „Система на атмосферологията (1846), „Система на геологията“ (1847), „Славянска философия“ (1855), Космобиографичен атлас (1859), Метеорологичен атлас (1860), „Панепистемия (седем тома, 1861 – 1867), „Небесна физика (три тома, 1866 – 1867), „Физикохимия“ (1870)</a:t>
            </a:r>
          </a:p>
        </p:txBody>
      </p:sp>
    </p:spTree>
    <p:extLst>
      <p:ext uri="{BB962C8B-B14F-4D97-AF65-F5344CB8AC3E}">
        <p14:creationId xmlns:p14="http://schemas.microsoft.com/office/powerpoint/2010/main" val="48364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BC52B28-868F-B8BF-4102-DB68831F9FD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C00000"/>
                </a:solidFill>
              </a:rPr>
              <a:t>МАЛКО СТАТИСТИКА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F37AF87-CD6B-11E5-436E-155D88F0C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10000"/>
          </a:bodyPr>
          <a:lstStyle/>
          <a:p>
            <a:endParaRPr lang="bg-BG" dirty="0"/>
          </a:p>
          <a:p>
            <a:r>
              <a:rPr lang="bg-BG" dirty="0"/>
              <a:t>2012 – Официален правописен речник (хартиена версия)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dirty="0"/>
              <a:t>2016 – Официален правописен речник. Глаголи (хартиена версия)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dirty="0"/>
              <a:t>2016 – Наредба № 6 на МОН за усвояването на българския книжовен език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dirty="0"/>
              <a:t>2017 – 2019 – Изследване на езиковите нагласи (Фонд „Научни изследвания“)</a:t>
            </a:r>
          </a:p>
          <a:p>
            <a:pPr marL="0" indent="0">
              <a:buNone/>
            </a:pPr>
            <a:endParaRPr lang="bg-BG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bg-BG" dirty="0"/>
              <a:t> 45 % от българите търсят информация по езикови въпроси в интернет;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bg-BG" dirty="0"/>
              <a:t>87 % от българите до 30 г. търсят информация по езикови въпроси в интернет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9354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9FEE9BC-33C8-388F-ACC3-AFCCD23E1AE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C00000"/>
                </a:solidFill>
              </a:rPr>
              <a:t>Платформата БЕРОН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2E73046-6C67-31DE-C587-DF890DA66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/>
              <a:t>2022 – 2024 – проект БЕРОН – Официален правописен речник онлайн. Предимства: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надеждна и валидна информация за книжовния език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възможност за достъп до книжовните правила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възможност за висока продуктивност на потребителите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мултифункционалност – обединява правоговорен, правописен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всяка дума е представена в широк граматичен контекст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https://beron.mon.bg/</a:t>
            </a:r>
            <a:r>
              <a:rPr lang="en-US" dirty="0"/>
              <a:t>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6609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68C3AB6-7167-D126-A212-6D150FABABF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C00000"/>
                </a:solidFill>
              </a:rPr>
              <a:t>ПОЛЕЗНОСТ В ОБУЧЕНИЕТО ПО БЪЛГАРСКИ ЕЗИК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15CDB14-C3A9-4654-4D72-DE0D4A1E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bg-BG" dirty="0"/>
              <a:t>Примери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https://beron.mon.bg/</a:t>
            </a:r>
            <a:r>
              <a:rPr lang="en-US" dirty="0"/>
              <a:t> </a:t>
            </a:r>
            <a:endParaRPr lang="bg-BG" dirty="0"/>
          </a:p>
          <a:p>
            <a:pPr marL="0" indent="0">
              <a:buNone/>
            </a:pPr>
            <a:endParaRPr lang="bg-BG" dirty="0"/>
          </a:p>
          <a:p>
            <a:r>
              <a:rPr lang="bg-BG" dirty="0"/>
              <a:t>Променливо Я: прилагателни имена – </a:t>
            </a:r>
            <a:r>
              <a:rPr lang="bg-BG" i="1" dirty="0"/>
              <a:t>десен</a:t>
            </a:r>
            <a:r>
              <a:rPr lang="bg-BG" dirty="0"/>
              <a:t>; съществителни имена – </a:t>
            </a:r>
            <a:r>
              <a:rPr lang="bg-BG" i="1" dirty="0"/>
              <a:t>цвят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Запишете още думи с променливо </a:t>
            </a:r>
            <a:r>
              <a:rPr lang="bg-BG" i="1" dirty="0"/>
              <a:t>Я</a:t>
            </a:r>
            <a:r>
              <a:rPr lang="bg-BG" dirty="0"/>
              <a:t> / Запишете сродни думи на греша с променливо </a:t>
            </a:r>
            <a:r>
              <a:rPr lang="bg-BG" i="1" dirty="0"/>
              <a:t>Я</a:t>
            </a:r>
            <a:r>
              <a:rPr lang="bg-BG" dirty="0"/>
              <a:t>. Проверете правилно ли сте работили.</a:t>
            </a:r>
            <a:endParaRPr lang="bg-BG" i="1" dirty="0"/>
          </a:p>
          <a:p>
            <a:pPr>
              <a:buFont typeface="Courier New" panose="02070309020205020404" pitchFamily="49" charset="0"/>
              <a:buChar char="o"/>
            </a:pPr>
            <a:r>
              <a:rPr lang="bg-BG" i="1" dirty="0"/>
              <a:t> На кой ред има дума с променливо Я?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i="1" dirty="0"/>
              <a:t> Обяснете защо в думата Х има променливо Я.</a:t>
            </a:r>
          </a:p>
          <a:p>
            <a:pPr marL="0" indent="0">
              <a:buNone/>
            </a:pPr>
            <a:endParaRPr lang="bg-BG" i="1" dirty="0"/>
          </a:p>
          <a:p>
            <a:r>
              <a:rPr lang="bg-BG" dirty="0"/>
              <a:t>Непостоянно </a:t>
            </a:r>
            <a:r>
              <a:rPr lang="bg-BG" i="1" dirty="0"/>
              <a:t>Ъ</a:t>
            </a:r>
            <a:r>
              <a:rPr lang="bg-BG" dirty="0"/>
              <a:t> / подвижно </a:t>
            </a:r>
            <a:r>
              <a:rPr lang="bg-BG" i="1" dirty="0"/>
              <a:t>Ъ</a:t>
            </a:r>
            <a:r>
              <a:rPr lang="bg-BG" dirty="0"/>
              <a:t> – </a:t>
            </a:r>
            <a:r>
              <a:rPr lang="bg-BG" i="1" dirty="0"/>
              <a:t>афоризъм</a:t>
            </a:r>
            <a:r>
              <a:rPr lang="bg-BG" dirty="0"/>
              <a:t>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Открийте Х думи с непостоянно </a:t>
            </a:r>
            <a:r>
              <a:rPr lang="bg-BG" i="1" dirty="0"/>
              <a:t>Ъ</a:t>
            </a:r>
            <a:r>
              <a:rPr lang="bg-B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31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782A421-53BE-CC94-224B-955A7DD75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3440"/>
            <a:ext cx="10515600" cy="5323523"/>
          </a:xfrm>
        </p:spPr>
        <p:txBody>
          <a:bodyPr/>
          <a:lstStyle/>
          <a:p>
            <a:r>
              <a:rPr lang="bg-BG" dirty="0">
                <a:solidFill>
                  <a:srgbClr val="C00000"/>
                </a:solidFill>
              </a:rPr>
              <a:t>Слято, полуслято, разделно писане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hlinkClick r:id="rId2"/>
              </a:rPr>
              <a:t>https://beron.mon.bg/</a:t>
            </a:r>
            <a:r>
              <a:rPr lang="en-US" dirty="0"/>
              <a:t> </a:t>
            </a:r>
            <a:endParaRPr lang="bg-BG" dirty="0"/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Обяснете защо думата Х се пише слято / полуслято.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dirty="0">
                <a:solidFill>
                  <a:srgbClr val="C00000"/>
                </a:solidFill>
              </a:rPr>
              <a:t>Задачи за пунктуация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dirty="0"/>
              <a:t> Кое пунктуационно правило е нарушено в изречението?</a:t>
            </a:r>
            <a:r>
              <a:rPr lang="en-US" dirty="0"/>
              <a:t> </a:t>
            </a:r>
            <a:endParaRPr lang="bg-BG" dirty="0"/>
          </a:p>
          <a:p>
            <a:pPr marL="0" indent="0">
              <a:buNone/>
            </a:pPr>
            <a:r>
              <a:rPr lang="bg-BG" i="1" dirty="0"/>
              <a:t>	Желанието ми да пътувам не се осъществи.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bg-BG" i="1" dirty="0"/>
              <a:t> Кое пунктуационно правило е спазено в изречението?</a:t>
            </a:r>
          </a:p>
          <a:p>
            <a:pPr marL="0" indent="0">
              <a:buNone/>
            </a:pPr>
            <a:r>
              <a:rPr lang="bg-BG" i="1" dirty="0"/>
              <a:t>	Певицата избрана от журито и оркестъра ѝ ще представят България на конкурса.</a:t>
            </a:r>
          </a:p>
        </p:txBody>
      </p:sp>
    </p:spTree>
    <p:extLst>
      <p:ext uri="{BB962C8B-B14F-4D97-AF65-F5344CB8AC3E}">
        <p14:creationId xmlns:p14="http://schemas.microsoft.com/office/powerpoint/2010/main" val="734822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93B36C6-C6A6-709D-C944-5DC7DE604FF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solidFill>
                  <a:srgbClr val="C00000"/>
                </a:solidFill>
              </a:rPr>
              <a:t>БЕРОН перспективи за развитие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320A183-1FF8-E2AF-7060-CF98FB3F8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Обогатяване на съдържанието и функционалностите</a:t>
            </a:r>
          </a:p>
          <a:p>
            <a:r>
              <a:rPr lang="bg-BG" dirty="0"/>
              <a:t>Добавяне на нови лексеми, навлезли в езика след 2012 г. и останали извън ОПР</a:t>
            </a:r>
          </a:p>
          <a:p>
            <a:r>
              <a:rPr lang="bg-BG" dirty="0"/>
              <a:t>Обогатяване с илюстративен материал</a:t>
            </a:r>
          </a:p>
          <a:p>
            <a:r>
              <a:rPr lang="bg-BG" dirty="0"/>
              <a:t>Обогатяване с информация с нормативен характер в модула </a:t>
            </a:r>
            <a:r>
              <a:rPr lang="bg-BG" i="1" dirty="0"/>
              <a:t>Особености на думата</a:t>
            </a:r>
          </a:p>
        </p:txBody>
      </p:sp>
    </p:spTree>
    <p:extLst>
      <p:ext uri="{BB962C8B-B14F-4D97-AF65-F5344CB8AC3E}">
        <p14:creationId xmlns:p14="http://schemas.microsoft.com/office/powerpoint/2010/main" val="1203672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на Office">
  <a:themeElements>
    <a:clrScheme name="Тема н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н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н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</TotalTime>
  <Words>455</Words>
  <Application>Microsoft Macintosh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Wingdings</vt:lpstr>
      <vt:lpstr>Тема на Office</vt:lpstr>
      <vt:lpstr>ПРОЕКТЪТ БЕРОН</vt:lpstr>
      <vt:lpstr>Защо БЕРОН?</vt:lpstr>
      <vt:lpstr>МАЛКО СТАТИСТИКА</vt:lpstr>
      <vt:lpstr>Платформата БЕРОН</vt:lpstr>
      <vt:lpstr>ПОЛЕЗНОСТ В ОБУЧЕНИЕТО ПО БЪЛГАРСКИ ЕЗИК</vt:lpstr>
      <vt:lpstr>PowerPoint Presentation</vt:lpstr>
      <vt:lpstr>БЕРОН перспективи за развитие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Vesi</dc:creator>
  <cp:lastModifiedBy>Vessela Mihaylova</cp:lastModifiedBy>
  <cp:revision>1</cp:revision>
  <dcterms:created xsi:type="dcterms:W3CDTF">2026-01-29T13:36:47Z</dcterms:created>
  <dcterms:modified xsi:type="dcterms:W3CDTF">2026-02-02T08:02:08Z</dcterms:modified>
</cp:coreProperties>
</file>