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723" r:id="rId1"/>
  </p:sldMasterIdLst>
  <p:notesMasterIdLst>
    <p:notesMasterId r:id="rId34"/>
  </p:notesMasterIdLst>
  <p:sldIdLst>
    <p:sldId id="256" r:id="rId2"/>
    <p:sldId id="257" r:id="rId3"/>
    <p:sldId id="265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5" r:id="rId13"/>
    <p:sldId id="276" r:id="rId14"/>
    <p:sldId id="278" r:id="rId15"/>
    <p:sldId id="279" r:id="rId16"/>
    <p:sldId id="289" r:id="rId17"/>
    <p:sldId id="282" r:id="rId18"/>
    <p:sldId id="283" r:id="rId19"/>
    <p:sldId id="285" r:id="rId20"/>
    <p:sldId id="281" r:id="rId21"/>
    <p:sldId id="291" r:id="rId22"/>
    <p:sldId id="287" r:id="rId23"/>
    <p:sldId id="284" r:id="rId24"/>
    <p:sldId id="290" r:id="rId25"/>
    <p:sldId id="292" r:id="rId26"/>
    <p:sldId id="272" r:id="rId27"/>
    <p:sldId id="274" r:id="rId28"/>
    <p:sldId id="294" r:id="rId29"/>
    <p:sldId id="297" r:id="rId30"/>
    <p:sldId id="295" r:id="rId31"/>
    <p:sldId id="296" r:id="rId32"/>
    <p:sldId id="299" r:id="rId33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97" autoAdjust="0"/>
    <p:restoredTop sz="94654" autoAdjust="0"/>
  </p:normalViewPr>
  <p:slideViewPr>
    <p:cSldViewPr>
      <p:cViewPr varScale="1">
        <p:scale>
          <a:sx n="128" d="100"/>
          <a:sy n="128" d="100"/>
        </p:scale>
        <p:origin x="16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521552-723D-ED5D-857F-55B539D191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F351FB-D675-D3D3-05FD-D6825F1A0C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EF2ABC5-37D2-D443-8BD3-603900664729}" type="datetimeFigureOut">
              <a:rPr lang="bg-BG"/>
              <a:pPr>
                <a:defRPr/>
              </a:pPr>
              <a:t>1.02.26 г.</a:t>
            </a:fld>
            <a:endParaRPr lang="bg-B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6132F0A-9985-99A2-F86D-EEDE048535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92B680E-025F-1B7A-45BE-21257CBB4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bg-BG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71F71-1B70-BA18-AFAD-87E89A06BA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33EBF-8346-0737-E8FC-C60133370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4ACE78-A63B-AC4C-A3AF-A2950EE00744}" type="slidenum">
              <a:rPr lang="bg-BG" altLang="en-BG"/>
              <a:pPr/>
              <a:t>‹#›</a:t>
            </a:fld>
            <a:endParaRPr lang="bg-BG" altLang="en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6CBA4-8A73-7955-5A8D-5B0631A8B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FF9B88B-7865-264A-946F-E8214281A215}" type="datetimeFigureOut">
              <a:rPr lang="bg-BG"/>
              <a:pPr>
                <a:defRPr/>
              </a:pPr>
              <a:t>1.02.26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86E9F-C9DD-2198-2CDA-A2704B5C5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D3C40-4813-DD51-6764-C7D971F7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FDB21E0-25C2-D14F-9789-47BA52FA37B0}" type="slidenum">
              <a:rPr lang="bg-BG" altLang="en-BG"/>
              <a:pPr/>
              <a:t>‹#›</a:t>
            </a:fld>
            <a:endParaRPr lang="bg-BG" altLang="en-BG"/>
          </a:p>
        </p:txBody>
      </p:sp>
    </p:spTree>
    <p:extLst>
      <p:ext uri="{BB962C8B-B14F-4D97-AF65-F5344CB8AC3E}">
        <p14:creationId xmlns:p14="http://schemas.microsoft.com/office/powerpoint/2010/main" val="46225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EEEAC-CC0A-8DD7-7680-516B5A93E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D5F8E93-319E-4549-B36B-B2CA57057283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3FE00-2D17-679E-296D-33C26848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AB666-A66D-C41E-7314-BA8FFE20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D8AE752-C880-B241-A371-2D865AFC1CF9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40717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95ADA-A428-C9FF-B651-F8A4839FB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86DB404-8D57-9F43-BE62-BBBE91F386BB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50B1B-F0AE-EE4D-3DA0-E7105DDCC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F2D2F-3BA5-32F8-0126-69E96B3D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EB969D6-CCA4-0245-9413-FBB8698CC078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291840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143000" y="285728"/>
            <a:ext cx="6572250" cy="10715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1"/>
          </p:nvPr>
        </p:nvSpPr>
        <p:spPr>
          <a:xfrm>
            <a:off x="1142976" y="1500174"/>
            <a:ext cx="6572250" cy="35719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bg-BG" noProof="0"/>
          </a:p>
        </p:txBody>
      </p:sp>
    </p:spTree>
    <p:extLst>
      <p:ext uri="{BB962C8B-B14F-4D97-AF65-F5344CB8AC3E}">
        <p14:creationId xmlns:p14="http://schemas.microsoft.com/office/powerpoint/2010/main" val="3319705756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EC2F2-0076-6522-23E0-67CD37350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09B6042-ED9A-CC4C-AB12-999FC1C44B87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6574E-FF9E-A759-D916-27450A30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23E13-7C74-2F14-3570-83356461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946B69BD-19BC-F241-B9BF-6475361033C0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77200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D29DA-44EC-FB60-243A-0A998753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EB7AA96-9559-7641-8D2D-5ECDEA01D952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11241-677B-8C9A-F410-FB7E18BD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B6CEA-4430-EB20-34D2-5A0869B2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A593F5A-AFD3-4D44-B339-BF9183B36CA5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286206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E080B-B0F1-70BB-04B3-FCD987656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90F8492-BB42-F24D-9A0D-BA9429C2BC9D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923E7-2627-289C-CA09-B81DAEC7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B0BE0-7B55-2E73-9C4F-1DCABDC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F04252A-CAC4-BB49-886C-BCC031C7A4C3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34533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FA203E-AA26-B33E-7EE7-9D2D4509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BC259ED-C864-BD4E-BD09-24276BB5B9D1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D83199-9F93-53DD-9581-D98E980C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9D92B-FE78-5AFB-6956-5698A9D9E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371B26E-7C43-C240-9A78-01D1B28AFCC2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253178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674FD2-81FB-3393-FFC2-425C9E8B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6B2A5A1-D373-8A45-95B4-1F6DFA1261BB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D529A9-7AA4-27E5-0EF6-EC7D2A1B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7B573-5699-C253-CF4D-C8E3E699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7805F94B-296A-8C4D-BA35-F20A9B25C524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190691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E72FD3-255D-7E18-D4B3-15B3CC07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48DDE14-61FD-7A4B-AF07-CD40838C9068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697899-8D13-C5FD-806E-22516EC50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379AD-FCF4-C37D-7EF3-EEA7C6FE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CAE1783-BC2A-6C43-BE69-C745BF2950C4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55123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46DC4-0987-C1F1-B212-63CF8D6C5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4686C52-05A5-954E-8B0E-B8C414C78284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F75B2-D61C-A8CD-601B-E05D9433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215F49-75B3-317E-E6EB-6A23A1B89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756F0229-96C3-A748-BDF5-2AC67FD19E40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313075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0E8FB-20E7-52C0-CC0A-1E6B9459E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CEA4B94-C83B-8247-93BD-7B81F236DDAD}" type="datetimeFigureOut">
              <a:rPr lang="en-US"/>
              <a:pPr>
                <a:defRPr/>
              </a:pPr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ADCC-BD30-CD36-B6C8-3DFBD331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2825D-8A55-CE1A-FD13-B4AD0553F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58D3123B-B9F3-3E4D-A302-9088C53A7C5A}" type="slidenum">
              <a:rPr lang="en-US" altLang="en-BG"/>
              <a:pPr/>
              <a:t>‹#›</a:t>
            </a:fld>
            <a:endParaRPr lang="en-US" altLang="en-BG"/>
          </a:p>
        </p:txBody>
      </p:sp>
    </p:spTree>
    <p:extLst>
      <p:ext uri="{BB962C8B-B14F-4D97-AF65-F5344CB8AC3E}">
        <p14:creationId xmlns:p14="http://schemas.microsoft.com/office/powerpoint/2010/main" val="123704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803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C02051F-8627-7705-DDDD-5476F2553F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bg-BG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80D81C8-9D0A-2DEE-4B93-F802B61B4A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bg-BG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95A22-CAAB-F866-6C83-8E1CF0BB0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733CE19-B033-E441-980D-7FC3F35D1D73}" type="datetimeFigureOut">
              <a:rPr lang="en-US"/>
              <a:pPr>
                <a:defRPr/>
              </a:pPr>
              <a:t>2/1/26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E4BC6-4FD9-3682-144B-51C3A380F9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BBC4D-9199-8DDB-1E1F-DE2D029A1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E8D8C"/>
                </a:solidFill>
              </a:defRPr>
            </a:lvl1pPr>
          </a:lstStyle>
          <a:p>
            <a:fld id="{4FC87B64-CD78-0F40-9435-616744BD4EBF}" type="slidenum">
              <a:rPr lang="en-US" altLang="en-BG"/>
              <a:pPr/>
              <a:t>‹#›</a:t>
            </a:fld>
            <a:endParaRPr lang="en-US" altLang="en-BG">
              <a:solidFill>
                <a:srgbClr val="A4A18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</p:sldLayoutIdLst>
  <p:transition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www.google.bg/url?sa=i&amp;rct=j&amp;q=&amp;esrc=s&amp;source=images&amp;cd=&amp;cad=rja&amp;uact=8&amp;ved=0CAcQjRw&amp;url=http://sdrujenieizborstarazagora.blogspot.com/&amp;ei=kDzXVK_kAdjbauSLgtAF&amp;bvm=bv.85464276,d.d2s&amp;psig=AFQjCNFCpCo9W-ZtDS4Z3sk6Yd1Oc2bCIQ&amp;ust=1423478255356265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www.google.bg/url?sa=i&amp;rct=j&amp;q=&amp;esrc=s&amp;source=images&amp;cd=&amp;cad=rja&amp;uact=8&amp;ved=0CAcQjRw&amp;url=http://sdrujenieizborstarazagora.blogspot.com/&amp;ei=kDzXVK_kAdjbauSLgtAF&amp;bvm=bv.85464276,d.d2s&amp;psig=AFQjCNFCpCo9W-ZtDS4Z3sk6Yd1Oc2bCIQ&amp;ust=1423478255356265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w&amp;url=http://chronicle.bg/kak-da-napravim-snezhen-chovek/&amp;ei=tFvXVOLwA-XfywPy8YAI&amp;bvm=bv.85464276,d.bGQ&amp;psig=AFQjCNGvOwMJopT5jTWUamrPYz34J6Rrtw&amp;ust=1423486207641039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w&amp;url=http://zabiyaka-toys.ru/?p=7&amp;ei=VEHXVMWyEZXZaqPagjg&amp;bvm=bv.85464276,d.d2s&amp;psig=AFQjCNHudVg7rcshQT5q2uQ-floOC8CwTw&amp;ust=142347946038949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w&amp;url=http://novihorizonti.eu/2014/04/09/%D1%81%D1%83-%D0%B8%D0%B7%D0%BF%D0%B8%D1%82-%D0%BF%D0%BE-%D0%B0%D0%BD%D0%B3%D0%BB%D0%B8%D0%B9%D1%81%D0%BA%D0%B8-%D1%81%D1%8A%D1%87%D0%B8%D0%BD%D0%B5%D0%BD%D0%B8%D0%B5/&amp;ei=pWPXVNa4EczeatDWgYgK&amp;bvm=bv.85464276,d.d2s&amp;psig=AFQjCNEmVj2atNPfeB4xBD2WJx2FHae2PA&amp;ust=1423488270182573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55A3D-CD8B-F6A3-3294-70F9C8B77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96975"/>
            <a:ext cx="7772400" cy="4143375"/>
          </a:xfrm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800" b="1" dirty="0">
                <a:latin typeface="+mn-lt"/>
              </a:rPr>
              <a:t>ИНТЕРАКТИВНИТЕ МЕТОДИ В УЧЕБНИЯ ПРОЦЕС: </a:t>
            </a:r>
            <a:br>
              <a:rPr lang="bg-BG" dirty="0"/>
            </a:br>
            <a:br>
              <a:rPr lang="bg-BG" dirty="0"/>
            </a:br>
            <a:endParaRPr lang="bg-B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2FC872-14CD-CF9B-DE00-7D4524164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500438"/>
            <a:ext cx="6400800" cy="642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УСПЕШНИ ПРАКТИКИ</a:t>
            </a:r>
          </a:p>
        </p:txBody>
      </p:sp>
      <p:pic>
        <p:nvPicPr>
          <p:cNvPr id="14340" name="Picture 3" descr="https://encrypted-tbn3.gstatic.com/images?q=tbn:ANd9GcRD6GMpId6hQ_TtUIJfMECnQKSPGwVucek_oNkp7fYCZy89baPvYw">
            <a:extLst>
              <a:ext uri="{FF2B5EF4-FFF2-40B4-BE49-F238E27FC236}">
                <a16:creationId xmlns:a16="http://schemas.microsoft.com/office/drawing/2014/main" id="{79B096F3-6BC0-26B3-C152-80263047C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4714875"/>
            <a:ext cx="300355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0A910A2-CDE0-B248-E944-E12752B35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625" y="428625"/>
            <a:ext cx="8215313" cy="6000750"/>
          </a:xfrm>
          <a:solidFill>
            <a:schemeClr val="bg2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rtlCol="0" anchor="t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bg-BG" sz="3600" b="1" dirty="0"/>
              <a:t>Предимствата на интерактивните форми:</a:t>
            </a:r>
            <a:br>
              <a:rPr lang="bg-BG" sz="3600" dirty="0"/>
            </a:br>
            <a:br>
              <a:rPr lang="bg-BG" sz="1200" dirty="0"/>
            </a:br>
            <a:br>
              <a:rPr lang="bg-BG" sz="1200" dirty="0"/>
            </a:br>
            <a:br>
              <a:rPr lang="bg-BG" sz="1200" dirty="0"/>
            </a:br>
            <a:r>
              <a:rPr lang="bg-BG" sz="2800" dirty="0">
                <a:sym typeface="Symbol" pitchFamily="18" charset="2"/>
              </a:rPr>
              <a:t>  провокират интереса на учениците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/>
            </a:br>
            <a:r>
              <a:rPr lang="bg-BG" sz="2800" dirty="0">
                <a:sym typeface="Symbol" pitchFamily="18" charset="2"/>
              </a:rPr>
              <a:t>   поощряват активното им участие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/>
            </a:br>
            <a:r>
              <a:rPr lang="bg-BG" sz="2800" dirty="0">
                <a:sym typeface="Symbol" pitchFamily="18" charset="2"/>
              </a:rPr>
              <a:t>  гарантират проявата на емоционално отношение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>
                <a:sym typeface="Symbol" pitchFamily="18" charset="2"/>
              </a:rPr>
            </a:br>
            <a:r>
              <a:rPr lang="bg-BG" sz="2800" dirty="0">
                <a:sym typeface="Symbol" pitchFamily="18" charset="2"/>
              </a:rPr>
              <a:t>  дават възможност за осъществяване на обратна връзка 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>
                <a:sym typeface="Symbol" pitchFamily="18" charset="2"/>
              </a:rPr>
            </a:br>
            <a:r>
              <a:rPr lang="bg-BG" sz="2800" dirty="0">
                <a:sym typeface="Symbol" pitchFamily="18" charset="2"/>
              </a:rPr>
              <a:t>   оказват многостранно въздействие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>
                <a:sym typeface="Symbol" pitchFamily="18" charset="2"/>
              </a:rPr>
            </a:br>
            <a:r>
              <a:rPr lang="bg-BG" sz="2800" dirty="0">
                <a:sym typeface="Symbol" pitchFamily="18" charset="2"/>
              </a:rPr>
              <a:t>   водят до положителни промени в поведението </a:t>
            </a:r>
            <a:br>
              <a:rPr lang="bg-BG" sz="2800" dirty="0">
                <a:sym typeface="Symbol" pitchFamily="18" charset="2"/>
              </a:rPr>
            </a:br>
            <a:br>
              <a:rPr lang="bg-BG" sz="2800" dirty="0">
                <a:sym typeface="Symbol" pitchFamily="18" charset="2"/>
              </a:rPr>
            </a:br>
            <a:br>
              <a:rPr lang="bg-BG" sz="1200" dirty="0"/>
            </a:br>
            <a:br>
              <a:rPr lang="bg-BG" dirty="0"/>
            </a:br>
            <a:endParaRPr lang="bg-BG" dirty="0"/>
          </a:p>
        </p:txBody>
      </p:sp>
      <p:pic>
        <p:nvPicPr>
          <p:cNvPr id="23555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1D8173F7-FB66-DD4F-04D4-C53505860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1357313"/>
            <a:ext cx="1417637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96A4D38-8CF5-5CBD-0EEE-40C7B2379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0" y="188913"/>
            <a:ext cx="8135938" cy="1025525"/>
          </a:xfrm>
          <a:solidFill>
            <a:schemeClr val="bg2"/>
          </a:solidFill>
          <a:ln w="76200">
            <a:solidFill>
              <a:schemeClr val="accent3">
                <a:lumMod val="75000"/>
              </a:schemeClr>
            </a:solidFill>
          </a:ln>
        </p:spPr>
        <p:txBody>
          <a:bodyPr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2800" b="1" dirty="0"/>
              <a:t>Основни правила на </a:t>
            </a:r>
            <a:br>
              <a:rPr lang="bg-BG" sz="2800" b="1" dirty="0"/>
            </a:br>
            <a:r>
              <a:rPr lang="bg-BG" sz="2800" b="1" dirty="0"/>
              <a:t>интерактивното обучение</a:t>
            </a:r>
          </a:p>
        </p:txBody>
      </p:sp>
      <p:sp>
        <p:nvSpPr>
          <p:cNvPr id="25603" name="Subtitle 2">
            <a:extLst>
              <a:ext uri="{FF2B5EF4-FFF2-40B4-BE49-F238E27FC236}">
                <a16:creationId xmlns:a16="http://schemas.microsoft.com/office/drawing/2014/main" id="{13FC4136-CC18-9CEA-45BA-F3EC87BD4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1628775"/>
            <a:ext cx="8072438" cy="4752975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eaLnBrk="1" hangingPunct="1">
              <a:buFont typeface="Arial" charset="0"/>
              <a:buNone/>
              <a:defRPr/>
            </a:pPr>
            <a:endParaRPr lang="bg-BG" sz="2800" dirty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1. </a:t>
            </a:r>
            <a:r>
              <a:rPr lang="bg-BG" sz="2800" dirty="0">
                <a:solidFill>
                  <a:schemeClr val="tx1"/>
                </a:solidFill>
              </a:rPr>
              <a:t>В работата участват всички.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2. </a:t>
            </a:r>
            <a:r>
              <a:rPr lang="bg-BG" sz="2800" dirty="0">
                <a:solidFill>
                  <a:schemeClr val="tx1"/>
                </a:solidFill>
              </a:rPr>
              <a:t>Поощрява се активността на всички.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3. </a:t>
            </a:r>
            <a:r>
              <a:rPr lang="bg-BG" sz="2800" dirty="0">
                <a:solidFill>
                  <a:schemeClr val="tx1"/>
                </a:solidFill>
              </a:rPr>
              <a:t>Оптимален брой на участниците – 25 души. 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4. </a:t>
            </a:r>
            <a:r>
              <a:rPr lang="bg-BG" sz="2800" dirty="0">
                <a:solidFill>
                  <a:schemeClr val="tx1"/>
                </a:solidFill>
              </a:rPr>
              <a:t>Подредбата на стаята позволява работа в по-малки и по-големи групи.    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5. </a:t>
            </a:r>
            <a:r>
              <a:rPr lang="bg-BG" sz="2800" dirty="0">
                <a:solidFill>
                  <a:schemeClr val="tx1"/>
                </a:solidFill>
              </a:rPr>
              <a:t>Ясно се предпоставя регламентът за работа.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b="1" dirty="0">
                <a:solidFill>
                  <a:schemeClr val="tx1"/>
                </a:solidFill>
              </a:rPr>
              <a:t>6. </a:t>
            </a:r>
            <a:r>
              <a:rPr lang="bg-BG" sz="2800" dirty="0">
                <a:solidFill>
                  <a:schemeClr val="tx1"/>
                </a:solidFill>
              </a:rPr>
              <a:t>Обмисля се разпределението на участниците в групи.</a:t>
            </a:r>
          </a:p>
        </p:txBody>
      </p:sp>
      <p:pic>
        <p:nvPicPr>
          <p:cNvPr id="24580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64B126AA-221D-CF52-2C65-C675004A4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714500"/>
            <a:ext cx="1417637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546E630-9BB9-8CAC-9EDD-EA7B2A6E1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414463"/>
          </a:xfrm>
        </p:spPr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dirty="0">
                <a:solidFill>
                  <a:schemeClr val="tx2">
                    <a:lumMod val="75000"/>
                  </a:schemeClr>
                </a:solidFill>
              </a:rPr>
              <a:t>Видове интерактивни методи</a:t>
            </a:r>
            <a:br>
              <a:rPr lang="bg-BG" sz="2800" b="1" dirty="0"/>
            </a:br>
            <a:br>
              <a:rPr lang="bg-BG" sz="2800" b="1" dirty="0"/>
            </a:br>
            <a:r>
              <a:rPr lang="bg-BG" sz="3100" b="1" dirty="0">
                <a:solidFill>
                  <a:schemeClr val="accent5">
                    <a:lumMod val="50000"/>
                  </a:schemeClr>
                </a:solidFill>
              </a:rPr>
              <a:t>Ситуационни методи:</a:t>
            </a:r>
            <a:br>
              <a:rPr lang="bg-BG" sz="31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bg-BG" sz="31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C064DF-9C08-D69E-EA4A-52489F16C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088" y="2133600"/>
            <a:ext cx="7786687" cy="4032250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bg-BG" sz="2800" b="1" dirty="0">
              <a:solidFill>
                <a:schemeClr val="tx1"/>
              </a:solidFill>
            </a:endParaRPr>
          </a:p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bg-BG" sz="2800" dirty="0">
                <a:solidFill>
                  <a:schemeClr val="tx1"/>
                </a:solidFill>
              </a:rPr>
              <a:t>	</a:t>
            </a:r>
            <a:r>
              <a:rPr lang="bg-BG" sz="2600" dirty="0">
                <a:solidFill>
                  <a:schemeClr val="tx1"/>
                </a:solidFill>
              </a:rPr>
              <a:t>● Метод на конкретните ситуации</a:t>
            </a:r>
          </a:p>
          <a:p>
            <a:pPr lvl="2" algn="l" eaLnBrk="1" fontAlgn="auto" hangingPunct="1">
              <a:lnSpc>
                <a:spcPct val="150000"/>
              </a:lnSpc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600" dirty="0">
                <a:solidFill>
                  <a:schemeClr val="tx1"/>
                </a:solidFill>
              </a:rPr>
              <a:t> Казус</a:t>
            </a:r>
          </a:p>
          <a:p>
            <a:pPr lvl="2" algn="l" eaLnBrk="1" fontAlgn="auto" hangingPunct="1">
              <a:lnSpc>
                <a:spcPct val="150000"/>
              </a:lnSpc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600" dirty="0">
                <a:solidFill>
                  <a:schemeClr val="tx1"/>
                </a:solidFill>
              </a:rPr>
              <a:t> Симулация</a:t>
            </a:r>
          </a:p>
          <a:p>
            <a:pPr lvl="2" algn="l" eaLnBrk="1" fontAlgn="auto" hangingPunct="1">
              <a:lnSpc>
                <a:spcPct val="150000"/>
              </a:lnSpc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600" dirty="0">
                <a:solidFill>
                  <a:schemeClr val="tx1"/>
                </a:solidFill>
              </a:rPr>
              <a:t> Игра </a:t>
            </a:r>
          </a:p>
          <a:p>
            <a:pPr lvl="2" algn="l" eaLnBrk="1" fontAlgn="auto" hangingPunct="1">
              <a:lnSpc>
                <a:spcPct val="150000"/>
              </a:lnSpc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600" dirty="0">
                <a:solidFill>
                  <a:schemeClr val="tx1"/>
                </a:solidFill>
              </a:rPr>
              <a:t> Ролева игра</a:t>
            </a:r>
          </a:p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bg-BG" sz="2600" dirty="0">
                <a:solidFill>
                  <a:schemeClr val="tx1"/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bg-BG" dirty="0"/>
          </a:p>
        </p:txBody>
      </p:sp>
      <p:pic>
        <p:nvPicPr>
          <p:cNvPr id="4" name="Picture 3" descr="https://encrypted-tbn0.gstatic.com/images?q=tbn:ANd9GcTpZXggx8_gpma8iVvINtna7VtRKXLWGGe-EgHlaP55IvjaA_wh7g">
            <a:extLst>
              <a:ext uri="{FF2B5EF4-FFF2-40B4-BE49-F238E27FC236}">
                <a16:creationId xmlns:a16="http://schemas.microsoft.com/office/drawing/2014/main" id="{0CD534FF-3621-2D43-8E6B-322C211B336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3214688"/>
            <a:ext cx="2152650" cy="2647950"/>
          </a:xfrm>
          <a:prstGeom prst="rect">
            <a:avLst/>
          </a:prstGeom>
          <a:noFill/>
          <a:ln w="76200">
            <a:solidFill>
              <a:schemeClr val="accent5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263284D-4427-27D6-D13A-46D53B209F6F}"/>
              </a:ext>
            </a:extLst>
          </p:cNvPr>
          <p:cNvSpPr/>
          <p:nvPr/>
        </p:nvSpPr>
        <p:spPr>
          <a:xfrm>
            <a:off x="557213" y="1628775"/>
            <a:ext cx="7858125" cy="27146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297B766-D1D7-57D8-6992-43140EF639D5}"/>
              </a:ext>
            </a:extLst>
          </p:cNvPr>
          <p:cNvSpPr/>
          <p:nvPr/>
        </p:nvSpPr>
        <p:spPr>
          <a:xfrm>
            <a:off x="557213" y="5084763"/>
            <a:ext cx="7858125" cy="100012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37891" name="Title 1">
            <a:extLst>
              <a:ext uri="{FF2B5EF4-FFF2-40B4-BE49-F238E27FC236}">
                <a16:creationId xmlns:a16="http://schemas.microsoft.com/office/drawing/2014/main" id="{FC6EC44C-E72E-9A19-07B4-8CBCA2127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928687"/>
          </a:xfrm>
        </p:spPr>
        <p:txBody>
          <a:bodyPr anchor="t"/>
          <a:lstStyle/>
          <a:p>
            <a:pPr eaLnBrk="1" hangingPunct="1">
              <a:defRPr/>
            </a:pPr>
            <a: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  <a:t>Дискусионни методи:</a:t>
            </a:r>
            <a:br>
              <a:rPr lang="bg-BG" sz="28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bg-BG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8EB16-5955-4DE8-97BF-DEEE5837B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5838" y="1484313"/>
            <a:ext cx="7000875" cy="4600575"/>
          </a:xfrm>
        </p:spPr>
        <p:txBody>
          <a:bodyPr rtlCol="0">
            <a:normAutofit fontScale="5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bg-BG" sz="3600" dirty="0">
                <a:solidFill>
                  <a:schemeClr val="tx1"/>
                </a:solidFill>
              </a:rPr>
              <a:t>		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Беседа		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Мозъчна атака	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Панелна дискусия	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Обсъждане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Дебати</a:t>
            </a:r>
          </a:p>
          <a:p>
            <a:pPr algn="l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4400" dirty="0">
                <a:solidFill>
                  <a:schemeClr val="tx1"/>
                </a:solidFill>
              </a:rPr>
              <a:t> Аквариум</a:t>
            </a:r>
          </a:p>
          <a:p>
            <a:pPr algn="l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bg-BG" sz="36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bg-BG" sz="36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bg-BG" sz="5100" b="1" dirty="0">
                <a:solidFill>
                  <a:schemeClr val="accent5">
                    <a:lumMod val="50000"/>
                  </a:schemeClr>
                </a:solidFill>
              </a:rPr>
              <a:t>Опитни методи: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bg-BG" sz="3600" b="1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bg-BG" sz="4400" dirty="0">
                <a:solidFill>
                  <a:schemeClr val="tx1"/>
                </a:solidFill>
                <a:sym typeface="Symbol"/>
              </a:rPr>
              <a:t> </a:t>
            </a:r>
            <a:r>
              <a:rPr lang="bg-BG" sz="4400" dirty="0">
                <a:solidFill>
                  <a:schemeClr val="tx1"/>
                </a:solidFill>
              </a:rPr>
              <a:t>Метод на проектиране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bg-BG" sz="28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bg-BG" dirty="0"/>
          </a:p>
        </p:txBody>
      </p:sp>
      <p:pic>
        <p:nvPicPr>
          <p:cNvPr id="6" name="Picture 5" descr="https://encrypted-tbn0.gstatic.com/images?q=tbn:ANd9GcTpZXggx8_gpma8iVvINtna7VtRKXLWGGe-EgHlaP55IvjaA_wh7g">
            <a:extLst>
              <a:ext uri="{FF2B5EF4-FFF2-40B4-BE49-F238E27FC236}">
                <a16:creationId xmlns:a16="http://schemas.microsoft.com/office/drawing/2014/main" id="{ED94B97C-F942-B1F2-1B46-FA6B130EC679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500063"/>
            <a:ext cx="2366962" cy="3505200"/>
          </a:xfrm>
          <a:prstGeom prst="rect">
            <a:avLst/>
          </a:prstGeom>
          <a:noFill/>
          <a:ln w="76200">
            <a:solidFill>
              <a:schemeClr val="accent5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745A7-5015-C00D-3EB4-B601FC6A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88913"/>
            <a:ext cx="8713788" cy="792162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3600" b="1" dirty="0">
                <a:solidFill>
                  <a:schemeClr val="accent4">
                    <a:lumMod val="50000"/>
                  </a:schemeClr>
                </a:solidFill>
              </a:rPr>
              <a:t>МЕТОДИ ? ТЕХНИКИ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ACB7FBA2-BA82-306C-F01A-43062D69B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341438"/>
            <a:ext cx="8351837" cy="5256212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bg-BG" sz="2800" b="1" dirty="0"/>
          </a:p>
          <a:p>
            <a:pPr>
              <a:buFont typeface="Arial" charset="0"/>
              <a:buNone/>
              <a:defRPr/>
            </a:pPr>
            <a:r>
              <a:rPr lang="bg-BG" sz="2800" b="1" dirty="0"/>
              <a:t>     Метод</a:t>
            </a:r>
            <a:r>
              <a:rPr lang="bg-BG" sz="2800" dirty="0"/>
              <a:t>  - дейност за постигане на определена цел,</a:t>
            </a:r>
          </a:p>
          <a:p>
            <a:pPr>
              <a:buFont typeface="Arial" charset="0"/>
              <a:buNone/>
              <a:defRPr/>
            </a:pPr>
            <a:r>
              <a:rPr lang="bg-BG" sz="2800" dirty="0"/>
              <a:t>     който изисква повече време.</a:t>
            </a:r>
          </a:p>
          <a:p>
            <a:pPr>
              <a:buFont typeface="Arial" charset="0"/>
              <a:buNone/>
              <a:defRPr/>
            </a:pPr>
            <a:endParaRPr lang="bg-BG" sz="2800" dirty="0"/>
          </a:p>
          <a:p>
            <a:pPr>
              <a:buFont typeface="Arial" charset="0"/>
              <a:buNone/>
              <a:defRPr/>
            </a:pPr>
            <a:r>
              <a:rPr lang="bg-BG" sz="2800" b="1" dirty="0"/>
              <a:t>     Техника</a:t>
            </a:r>
            <a:r>
              <a:rPr lang="bg-BG" sz="2800" dirty="0"/>
              <a:t> – отнема по-малко време. Може да бъде</a:t>
            </a:r>
          </a:p>
          <a:p>
            <a:pPr>
              <a:buFont typeface="Arial" charset="0"/>
              <a:buNone/>
              <a:defRPr/>
            </a:pPr>
            <a:r>
              <a:rPr lang="bg-BG" sz="2800" dirty="0"/>
              <a:t>     част от прилагането на даден метод. </a:t>
            </a:r>
          </a:p>
          <a:p>
            <a:pPr>
              <a:buFont typeface="Arial" charset="0"/>
              <a:buNone/>
              <a:defRPr/>
            </a:pPr>
            <a:endParaRPr lang="bg-BG" sz="1200" dirty="0"/>
          </a:p>
          <a:p>
            <a:pPr algn="just">
              <a:buFont typeface="Arial" charset="0"/>
              <a:buNone/>
              <a:defRPr/>
            </a:pPr>
            <a:r>
              <a:rPr lang="bg-BG" sz="2800" dirty="0"/>
              <a:t>	</a:t>
            </a:r>
            <a:r>
              <a:rPr lang="bg-BG" sz="2400" dirty="0"/>
              <a:t>Например в урок по БЕЛ може да се приложи методът на сюжетните линии (за колективно написване на съчинение), а като стартов елемент при реализацията на този метод може да се приложи техниката “мозъчна атака”.</a:t>
            </a:r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76FC602-6374-7464-D479-AF032645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3600" b="1" dirty="0"/>
              <a:t>ИНТЕРАКТИВНИ МЕТОДИ И ТЕХНИКИ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19CDA2C-007B-C3D1-ADAD-367EE3E4D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750"/>
          </a:xfrm>
          <a:blipFill>
            <a:blip r:embed="rId3"/>
            <a:tile tx="0" ty="0" sx="100000" sy="100000" flip="none" algn="tl"/>
          </a:blip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</a:t>
            </a:r>
            <a:r>
              <a:rPr lang="bg-BG" dirty="0">
                <a:sym typeface="Symbol"/>
              </a:rPr>
              <a:t> </a:t>
            </a:r>
            <a:r>
              <a:rPr lang="en-US" dirty="0"/>
              <a:t>SWOT</a:t>
            </a:r>
            <a:r>
              <a:rPr lang="bg-BG" dirty="0"/>
              <a:t>-анализ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пирамида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светкавица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мозъчна атака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записване на идеи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лавина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завъртане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съчинения</a:t>
            </a:r>
          </a:p>
        </p:txBody>
      </p:sp>
      <p:pic>
        <p:nvPicPr>
          <p:cNvPr id="4" name="Picture 3" descr="http://1.bp.blogspot.com/-BM5rLmGlvAM/TYicT8IrAwI/AAAAAAAAAAg/IFg31vY-8Qw/s748/untitled.bmp">
            <a:hlinkClick r:id="rId4"/>
            <a:extLst>
              <a:ext uri="{FF2B5EF4-FFF2-40B4-BE49-F238E27FC236}">
                <a16:creationId xmlns:a16="http://schemas.microsoft.com/office/drawing/2014/main" id="{0503D0B2-0790-C2E5-EAD6-71DEE0AFB418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838999">
            <a:off x="5305425" y="2930525"/>
            <a:ext cx="2325688" cy="2330450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DCC44-BF7D-B1AF-7793-EAAB01E75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3600" b="1" dirty="0"/>
              <a:t>ИНТЕРАКТИВНИ МЕТОДИ И ТЕХНИКИ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1A29B-5123-1A3E-C380-F10DDB51C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779962"/>
          </a:xfrm>
          <a:blipFill>
            <a:blip r:embed="rId3"/>
            <a:tile tx="0" ty="0" sx="100000" sy="100000" flip="none" algn="tl"/>
          </a:blip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панелна дискусия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светофар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аквариум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мозъчни карти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рисуване на идеи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ролеви игри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симулационни игри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sym typeface="Symbol"/>
              </a:rPr>
              <a:t> </a:t>
            </a:r>
            <a:r>
              <a:rPr lang="bg-BG" dirty="0"/>
              <a:t>ситуационни игри</a:t>
            </a:r>
          </a:p>
          <a:p>
            <a:pPr marL="0" indent="0">
              <a:buFont typeface="Arial" charset="0"/>
              <a:buNone/>
              <a:defRPr/>
            </a:pPr>
            <a:endParaRPr lang="bg-BG" dirty="0"/>
          </a:p>
        </p:txBody>
      </p:sp>
      <p:pic>
        <p:nvPicPr>
          <p:cNvPr id="5" name="Picture 4" descr="http://1.bp.blogspot.com/-BM5rLmGlvAM/TYicT8IrAwI/AAAAAAAAAAg/IFg31vY-8Qw/s748/untitled.bmp">
            <a:hlinkClick r:id="rId4"/>
            <a:extLst>
              <a:ext uri="{FF2B5EF4-FFF2-40B4-BE49-F238E27FC236}">
                <a16:creationId xmlns:a16="http://schemas.microsoft.com/office/drawing/2014/main" id="{937E89DB-3D30-082F-0532-180735E52BBF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838999">
            <a:off x="5305425" y="2930525"/>
            <a:ext cx="2325688" cy="2330450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CD594045-9FAF-96D6-CE9F-EA007600CB5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Светкавица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6D928F75-F9E4-7350-63C7-D9F2348F321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Предназначение:</a:t>
            </a:r>
            <a:r>
              <a:rPr lang="bg-BG" sz="2000" dirty="0"/>
              <a:t>  за разсънване в началото на часа; за бърза проверка на знанията; за тестване на отношението на учениците към даден проблем.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Условие: </a:t>
            </a:r>
            <a:r>
              <a:rPr lang="bg-BG" sz="2000" dirty="0"/>
              <a:t>наличие на мек предмет, подходящ за подхвърляне.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Реализация: </a:t>
            </a:r>
            <a:r>
              <a:rPr lang="bg-BG" sz="2000" dirty="0"/>
              <a:t>учителят хвърля предмета към определен ученик, като задава въпрос и изисква бърз кратък отговор. Важен е ефектът на изненадата.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Грешки:</a:t>
            </a:r>
            <a:r>
              <a:rPr lang="bg-BG" sz="2000" dirty="0"/>
              <a:t> въпроси, които изискват по-дълго  обмисляне на отговора и повече време за даването му; предварително насочване на учениците към тематиката на задаваните въпроси; назоваването на учениците по име.</a:t>
            </a:r>
          </a:p>
        </p:txBody>
      </p:sp>
      <p:pic>
        <p:nvPicPr>
          <p:cNvPr id="4" name="Picture 3" descr="http://www.trikorni.com/wp-content/uploads/2012/12/lgc_bg.png">
            <a:extLst>
              <a:ext uri="{FF2B5EF4-FFF2-40B4-BE49-F238E27FC236}">
                <a16:creationId xmlns:a16="http://schemas.microsoft.com/office/drawing/2014/main" id="{CB94F5C6-6673-C742-0C41-2C4C6F0EAA3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453665">
            <a:off x="7126288" y="371475"/>
            <a:ext cx="1836737" cy="1141413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4480170C-926A-C675-5605-8E46B92EDD1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Мозъчна атака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2619B6A2-4CBD-FFB1-C5CF-2C9271938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Предназначение:</a:t>
            </a:r>
            <a:r>
              <a:rPr lang="bg-BG" sz="2000" dirty="0"/>
              <a:t> намиране на решение чрез представяне на различни мнения – генериране на идеи; бързо провокиране на асоциации по дадена тема за кратко време (1 – 5 минути). 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Стъпки за реализация: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предварително обмисляне на въпроса за мозъчна атака;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уточняване на времето за работа;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индивидуално представяне на всяка идея;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записване на отговорите;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коментар на отделните идеи;</a:t>
            </a:r>
          </a:p>
          <a:p>
            <a:pPr lvl="1">
              <a:buFontTx/>
              <a:buChar char="-"/>
              <a:defRPr/>
            </a:pPr>
            <a:r>
              <a:rPr lang="bg-BG" sz="2000" dirty="0"/>
              <a:t>вземане на решение.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Грешки:</a:t>
            </a:r>
            <a:r>
              <a:rPr lang="bg-BG" sz="2000" dirty="0"/>
              <a:t> определяне на ред на изказванията, подмяна на асоциациите с обяснения, оспорване и иронизиране на чуждо мнение.</a:t>
            </a:r>
          </a:p>
        </p:txBody>
      </p:sp>
      <p:pic>
        <p:nvPicPr>
          <p:cNvPr id="4" name="Picture 3" descr="http://www.manager.bg/sites/default/files/styles/lightbox/public/2013/10/10/shutterstock_56378743.jpg?itok=ADBOZLlc">
            <a:extLst>
              <a:ext uri="{FF2B5EF4-FFF2-40B4-BE49-F238E27FC236}">
                <a16:creationId xmlns:a16="http://schemas.microsoft.com/office/drawing/2014/main" id="{C3649C97-BBA0-D9DE-B8BB-7D9F31F88702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980988">
            <a:off x="6708775" y="354013"/>
            <a:ext cx="2274888" cy="1370012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39EC934B-B6C2-9BB1-C335-838CE7115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Лавина (снежна топка)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4BCB579-329D-FA1C-5E85-D6EEB2DF1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84775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Предназначение: събиране на информация “чрез натрупване” – устно или писмено. 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● Писмено:</a:t>
            </a:r>
            <a:r>
              <a:rPr lang="bg-BG" sz="2000" dirty="0"/>
              <a:t> на лист се написва проблем (въпрос). Листът преминава през всички ученици – всеки записва отговора си, като прегъва листа, за да не се чете от другите. Последният писал (или учителят) чете мненията.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● </a:t>
            </a:r>
            <a:r>
              <a:rPr lang="bg-BG" sz="2000" b="1" dirty="0"/>
              <a:t>Устно: </a:t>
            </a:r>
            <a:r>
              <a:rPr lang="bg-BG" sz="2000" dirty="0"/>
              <a:t>при предварително уточнена последователност всеки изразява мнението си, като се поставя условие да не се повтарят вече казани неща.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Грешки: избор на въпрос с еднозначен или алтернативен отговор, недобре организирана процедура за попълване на листа с мнения.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Времето за изпълнение зависи от въпроса и от броя на учениците.</a:t>
            </a:r>
          </a:p>
        </p:txBody>
      </p:sp>
      <p:pic>
        <p:nvPicPr>
          <p:cNvPr id="4" name="Picture 3" descr="https://encrypted-tbn1.gstatic.com/images?q=tbn:ANd9GcRQabUEMd58wItZ5DzRWNtq5sDmCCidwxp3MKTD9AVBHdVPPkB2">
            <a:hlinkClick r:id="rId3"/>
            <a:extLst>
              <a:ext uri="{FF2B5EF4-FFF2-40B4-BE49-F238E27FC236}">
                <a16:creationId xmlns:a16="http://schemas.microsoft.com/office/drawing/2014/main" id="{E997B0C4-FC0B-B90D-7283-22267F47C5A6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1300627">
            <a:off x="7332663" y="339725"/>
            <a:ext cx="1571625" cy="1296988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8A2F956-EF09-E8D2-6227-70EA4FDAC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00063"/>
            <a:ext cx="7772400" cy="1143000"/>
          </a:xfrm>
        </p:spPr>
        <p:txBody>
          <a:bodyPr anchor="t"/>
          <a:lstStyle/>
          <a:p>
            <a:pPr eaLnBrk="1" hangingPunct="1"/>
            <a:r>
              <a:rPr lang="bg-BG" altLang="en-US" b="1"/>
              <a:t>Каква е традиционната практика?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E9034-CCF7-C523-EC82-0CE7B0CE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188" y="2276475"/>
            <a:ext cx="8358187" cy="3313113"/>
          </a:xfr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Symbol"/>
              <a:buChar char="·"/>
              <a:defRPr/>
            </a:pPr>
            <a:r>
              <a:rPr lang="bg-BG" dirty="0">
                <a:solidFill>
                  <a:schemeClr val="tx1"/>
                </a:solidFill>
                <a:sym typeface="Symbol"/>
              </a:rPr>
              <a:t> </a:t>
            </a:r>
            <a:r>
              <a:rPr lang="bg-BG" b="1" dirty="0">
                <a:solidFill>
                  <a:schemeClr val="accent4">
                    <a:lumMod val="50000"/>
                  </a:schemeClr>
                </a:solidFill>
                <a:sym typeface="Symbol"/>
              </a:rPr>
              <a:t>Учителят</a:t>
            </a:r>
            <a:r>
              <a:rPr lang="bg-BG" dirty="0">
                <a:solidFill>
                  <a:schemeClr val="tx1"/>
                </a:solidFill>
                <a:sym typeface="Symbol"/>
              </a:rPr>
              <a:t> – предава информация.</a:t>
            </a:r>
            <a:endParaRPr lang="bg-BG" sz="2800" dirty="0">
              <a:solidFill>
                <a:schemeClr val="tx1"/>
              </a:solidFill>
              <a:sym typeface="Symbol"/>
            </a:endParaRPr>
          </a:p>
          <a:p>
            <a:pPr algn="just" eaLnBrk="1" fontAlgn="auto" hangingPunct="1">
              <a:spcAft>
                <a:spcPts val="0"/>
              </a:spcAft>
              <a:buFont typeface="Symbol"/>
              <a:buChar char="·"/>
              <a:defRPr/>
            </a:pPr>
            <a:r>
              <a:rPr lang="bg-BG" dirty="0">
                <a:solidFill>
                  <a:schemeClr val="tx1"/>
                </a:solidFill>
              </a:rPr>
              <a:t> </a:t>
            </a:r>
            <a:r>
              <a:rPr lang="bg-BG" b="1" dirty="0">
                <a:solidFill>
                  <a:schemeClr val="accent4">
                    <a:lumMod val="50000"/>
                  </a:schemeClr>
                </a:solidFill>
              </a:rPr>
              <a:t>Ученикът</a:t>
            </a:r>
            <a:r>
              <a:rPr lang="bg-BG" dirty="0">
                <a:solidFill>
                  <a:schemeClr val="tx1"/>
                </a:solidFill>
              </a:rPr>
              <a:t> – приема и възпроизвежда информация.</a:t>
            </a:r>
            <a:endParaRPr lang="bg-BG" sz="28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Symbol"/>
              <a:buChar char="·"/>
              <a:defRPr/>
            </a:pPr>
            <a:r>
              <a:rPr lang="bg-BG" sz="2800" b="1" dirty="0">
                <a:solidFill>
                  <a:schemeClr val="tx1"/>
                </a:solidFill>
                <a:sym typeface="Symbol"/>
              </a:rPr>
              <a:t> </a:t>
            </a:r>
            <a:r>
              <a:rPr lang="bg-BG" b="1" dirty="0">
                <a:solidFill>
                  <a:schemeClr val="accent4">
                    <a:lumMod val="50000"/>
                  </a:schemeClr>
                </a:solidFill>
                <a:sym typeface="Symbol"/>
              </a:rPr>
              <a:t>Учебният процес </a:t>
            </a:r>
            <a:r>
              <a:rPr lang="bg-BG" dirty="0">
                <a:solidFill>
                  <a:schemeClr val="tx1"/>
                </a:solidFill>
              </a:rPr>
              <a:t>– </a:t>
            </a:r>
            <a:r>
              <a:rPr lang="bg-BG" dirty="0">
                <a:solidFill>
                  <a:schemeClr val="tx1"/>
                </a:solidFill>
                <a:sym typeface="Symbol"/>
              </a:rPr>
              <a:t>еднопосочна комуникация.</a:t>
            </a:r>
            <a:endParaRPr lang="bg-BG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downloadpowerpointtemplates.com/uploads/soft/PPT%20Backgrounds/Education/School%20education.jpg">
            <a:extLst>
              <a:ext uri="{FF2B5EF4-FFF2-40B4-BE49-F238E27FC236}">
                <a16:creationId xmlns:a16="http://schemas.microsoft.com/office/drawing/2014/main" id="{C73F159C-9B72-FA19-311D-1B5F033013C5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1423974">
            <a:off x="6183313" y="4279900"/>
            <a:ext cx="2495550" cy="1770063"/>
          </a:xfrm>
          <a:prstGeom prst="rect">
            <a:avLst/>
          </a:prstGeom>
          <a:ln w="762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257659E1-3D36-36CE-B8D7-FDA765324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008063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Пирамида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D77E0-3E13-E188-3ECF-F63B2BA44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5111750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Предназначение: </a:t>
            </a:r>
            <a:r>
              <a:rPr lang="bg-BG" sz="2000" dirty="0"/>
              <a:t>метод за събиране на информация. 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Цел:</a:t>
            </a:r>
            <a:r>
              <a:rPr lang="bg-BG" sz="2000" dirty="0"/>
              <a:t> да се осмисли информация и да се достигне до обобщения чрез обединяване около приемливо за всички мнение.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endParaRPr lang="bg-BG" sz="1000" dirty="0"/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Методика: 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Самостоятелно решаване на задачата.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Обсъждане по двойки и обединяване около общо становище.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Обсъждане по четворки и обединяване около общо становище.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Обсъждане в осмици. Говорител обявява резултата.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Разделяне на две големи групи, обсъждане на задачата в тях и сравняване на резултатите, до които групите са достигнали.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bg-BG" sz="2000" b="1" dirty="0"/>
              <a:t>	Грешки: </a:t>
            </a:r>
            <a:r>
              <a:rPr lang="bg-BG" sz="2000" dirty="0"/>
              <a:t>избор на неподходяща тема и липса на правилна преценка за необходимото време.</a:t>
            </a:r>
          </a:p>
        </p:txBody>
      </p:sp>
      <p:pic>
        <p:nvPicPr>
          <p:cNvPr id="4" name="Picture 3" descr="https://encrypted-tbn0.gstatic.com/images?q=tbn:ANd9GcQUJwMPvfZfa8A3L44IhXeEYj-V8px4G8hbaYmRSvSKn10mrrGv">
            <a:hlinkClick r:id="rId3"/>
            <a:extLst>
              <a:ext uri="{FF2B5EF4-FFF2-40B4-BE49-F238E27FC236}">
                <a16:creationId xmlns:a16="http://schemas.microsoft.com/office/drawing/2014/main" id="{81AEC4CC-EBF0-5594-F331-3F3A07DE4218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673950">
            <a:off x="6407150" y="292100"/>
            <a:ext cx="1936750" cy="1296988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67CF-E6F0-E2F2-0788-21D8E7C41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Светофар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2E989-0148-EBB9-8200-6AFDE9D2A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24413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bg-BG" sz="2000" dirty="0"/>
              <a:t>     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     Предназначение:</a:t>
            </a:r>
            <a:r>
              <a:rPr lang="bg-BG" sz="2000" dirty="0"/>
              <a:t> за оценяване на ученици от ученици.</a:t>
            </a:r>
          </a:p>
          <a:p>
            <a:pPr marL="0" indent="0">
              <a:buFont typeface="Arial" charset="0"/>
              <a:buNone/>
              <a:defRPr/>
            </a:pPr>
            <a:endParaRPr lang="bg-BG" sz="2000" dirty="0"/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     Символи: </a:t>
            </a:r>
            <a:r>
              <a:rPr lang="bg-BG" sz="2000" dirty="0"/>
              <a:t>зелено – верен отговор, жълто – непълен отговор, червено – грешен отговор.</a:t>
            </a:r>
          </a:p>
          <a:p>
            <a:pPr marL="0" indent="0">
              <a:buFont typeface="Arial" charset="0"/>
              <a:buNone/>
              <a:defRPr/>
            </a:pPr>
            <a:endParaRPr lang="bg-BG" sz="2000" dirty="0"/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     Стъпки на реализация: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	1. </a:t>
            </a:r>
            <a:r>
              <a:rPr lang="bg-BG" sz="2000" dirty="0"/>
              <a:t>Изработване на правила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2</a:t>
            </a:r>
            <a:r>
              <a:rPr lang="bg-BG" sz="2000" dirty="0"/>
              <a:t>. Подготовка на материали за раздаване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3. </a:t>
            </a:r>
            <a:r>
              <a:rPr lang="bg-BG" sz="2000" dirty="0"/>
              <a:t>Формиране на групи и инструктаж за групова работа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4</a:t>
            </a:r>
            <a:r>
              <a:rPr lang="bg-BG" sz="2000" dirty="0"/>
              <a:t>. Работа в подгрупи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5. </a:t>
            </a:r>
            <a:r>
              <a:rPr lang="bg-BG" sz="2000" dirty="0"/>
              <a:t>Представяне и аргументиране на резултатите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6. </a:t>
            </a:r>
            <a:r>
              <a:rPr lang="bg-BG" sz="2000" dirty="0"/>
              <a:t>Обобщение</a:t>
            </a:r>
          </a:p>
        </p:txBody>
      </p:sp>
      <p:pic>
        <p:nvPicPr>
          <p:cNvPr id="4" name="irc_mi" descr="http://botevgrad.com/uploads/news/2/26094/s1_traffic_light_-_go.png">
            <a:extLst>
              <a:ext uri="{FF2B5EF4-FFF2-40B4-BE49-F238E27FC236}">
                <a16:creationId xmlns:a16="http://schemas.microsoft.com/office/drawing/2014/main" id="{88067C50-E754-8D2A-B3D2-D8242A46D06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98327">
            <a:off x="7250113" y="531813"/>
            <a:ext cx="1350962" cy="1865312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E914B6C-CA4F-D916-BA88-CC21E3E0C5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Съчинения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286C1-5DD4-AAAE-6731-A08DCB913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Предназначение: </a:t>
            </a:r>
            <a:r>
              <a:rPr lang="bg-BG" sz="2000" dirty="0"/>
              <a:t>при създаване на съчинения.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r>
              <a:rPr lang="bg-BG" sz="2000" dirty="0"/>
              <a:t>	● </a:t>
            </a:r>
            <a:r>
              <a:rPr lang="bg-BG" sz="2000" b="1" dirty="0"/>
              <a:t>Съчинения по опорни думи </a:t>
            </a:r>
            <a:r>
              <a:rPr lang="bg-BG" sz="2000" dirty="0"/>
              <a:t>– записани при мозъчна атака думи се включват в текст последователно, през една дума, чрез свободно комбиниране.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● </a:t>
            </a:r>
            <a:r>
              <a:rPr lang="bg-BG" sz="2000" b="1" dirty="0"/>
              <a:t>Метод на сюжетните линии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	- определят се сюжетните линии, действащите лица, мястото и времето на събитието;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	- провежда се мозъчна атака за 1-2 минути по всяка сюжетна линия;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	- един  ученик записва последователно изреченията, които съучениците му предлагат.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</p:txBody>
      </p:sp>
      <p:pic>
        <p:nvPicPr>
          <p:cNvPr id="4" name="Picture 3" descr="https://encrypted-tbn3.gstatic.com/images?q=tbn:ANd9GcTAm-xHW-6viHog-5z3yjTw-IDozELgCxDMk4iLR88OQluktTyyJQ">
            <a:hlinkClick r:id="rId3"/>
            <a:extLst>
              <a:ext uri="{FF2B5EF4-FFF2-40B4-BE49-F238E27FC236}">
                <a16:creationId xmlns:a16="http://schemas.microsoft.com/office/drawing/2014/main" id="{65579D95-58CB-89DB-A700-AE56D4A2E9CD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762406">
            <a:off x="6926263" y="269875"/>
            <a:ext cx="2060575" cy="1428750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C9DBEBA1-93BD-1875-4AB6-EB169D2A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0" y="355600"/>
            <a:ext cx="8229600" cy="922338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Записване на идеи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94214-0E42-929C-2BFF-EDB10E5FD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84775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Вариант на мозъчната атака, който отнема повече време. Подходящ за обобщителни уроци.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Стъпки за реализация:</a:t>
            </a:r>
          </a:p>
          <a:p>
            <a:pPr>
              <a:buFont typeface="Arial" charset="0"/>
              <a:buNone/>
              <a:defRPr/>
            </a:pPr>
            <a:r>
              <a:rPr lang="bg-BG" sz="2000" dirty="0"/>
              <a:t>	 -     предварително обмисляне на въпрос за всеки ученик;</a:t>
            </a:r>
          </a:p>
          <a:p>
            <a:pPr lvl="1" indent="-342900">
              <a:buFontTx/>
              <a:buChar char="-"/>
              <a:defRPr/>
            </a:pPr>
            <a:r>
              <a:rPr lang="bg-BG" sz="2000" dirty="0"/>
              <a:t>инструктиране на учениците за начина на събиране на мнения;</a:t>
            </a:r>
          </a:p>
          <a:p>
            <a:pPr lvl="1" indent="-342900">
              <a:buFontTx/>
              <a:buChar char="-"/>
              <a:defRPr/>
            </a:pPr>
            <a:r>
              <a:rPr lang="bg-BG" sz="2000" dirty="0"/>
              <a:t>уточняване на времето за записване на идеите;</a:t>
            </a:r>
          </a:p>
          <a:p>
            <a:pPr lvl="1" indent="-342900">
              <a:buFontTx/>
              <a:buChar char="-"/>
              <a:defRPr/>
            </a:pPr>
            <a:r>
              <a:rPr lang="bg-BG" sz="2000" dirty="0"/>
              <a:t>анализ и обобщаване на идеите на всеки ученик;</a:t>
            </a:r>
          </a:p>
          <a:p>
            <a:pPr lvl="1" indent="-342900">
              <a:buFontTx/>
              <a:buChar char="-"/>
              <a:defRPr/>
            </a:pPr>
            <a:r>
              <a:rPr lang="bg-BG" sz="2000" dirty="0"/>
              <a:t>индивидуално представяне на всеки обобщен отговор с възможност другите да го допълнят;</a:t>
            </a:r>
          </a:p>
          <a:p>
            <a:pPr lvl="1" indent="-342900">
              <a:buFontTx/>
              <a:buChar char="-"/>
              <a:defRPr/>
            </a:pPr>
            <a:r>
              <a:rPr lang="bg-BG" sz="2000" dirty="0"/>
              <a:t>коментар на отговора.</a:t>
            </a:r>
          </a:p>
          <a:p>
            <a:pPr marL="457200" indent="-457200">
              <a:buFont typeface="Arial" charset="0"/>
              <a:buNone/>
              <a:defRPr/>
            </a:pPr>
            <a:endParaRPr lang="bg-BG" sz="2000" dirty="0"/>
          </a:p>
          <a:p>
            <a:pPr marL="457200" indent="-457200">
              <a:buFont typeface="Arial" charset="0"/>
              <a:buNone/>
              <a:defRPr/>
            </a:pPr>
            <a:r>
              <a:rPr lang="bg-BG" sz="2000" dirty="0"/>
              <a:t>	</a:t>
            </a:r>
            <a:r>
              <a:rPr lang="bg-BG" sz="2000" b="1" dirty="0"/>
              <a:t>Грешки: </a:t>
            </a:r>
            <a:r>
              <a:rPr lang="bg-BG" sz="2000" dirty="0"/>
              <a:t>един и същи въпрос на всички, неточно формулирани въпроси, неясни инструкции.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endParaRPr lang="bg-BG" dirty="0"/>
          </a:p>
        </p:txBody>
      </p:sp>
      <p:pic>
        <p:nvPicPr>
          <p:cNvPr id="4" name="Picture 3" descr="http://pdohod.ru/wp-content/uploads/2013/11/idea-dlya-biznesa.jpg">
            <a:extLst>
              <a:ext uri="{FF2B5EF4-FFF2-40B4-BE49-F238E27FC236}">
                <a16:creationId xmlns:a16="http://schemas.microsoft.com/office/drawing/2014/main" id="{D0FC5D25-FCCE-59C0-B80E-CD312B415E2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280633">
            <a:off x="6969125" y="404813"/>
            <a:ext cx="2063750" cy="1223962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550C-1A22-254E-12D2-96413E684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513" cy="850900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Панелна дискусия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51EF4-A274-D30E-924A-3F47ABC6F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875"/>
            <a:ext cx="8291513" cy="5184775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Приложение:</a:t>
            </a:r>
            <a:r>
              <a:rPr lang="bg-BG" sz="2000" dirty="0"/>
              <a:t> за обмен на мнения и търсене на решение по сложен „комплексен“ проблем. Работи се по групи – всяка група получава специфична задача – част от общия проблем. Цялостното решение е сбор от решенията на подгрупите.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Стъпки на реализация:</a:t>
            </a:r>
            <a:endParaRPr lang="en-US" sz="2000" b="1" dirty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Избор на проблем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Избор на подпроблеми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Инструктиране за процедурата на обсъждане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Представяне на резултатите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Дискусии в подгрупите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Представне на резултатите от говорител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Обобщаване на крайния резултат</a:t>
            </a:r>
            <a:endParaRPr lang="en-US" sz="2000" dirty="0"/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Грешки:</a:t>
            </a:r>
            <a:r>
              <a:rPr lang="bg-BG" sz="2000" dirty="0"/>
              <a:t> неравностойни подпроблеми, недобре разграничени подпроблеми, недостатъчно време за дискусии, недобре формирани групи.</a:t>
            </a:r>
          </a:p>
        </p:txBody>
      </p:sp>
      <p:pic>
        <p:nvPicPr>
          <p:cNvPr id="4" name="irc_mi" descr="http://chepelare.org/uploads/4a4b7dc6229a3f649d0f3a8be2df017a.jpg">
            <a:extLst>
              <a:ext uri="{FF2B5EF4-FFF2-40B4-BE49-F238E27FC236}">
                <a16:creationId xmlns:a16="http://schemas.microsoft.com/office/drawing/2014/main" id="{42234CB8-70F0-513F-5467-8AADAA3412B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2857500"/>
            <a:ext cx="2714625" cy="1857375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DCE0-32E3-9766-EB31-4CF0CA464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993775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Аквариум (фишбоулинг)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DB063-B6CD-332E-A485-E50FD17B9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5040312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bg-BG" sz="2000" dirty="0"/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Предназначение:</a:t>
            </a:r>
            <a:r>
              <a:rPr lang="bg-BG" sz="2000" dirty="0"/>
              <a:t> за постигане на бързо решение чрез консенсус.</a:t>
            </a:r>
          </a:p>
          <a:p>
            <a:pPr marL="0" indent="0">
              <a:buFont typeface="Arial" charset="0"/>
              <a:buNone/>
              <a:defRPr/>
            </a:pPr>
            <a:r>
              <a:rPr lang="bg-BG" sz="2000" b="1" dirty="0"/>
              <a:t>Стъпки на реализация: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Обмисляне на темата за дискутиране.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В средата на стаята сядат учениците – „риби“, експерти, които ще дискутират по определен проблем. Определят се от учителя или се излъчват от няколко подгрупи.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Уточнява се времето за дискусия.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Уточняват се правилата и се поставят задачи на наблюдаващите.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По сигнал започва представянето на позицията на всяка подгрупа. Останалите ученици наблюдават представянията и си водят записки.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Задават се въпроси от наблюдаващите и се прави коментар на изказванията.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bg-BG" sz="2000" dirty="0"/>
              <a:t>Прави се обобщение.</a:t>
            </a:r>
          </a:p>
          <a:p>
            <a:pPr marL="457200" indent="-457200">
              <a:buFont typeface="Arial" charset="0"/>
              <a:buAutoNum type="arabicPeriod"/>
              <a:defRPr/>
            </a:pPr>
            <a:endParaRPr lang="bg-BG" sz="2000" dirty="0"/>
          </a:p>
        </p:txBody>
      </p:sp>
      <p:pic>
        <p:nvPicPr>
          <p:cNvPr id="4" name="irc_mi" descr="http://zabaven.com/pics_l/l_20090426070936.jpg">
            <a:extLst>
              <a:ext uri="{FF2B5EF4-FFF2-40B4-BE49-F238E27FC236}">
                <a16:creationId xmlns:a16="http://schemas.microsoft.com/office/drawing/2014/main" id="{2DD2E044-5E26-839A-8AB8-6B0EF0C83D8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193807">
            <a:off x="7015163" y="709613"/>
            <a:ext cx="1870075" cy="1247775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2CE5E8B7-9230-E11B-8C69-2EE4C7B92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260350"/>
            <a:ext cx="8424863" cy="809625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anchor="t"/>
          <a:lstStyle/>
          <a:p>
            <a:pPr eaLnBrk="1" hangingPunct="1">
              <a:defRPr/>
            </a:pPr>
            <a:r>
              <a:rPr lang="bg-BG" sz="2800" b="1" dirty="0"/>
              <a:t>Мини лекцията</a:t>
            </a:r>
          </a:p>
        </p:txBody>
      </p:sp>
      <p:sp>
        <p:nvSpPr>
          <p:cNvPr id="44035" name="Subtitle 2">
            <a:extLst>
              <a:ext uri="{FF2B5EF4-FFF2-40B4-BE49-F238E27FC236}">
                <a16:creationId xmlns:a16="http://schemas.microsoft.com/office/drawing/2014/main" id="{B8CFFD58-5BFA-B3E9-18E1-6389C11CB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188" y="1357313"/>
            <a:ext cx="8358187" cy="5240337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r>
              <a:rPr lang="bg-BG" sz="2000" b="1" dirty="0">
                <a:solidFill>
                  <a:schemeClr val="tx1"/>
                </a:solidFill>
              </a:rPr>
              <a:t>	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b="1" dirty="0">
                <a:solidFill>
                  <a:schemeClr val="tx1"/>
                </a:solidFill>
              </a:rPr>
              <a:t>	Предназначение:</a:t>
            </a:r>
            <a:r>
              <a:rPr lang="bg-BG" sz="2000" dirty="0">
                <a:solidFill>
                  <a:schemeClr val="tx1"/>
                </a:solidFill>
              </a:rPr>
              <a:t> за поднасяне на теоретичен материал. Преди началото й може да се направи мозъчна атака или да се проведе ролева игра, свързана с предстоящата тема с цел да се установи степента на информираност на учениците по нея.</a:t>
            </a:r>
            <a:endParaRPr lang="bg-BG" sz="2000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bg-BG" sz="2000" b="1" dirty="0">
                <a:solidFill>
                  <a:schemeClr val="tx1"/>
                </a:solidFill>
              </a:rPr>
              <a:t>	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b="1" dirty="0">
                <a:solidFill>
                  <a:schemeClr val="tx1"/>
                </a:solidFill>
              </a:rPr>
              <a:t>	Изисквания към мини лекцията: </a:t>
            </a:r>
            <a:endParaRPr lang="bg-BG" sz="2000" dirty="0">
              <a:solidFill>
                <a:schemeClr val="tx1"/>
              </a:solidFill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Достъпност на езика на лектора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Нагледност 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Дефиниране на всеки нововъведен термин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Следване на принципа “от общото към частното”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Обобщаване на информацията по всяка подтема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Обсъждане на възникналите у учениците въпроси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000" dirty="0">
                <a:solidFill>
                  <a:schemeClr val="tx1"/>
                </a:solidFill>
                <a:sym typeface="Symbol" pitchFamily="18" charset="2"/>
              </a:rPr>
              <a:t>	● Обсъждане на практическата приложимост на преподаденото</a:t>
            </a:r>
          </a:p>
          <a:p>
            <a:pPr eaLnBrk="1" hangingPunct="1">
              <a:buFont typeface="Arial" charset="0"/>
              <a:buNone/>
              <a:defRPr/>
            </a:pPr>
            <a:endParaRPr lang="bg-BG" sz="2000" dirty="0">
              <a:solidFill>
                <a:schemeClr val="tx1"/>
              </a:solidFill>
            </a:endParaRPr>
          </a:p>
        </p:txBody>
      </p:sp>
      <p:pic>
        <p:nvPicPr>
          <p:cNvPr id="4" name="irc_mi" descr="http://www.volgmed.ru/uploads/files/2012-10/13428-lekciya.jpg">
            <a:extLst>
              <a:ext uri="{FF2B5EF4-FFF2-40B4-BE49-F238E27FC236}">
                <a16:creationId xmlns:a16="http://schemas.microsoft.com/office/drawing/2014/main" id="{842BE0F9-B395-F5DF-E85A-F68F0929A33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835799">
            <a:off x="6935788" y="3049588"/>
            <a:ext cx="1782762" cy="1514475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76B6FBAB-F671-4A4C-EF49-3AE1B99A1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357188"/>
            <a:ext cx="7772400" cy="811212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anchor="t"/>
          <a:lstStyle/>
          <a:p>
            <a:pPr eaLnBrk="1" hangingPunct="1">
              <a:defRPr/>
            </a:pPr>
            <a:r>
              <a:rPr lang="bg-BG" sz="2800" b="1" dirty="0"/>
              <a:t>ПОПС формула</a:t>
            </a:r>
          </a:p>
        </p:txBody>
      </p:sp>
      <p:sp>
        <p:nvSpPr>
          <p:cNvPr id="23555" name="Subtitle 2">
            <a:extLst>
              <a:ext uri="{FF2B5EF4-FFF2-40B4-BE49-F238E27FC236}">
                <a16:creationId xmlns:a16="http://schemas.microsoft.com/office/drawing/2014/main" id="{EDED7434-6D86-BD92-67D4-235F20A25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1412875"/>
            <a:ext cx="8001000" cy="4945063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bg-BG" sz="24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bg-BG" sz="2400" dirty="0">
                <a:solidFill>
                  <a:schemeClr val="tx1"/>
                </a:solidFill>
              </a:rPr>
              <a:t>    Използва се при организирането на спорове (дебати).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bg-BG" sz="2400" dirty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   П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– </a:t>
            </a: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позиция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: формулира се лична </a:t>
            </a:r>
            <a:r>
              <a:rPr lang="bg-BG" sz="2400" dirty="0">
                <a:solidFill>
                  <a:schemeClr val="tx1"/>
                </a:solidFill>
              </a:rPr>
              <a:t>теза по даден проблем.</a:t>
            </a:r>
            <a:endParaRPr lang="ru-RU" altLang="ru-RU" sz="2400" dirty="0">
              <a:solidFill>
                <a:schemeClr val="tx1"/>
              </a:solidFill>
              <a:latin typeface="+mj-lt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400" b="1" dirty="0">
              <a:solidFill>
                <a:schemeClr val="tx1"/>
              </a:solidFill>
              <a:latin typeface="+mj-lt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   О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– </a:t>
            </a: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обяснение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(обосновка): чрез разсъждение се</a:t>
            </a:r>
            <a:r>
              <a:rPr lang="bg-BG" sz="2400" dirty="0">
                <a:solidFill>
                  <a:schemeClr val="tx1"/>
                </a:solidFill>
              </a:rPr>
              <a:t> аргументира тезата.</a:t>
            </a:r>
            <a:endParaRPr lang="ru-RU" altLang="ru-RU" sz="2400" dirty="0">
              <a:solidFill>
                <a:schemeClr val="tx1"/>
              </a:solidFill>
              <a:latin typeface="+mj-lt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400" b="1" dirty="0">
              <a:solidFill>
                <a:schemeClr val="tx1"/>
              </a:solidFill>
              <a:latin typeface="+mj-lt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   П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– </a:t>
            </a: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пример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: разсъждението се подкрепя с илюстрация, основана на опита на говорещия.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400" b="1" dirty="0">
              <a:solidFill>
                <a:schemeClr val="tx1"/>
              </a:solidFill>
              <a:latin typeface="+mj-lt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   С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– </a:t>
            </a:r>
            <a:r>
              <a:rPr lang="ru-RU" altLang="ru-RU" sz="2400" b="1" dirty="0">
                <a:solidFill>
                  <a:schemeClr val="tx1"/>
                </a:solidFill>
                <a:latin typeface="+mj-lt"/>
              </a:rPr>
              <a:t>следствие</a:t>
            </a:r>
            <a:r>
              <a:rPr lang="ru-RU" altLang="ru-RU" sz="2400" dirty="0">
                <a:solidFill>
                  <a:schemeClr val="tx1"/>
                </a:solidFill>
                <a:latin typeface="+mj-lt"/>
              </a:rPr>
              <a:t> (или съждение): въз основа на разсъждението и приведените примери се прави извод.</a:t>
            </a:r>
            <a:endParaRPr lang="bg-BG" sz="2400" dirty="0">
              <a:solidFill>
                <a:schemeClr val="tx1"/>
              </a:solidFill>
            </a:endParaRPr>
          </a:p>
        </p:txBody>
      </p:sp>
      <p:pic>
        <p:nvPicPr>
          <p:cNvPr id="4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7CABD7B2-1667-6B63-316F-B587B3BFD6A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907904">
            <a:off x="7246938" y="455613"/>
            <a:ext cx="1565275" cy="13319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C4503-CD8A-3BE4-6577-412720029E2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Мозъчни карти (майнд мапинг)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0FC11-F929-9775-5E96-040190627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b="1" dirty="0"/>
              <a:t>      Приложение:</a:t>
            </a:r>
            <a:r>
              <a:rPr lang="bg-BG" sz="2000" dirty="0"/>
              <a:t> съхраняване и отразяване на логическите връзки от текст, улесняване на разбирането и запомнянето на основните идеи.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      Стъпки за реализация: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Избор на текст за представяне чрез мозъчна карта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Формиране на групи за изработване на мозъчна карта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Информация за различните видове мозъчни карти – диаграми, стилизирани художествени образи и т. н.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Инструктаж върху задачата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Уточняване на времето за работа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Представяне на готовите мозъчни карти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Обобщение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bg-BG" sz="2000" b="1" dirty="0"/>
              <a:t>	Грешки:</a:t>
            </a:r>
            <a:r>
              <a:rPr lang="bg-BG" sz="2000" dirty="0"/>
              <a:t> избор на неподходящ текст, недостатъчно време, неточен инструктаж.</a:t>
            </a:r>
          </a:p>
        </p:txBody>
      </p:sp>
      <p:pic>
        <p:nvPicPr>
          <p:cNvPr id="4" name="irc_mi" descr="http://mindmapping.bg/wp-content/uploads/2011/06/Mind-Mapping-Applications.png">
            <a:extLst>
              <a:ext uri="{FF2B5EF4-FFF2-40B4-BE49-F238E27FC236}">
                <a16:creationId xmlns:a16="http://schemas.microsoft.com/office/drawing/2014/main" id="{A8522035-B256-6C0F-1FB2-8F52C496935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74046">
            <a:off x="6600825" y="4032250"/>
            <a:ext cx="2214563" cy="1384300"/>
          </a:xfrm>
          <a:prstGeom prst="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FA3A0-9502-820F-8D12-15733A39501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Техника на разделения постер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6C630-DF75-CEE0-0B60-A4215A373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357687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b="1" dirty="0"/>
              <a:t>      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Предназначение:</a:t>
            </a:r>
            <a:r>
              <a:rPr lang="bg-BG" sz="2000" dirty="0"/>
              <a:t> за обобщение, проверка на усвоеното в края на часа.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      Стъпки за реализация: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Разделяне на постер на две части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Изписване на най-важното от урока в едната половина и закриване на написаното.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Провеждане на мозъчна атака с учениците и записване на отговорите им в празната половина.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Сравняване на текстовете от двете половини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Обобщение</a:t>
            </a:r>
          </a:p>
        </p:txBody>
      </p:sp>
      <p:pic>
        <p:nvPicPr>
          <p:cNvPr id="4" name="irc_mi" descr="http://www.download.bg/upl/attachments/xax.8599.jpg">
            <a:extLst>
              <a:ext uri="{FF2B5EF4-FFF2-40B4-BE49-F238E27FC236}">
                <a16:creationId xmlns:a16="http://schemas.microsoft.com/office/drawing/2014/main" id="{EDCFD864-550D-185E-0EC1-1A3FDB9E57F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463717">
            <a:off x="7038975" y="596900"/>
            <a:ext cx="1857375" cy="1603375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5C994891-89AD-A47B-14A7-322CE01DE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00063"/>
            <a:ext cx="7772400" cy="1676400"/>
          </a:xfrm>
        </p:spPr>
        <p:txBody>
          <a:bodyPr anchor="t"/>
          <a:lstStyle/>
          <a:p>
            <a:pPr eaLnBrk="1" hangingPunct="1"/>
            <a:r>
              <a:rPr lang="bg-BG" altLang="en-US" b="1"/>
              <a:t>Интеракцията – активно взаимодействие</a:t>
            </a:r>
          </a:p>
        </p:txBody>
      </p:sp>
      <p:sp>
        <p:nvSpPr>
          <p:cNvPr id="16387" name="Subtitle 2">
            <a:extLst>
              <a:ext uri="{FF2B5EF4-FFF2-40B4-BE49-F238E27FC236}">
                <a16:creationId xmlns:a16="http://schemas.microsoft.com/office/drawing/2014/main" id="{21E6A356-E19B-6CD9-E211-EBFC75BEE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63" y="2571750"/>
            <a:ext cx="8072437" cy="3067050"/>
          </a:xfrm>
          <a:ln w="762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bg-BG" b="1" i="1" dirty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bg-BG" b="1" i="1" dirty="0">
                <a:solidFill>
                  <a:schemeClr val="tx1"/>
                </a:solidFill>
              </a:rPr>
              <a:t>Кажи ми и ще забравя; покажи ми и ще запомня; дай ми </a:t>
            </a:r>
            <a:r>
              <a:rPr lang="bg-BG" b="1" i="1">
                <a:solidFill>
                  <a:schemeClr val="tx1"/>
                </a:solidFill>
              </a:rPr>
              <a:t>да направя, </a:t>
            </a:r>
            <a:r>
              <a:rPr lang="bg-BG" b="1" i="1" dirty="0">
                <a:solidFill>
                  <a:schemeClr val="tx1"/>
                </a:solidFill>
              </a:rPr>
              <a:t>и ще разбера.</a:t>
            </a:r>
          </a:p>
          <a:p>
            <a:pPr eaLnBrk="1" hangingPunct="1">
              <a:buFont typeface="Arial" charset="0"/>
              <a:buNone/>
              <a:defRPr/>
            </a:pPr>
            <a:endParaRPr lang="bg-BG" dirty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bg-BG" dirty="0">
                <a:solidFill>
                  <a:schemeClr val="tx1"/>
                </a:solidFill>
              </a:rPr>
              <a:t>				Китайска мъдрост </a:t>
            </a:r>
          </a:p>
        </p:txBody>
      </p:sp>
      <p:pic>
        <p:nvPicPr>
          <p:cNvPr id="4" name="irc_mi" descr="http://ono.org.ua/wp-content/uploads/2012/06/vzaimodeystviye.jpg">
            <a:extLst>
              <a:ext uri="{FF2B5EF4-FFF2-40B4-BE49-F238E27FC236}">
                <a16:creationId xmlns:a16="http://schemas.microsoft.com/office/drawing/2014/main" id="{C3A174EC-A19B-551F-A321-5EB9DBD136D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846390">
            <a:off x="6575425" y="1538288"/>
            <a:ext cx="2257425" cy="1479550"/>
          </a:xfrm>
          <a:prstGeom prst="rect">
            <a:avLst/>
          </a:prstGeom>
          <a:noFill/>
          <a:ln w="76200">
            <a:solidFill>
              <a:schemeClr val="accent5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796BC-8C14-701C-C0BB-21A9D156B5B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Рисуване на идеи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1535-3BB7-ED6B-F6B8-1F4CEF007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500562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b="1" dirty="0"/>
              <a:t>      Приложение: </a:t>
            </a:r>
            <a:r>
              <a:rPr lang="bg-BG" sz="2000" dirty="0"/>
              <a:t>за провокиране на въображението и асоциациите на учениците по дадена тема. Подходящ е за въвеждане в нова тема.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      Стъпки за реализация: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Избор на тема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Подготовка на необходимите материали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Задаване на темата за рисуване без допълнителни указания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Формиране на групи и групова работа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Представяне на основните идеи в рисунките от говорители на групите</a:t>
            </a:r>
          </a:p>
          <a:p>
            <a:pPr marL="857250" lvl="1" indent="-457200">
              <a:buFont typeface="Arial" charset="0"/>
              <a:buAutoNum type="arabicPeriod"/>
              <a:defRPr/>
            </a:pPr>
            <a:r>
              <a:rPr lang="bg-BG" sz="2000" dirty="0"/>
              <a:t>Коментар и въпроси от класа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bg-BG" sz="2000" b="1" dirty="0"/>
              <a:t>      Грешки:</a:t>
            </a:r>
            <a:r>
              <a:rPr lang="bg-BG" sz="2000" dirty="0"/>
              <a:t> подробен коментар от учителя, който предпоставя какво да рисуват учениците.</a:t>
            </a:r>
          </a:p>
        </p:txBody>
      </p:sp>
      <p:pic>
        <p:nvPicPr>
          <p:cNvPr id="4" name="irc_mi" descr="http://www.iaim.ru/wp-content/uploads/2012/12/great_idea.jpg">
            <a:extLst>
              <a:ext uri="{FF2B5EF4-FFF2-40B4-BE49-F238E27FC236}">
                <a16:creationId xmlns:a16="http://schemas.microsoft.com/office/drawing/2014/main" id="{83177169-7012-FD9A-8143-B28453FA518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666954">
            <a:off x="6686550" y="369888"/>
            <a:ext cx="2193925" cy="1400175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BD40C-8AB7-69D6-53D5-5B5DD376943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bg-BG" sz="2800" b="1" dirty="0"/>
              <a:t>Ролеви игри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1FDDF-E67A-E9FF-DC39-06711EEDA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928813"/>
            <a:ext cx="8229600" cy="4525962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bg-BG" sz="2000" dirty="0"/>
              <a:t>І.    Симулационни ролеви игри – действието се развива по въображаем сюжет или възпроизвежда реална екстатична ситуация. Целта е да се провокира адекватно поведение.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r>
              <a:rPr lang="bg-BG" sz="2000" dirty="0"/>
              <a:t>ІІ.   Ситуационни игри – проиграва се решението на реална ситуация, която провокира напрежение и може да доведе до конфликт. Учителят засилва, подчертава това, което житейският опит налага като адекватно поведение в такива ситуации.</a:t>
            </a:r>
          </a:p>
          <a:p>
            <a:pPr>
              <a:buFont typeface="Arial" charset="0"/>
              <a:buNone/>
              <a:defRPr/>
            </a:pPr>
            <a:endParaRPr lang="bg-BG" sz="2000" dirty="0"/>
          </a:p>
          <a:p>
            <a:pPr>
              <a:buFont typeface="Arial" charset="0"/>
              <a:buNone/>
              <a:defRPr/>
            </a:pPr>
            <a:r>
              <a:rPr lang="bg-BG" sz="2000" dirty="0"/>
              <a:t>ІІІ.  Драматизации – възпроизвежда се определен сценарий (монолог, диалог или пантомима). Участниците се превъплъщават в ролята на герои. Накрая се прави коментар.</a:t>
            </a:r>
          </a:p>
        </p:txBody>
      </p:sp>
      <p:pic>
        <p:nvPicPr>
          <p:cNvPr id="4" name="irc_mi" descr="http://upload.wikimedia.org/wikipedia/commons/thumb/c/c8/Wuerfel5.jpg/220px-Wuerfel5.jpg">
            <a:extLst>
              <a:ext uri="{FF2B5EF4-FFF2-40B4-BE49-F238E27FC236}">
                <a16:creationId xmlns:a16="http://schemas.microsoft.com/office/drawing/2014/main" id="{6D4BA360-497D-016F-F7B9-D2CF5ED2598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968230">
            <a:off x="7110413" y="354013"/>
            <a:ext cx="1893887" cy="1271587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2905E94F-CE5F-1CEE-4841-554AB7985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en-US" sz="2800" b="1"/>
              <a:t>Използвана литература: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4F9B3-3A2D-93D3-701E-2C7A2A55A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2000" b="1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/>
              <a:t>	Гюрова, В., Божилова, В., Вълканова, В., Дерменджиева, Г. (2006). Интерактивността в учебния процес. София.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/>
              <a:t>	Вълчев, Р. (2004). Интерактивни методи и групова работа в междукултурното образование. София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Иванов (2005). Интерактивни методи на обучение.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</a:t>
            </a:r>
          </a:p>
          <a:p>
            <a:pPr>
              <a:buFont typeface="Arial" charset="0"/>
              <a:buNone/>
              <a:defRPr/>
            </a:pPr>
            <a:r>
              <a:rPr lang="bg-BG" sz="2000" b="1" dirty="0"/>
              <a:t>	Костова, 2003. Интерактивни и иновативни методи на преподаване. Благоевград</a:t>
            </a:r>
          </a:p>
          <a:p>
            <a:pPr>
              <a:buFont typeface="Arial" charset="0"/>
              <a:buNone/>
              <a:defRPr/>
            </a:pPr>
            <a:r>
              <a:rPr lang="ru-RU" sz="2000" b="1" dirty="0"/>
              <a:t>	</a:t>
            </a:r>
            <a:endParaRPr lang="bg-BG" sz="2000" b="1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B0EF9CD-14FF-B919-0929-BECFFB0B490B}"/>
              </a:ext>
            </a:extLst>
          </p:cNvPr>
          <p:cNvSpPr/>
          <p:nvPr/>
        </p:nvSpPr>
        <p:spPr>
          <a:xfrm>
            <a:off x="714375" y="5143500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C03CAE2-B05C-D12B-D312-43F17DAB660A}"/>
              </a:ext>
            </a:extLst>
          </p:cNvPr>
          <p:cNvSpPr/>
          <p:nvPr/>
        </p:nvSpPr>
        <p:spPr>
          <a:xfrm>
            <a:off x="714375" y="4643438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976CC67-9772-21A1-A48D-8961C3860775}"/>
              </a:ext>
            </a:extLst>
          </p:cNvPr>
          <p:cNvSpPr/>
          <p:nvPr/>
        </p:nvSpPr>
        <p:spPr>
          <a:xfrm>
            <a:off x="714375" y="4143375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BDBBAAD-A68B-C001-4940-B9D7DBF842D1}"/>
              </a:ext>
            </a:extLst>
          </p:cNvPr>
          <p:cNvSpPr/>
          <p:nvPr/>
        </p:nvSpPr>
        <p:spPr>
          <a:xfrm>
            <a:off x="714375" y="3643313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236FFC6-92E5-7875-4F20-122085E992E3}"/>
              </a:ext>
            </a:extLst>
          </p:cNvPr>
          <p:cNvSpPr/>
          <p:nvPr/>
        </p:nvSpPr>
        <p:spPr>
          <a:xfrm>
            <a:off x="714375" y="3143250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55A14F1-3C0C-D62E-0253-AD78BE14F75D}"/>
              </a:ext>
            </a:extLst>
          </p:cNvPr>
          <p:cNvSpPr/>
          <p:nvPr/>
        </p:nvSpPr>
        <p:spPr>
          <a:xfrm>
            <a:off x="714375" y="2643188"/>
            <a:ext cx="6429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bg-BG"/>
          </a:p>
        </p:txBody>
      </p:sp>
      <p:sp>
        <p:nvSpPr>
          <p:cNvPr id="17428" name="Text Placeholder 1">
            <a:extLst>
              <a:ext uri="{FF2B5EF4-FFF2-40B4-BE49-F238E27FC236}">
                <a16:creationId xmlns:a16="http://schemas.microsoft.com/office/drawing/2014/main" id="{C0F27196-2AB2-2226-9328-0255D1FFC1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625" y="1125538"/>
            <a:ext cx="8320088" cy="5256212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/>
              <a:t>В процеса на обучение човек помни: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10% от текст, който е прочел;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20% от текст, който е чул;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30% от това, което е видял;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50% от това, което е видял и чул; 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80% от това, което казва сам;</a:t>
            </a: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sz="2800" dirty="0">
                <a:sym typeface="Symbol" pitchFamily="18" charset="2"/>
              </a:rPr>
              <a:t> </a:t>
            </a:r>
            <a:r>
              <a:rPr lang="bg-BG" sz="2800" dirty="0"/>
              <a:t>90% от това, до което е стигнал по практически път.</a:t>
            </a:r>
          </a:p>
          <a:p>
            <a:pPr eaLnBrk="1" hangingPunct="1">
              <a:buFont typeface="Arial" charset="0"/>
              <a:buNone/>
              <a:defRPr/>
            </a:pPr>
            <a:endParaRPr lang="bg-BG" sz="4400" b="1" dirty="0"/>
          </a:p>
          <a:p>
            <a:pPr eaLnBrk="1" hangingPunct="1">
              <a:buFont typeface="Arial" charset="0"/>
              <a:buNone/>
              <a:defRPr/>
            </a:pPr>
            <a:endParaRPr lang="bg-BG" sz="4400" b="1" dirty="0"/>
          </a:p>
        </p:txBody>
      </p:sp>
      <p:sp>
        <p:nvSpPr>
          <p:cNvPr id="17417" name="Rectangle 1">
            <a:extLst>
              <a:ext uri="{FF2B5EF4-FFF2-40B4-BE49-F238E27FC236}">
                <a16:creationId xmlns:a16="http://schemas.microsoft.com/office/drawing/2014/main" id="{4956E8C5-FD20-413D-3034-F776297FD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73025"/>
            <a:ext cx="77771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bg-BG" altLang="en-US" sz="4400" b="1">
                <a:solidFill>
                  <a:srgbClr val="2F2B20"/>
                </a:solidFill>
              </a:rPr>
              <a:t>Какво казват психолозите?</a:t>
            </a:r>
          </a:p>
        </p:txBody>
      </p:sp>
      <p:pic>
        <p:nvPicPr>
          <p:cNvPr id="11" name="irc_mi" descr="http://m4.netinfo.bg/media/images/2402/2402519/624-400-misyl-pamet-napomniane.jpg">
            <a:extLst>
              <a:ext uri="{FF2B5EF4-FFF2-40B4-BE49-F238E27FC236}">
                <a16:creationId xmlns:a16="http://schemas.microsoft.com/office/drawing/2014/main" id="{C647DC92-7545-037D-D138-56D82D18EBD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1019177">
            <a:off x="6040438" y="2106613"/>
            <a:ext cx="2511425" cy="2114550"/>
          </a:xfrm>
          <a:prstGeom prst="rect">
            <a:avLst/>
          </a:prstGeom>
          <a:noFill/>
          <a:ln w="762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0BB367A3-E462-0C0D-F8FA-DAF015FB5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13" y="285750"/>
            <a:ext cx="8358187" cy="642938"/>
          </a:xfrm>
        </p:spPr>
        <p:txBody>
          <a:bodyPr anchor="t"/>
          <a:lstStyle/>
          <a:p>
            <a:pPr eaLnBrk="1" hangingPunct="1"/>
            <a:r>
              <a:rPr lang="bg-BG" altLang="en-US" sz="3200" b="1"/>
              <a:t>Обучението </a:t>
            </a:r>
            <a:r>
              <a:rPr lang="bg-BG" altLang="en-US" sz="3200" b="1">
                <a:solidFill>
                  <a:srgbClr val="CC0000"/>
                </a:solidFill>
              </a:rPr>
              <a:t>е ефективно</a:t>
            </a:r>
            <a:r>
              <a:rPr lang="bg-BG" altLang="en-US" sz="3200" b="1"/>
              <a:t>, когато: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2194E-5B94-2AB6-7242-53691C3797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50" y="1143000"/>
            <a:ext cx="8643938" cy="5165725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rtlCol="0">
            <a:no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bg-BG" sz="2400" dirty="0">
                <a:solidFill>
                  <a:schemeClr val="tx1"/>
                </a:solidFill>
                <a:sym typeface="Symbol"/>
              </a:rPr>
              <a:t>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bg-BG" sz="2400" dirty="0">
                <a:solidFill>
                  <a:schemeClr val="tx1"/>
                </a:solidFill>
              </a:rPr>
              <a:t>учениците</a:t>
            </a:r>
            <a:r>
              <a:rPr lang="bg-BG" sz="2800" dirty="0">
                <a:solidFill>
                  <a:schemeClr val="tx1"/>
                </a:solidFill>
              </a:rPr>
              <a:t> </a:t>
            </a:r>
            <a:r>
              <a:rPr lang="bg-BG" sz="2400" dirty="0">
                <a:solidFill>
                  <a:schemeClr val="tx1"/>
                </a:solidFill>
              </a:rPr>
              <a:t>имат възможност да приложат своя собствен опит;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bg-BG" sz="2400" dirty="0">
              <a:solidFill>
                <a:schemeClr val="tx1"/>
              </a:solidFill>
              <a:sym typeface="Symbol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400" dirty="0">
                <a:solidFill>
                  <a:schemeClr val="tx1"/>
                </a:solidFill>
              </a:rPr>
              <a:t> учителят активно поддържа техния начин за усвояване на знания;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bg-BG" sz="2400" dirty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400" dirty="0">
                <a:solidFill>
                  <a:schemeClr val="tx1"/>
                </a:solidFill>
              </a:rPr>
              <a:t> в процеса на учене се включват и речеви, и неречеви действия;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bg-BG" sz="2400" dirty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400" dirty="0">
                <a:solidFill>
                  <a:schemeClr val="tx1"/>
                </a:solidFill>
              </a:rPr>
              <a:t> учителят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bg-BG" sz="2400" dirty="0">
                <a:solidFill>
                  <a:schemeClr val="tx1"/>
                </a:solidFill>
              </a:rPr>
              <a:t>структурира материала така, че той да бъде разбираем и по-лесно достъпен;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bg-BG" sz="2400" dirty="0">
              <a:solidFill>
                <a:schemeClr val="tx1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2400" dirty="0">
                <a:solidFill>
                  <a:schemeClr val="tx1"/>
                </a:solidFill>
              </a:rPr>
              <a:t> учителят приема и включва в хода на урока и мненията на учениците, които не съвпадат с неговото лично мнение. </a:t>
            </a:r>
            <a:endParaRPr lang="bg-BG" sz="2400" dirty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924B79F-2E3C-188B-AC74-2971443AD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100888" cy="857250"/>
          </a:xfrm>
        </p:spPr>
        <p:txBody>
          <a:bodyPr anchor="t"/>
          <a:lstStyle/>
          <a:p>
            <a:pPr algn="just" eaLnBrk="1" hangingPunct="1"/>
            <a:r>
              <a:rPr lang="bg-BG" altLang="en-US" sz="3200" b="1"/>
              <a:t>Обучението </a:t>
            </a:r>
            <a:r>
              <a:rPr lang="bg-BG" altLang="en-US" sz="3200" b="1">
                <a:solidFill>
                  <a:srgbClr val="CC0000"/>
                </a:solidFill>
              </a:rPr>
              <a:t>не е ефективно</a:t>
            </a:r>
            <a:r>
              <a:rPr lang="bg-BG" altLang="en-US" sz="3200" b="1"/>
              <a:t>,</a:t>
            </a:r>
            <a:r>
              <a:rPr lang="bg-BG" altLang="en-US" sz="3200" b="1">
                <a:solidFill>
                  <a:srgbClr val="CC0000"/>
                </a:solidFill>
              </a:rPr>
              <a:t> </a:t>
            </a:r>
            <a:r>
              <a:rPr lang="bg-BG" altLang="en-US" sz="3200" b="1"/>
              <a:t>когато :</a:t>
            </a:r>
          </a:p>
        </p:txBody>
      </p:sp>
      <p:sp>
        <p:nvSpPr>
          <p:cNvPr id="19459" name="Subtitle 2">
            <a:extLst>
              <a:ext uri="{FF2B5EF4-FFF2-40B4-BE49-F238E27FC236}">
                <a16:creationId xmlns:a16="http://schemas.microsoft.com/office/drawing/2014/main" id="{015E1C50-6BAB-4796-3337-14EB0BF2E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188" y="1989138"/>
            <a:ext cx="7921625" cy="4176712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eaLnBrk="1" hangingPunct="1">
              <a:buFont typeface="Arial" charset="0"/>
              <a:buNone/>
              <a:defRPr/>
            </a:pPr>
            <a:endParaRPr lang="bg-BG" sz="2800" dirty="0">
              <a:solidFill>
                <a:schemeClr val="tx1"/>
              </a:solidFill>
              <a:sym typeface="Symbol" pitchFamily="18" charset="2"/>
            </a:endParaRPr>
          </a:p>
          <a:p>
            <a:pPr algn="l" eaLnBrk="1" hangingPunct="1">
              <a:buFont typeface="Arial" charset="0"/>
              <a:buNone/>
              <a:defRPr/>
            </a:pPr>
            <a:r>
              <a:rPr lang="bg-BG" sz="2800" dirty="0">
                <a:solidFill>
                  <a:schemeClr val="tx1"/>
                </a:solidFill>
                <a:sym typeface="Symbol" pitchFamily="18" charset="2"/>
              </a:rPr>
              <a:t>       </a:t>
            </a:r>
            <a:r>
              <a:rPr lang="bg-BG" dirty="0">
                <a:solidFill>
                  <a:schemeClr val="tx1"/>
                </a:solidFill>
              </a:rPr>
              <a:t>доминира фронталната форма;</a:t>
            </a:r>
          </a:p>
          <a:p>
            <a:pPr algn="l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bg-BG" dirty="0">
                <a:solidFill>
                  <a:schemeClr val="tx1"/>
                </a:solidFill>
                <a:sym typeface="Symbol" pitchFamily="18" charset="2"/>
              </a:rPr>
              <a:t>      </a:t>
            </a:r>
            <a:r>
              <a:rPr lang="bg-BG" dirty="0">
                <a:solidFill>
                  <a:schemeClr val="tx1"/>
                </a:solidFill>
              </a:rPr>
              <a:t> е съпътствано от лозунги и призиви;</a:t>
            </a:r>
          </a:p>
          <a:p>
            <a:pPr lvl="1" algn="l" eaLnBrk="1" hangingPunct="1">
              <a:lnSpc>
                <a:spcPct val="150000"/>
              </a:lnSpc>
              <a:buFont typeface="Symbol" pitchFamily="18" charset="2"/>
              <a:buChar char="·"/>
              <a:defRPr/>
            </a:pPr>
            <a:r>
              <a:rPr lang="bg-BG" sz="3200" dirty="0">
                <a:solidFill>
                  <a:schemeClr val="tx1"/>
                </a:solidFill>
              </a:rPr>
              <a:t> е съпътствано от излишен дидактизъм;</a:t>
            </a:r>
          </a:p>
          <a:p>
            <a:pPr lvl="1" algn="l" eaLnBrk="1" hangingPunct="1">
              <a:lnSpc>
                <a:spcPct val="150000"/>
              </a:lnSpc>
              <a:buFont typeface="Symbol" pitchFamily="18" charset="2"/>
              <a:buChar char="·"/>
              <a:defRPr/>
            </a:pPr>
            <a:r>
              <a:rPr lang="bg-BG" sz="3200" dirty="0">
                <a:solidFill>
                  <a:schemeClr val="tx1"/>
                </a:solidFill>
              </a:rPr>
              <a:t> учителят говори назидателно. 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F8A810D-DC5A-DC7E-ADDD-9D8731E7C318}"/>
              </a:ext>
            </a:extLst>
          </p:cNvPr>
          <p:cNvSpPr/>
          <p:nvPr/>
        </p:nvSpPr>
        <p:spPr>
          <a:xfrm>
            <a:off x="5143500" y="1857375"/>
            <a:ext cx="2571750" cy="500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37713C5-E8C1-5D68-39D1-7C7212095046}"/>
              </a:ext>
            </a:extLst>
          </p:cNvPr>
          <p:cNvSpPr/>
          <p:nvPr/>
        </p:nvSpPr>
        <p:spPr>
          <a:xfrm>
            <a:off x="1285875" y="1857375"/>
            <a:ext cx="2714625" cy="500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187B88-90BB-5B80-42DD-267B36DD3FA6}"/>
              </a:ext>
            </a:extLst>
          </p:cNvPr>
          <p:cNvSpPr/>
          <p:nvPr/>
        </p:nvSpPr>
        <p:spPr>
          <a:xfrm>
            <a:off x="3857625" y="1357313"/>
            <a:ext cx="1428750" cy="42862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20485" name="Title 1">
            <a:extLst>
              <a:ext uri="{FF2B5EF4-FFF2-40B4-BE49-F238E27FC236}">
                <a16:creationId xmlns:a16="http://schemas.microsoft.com/office/drawing/2014/main" id="{FF209107-C436-77CC-7019-A10583CD9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13" y="428625"/>
            <a:ext cx="7772400" cy="1000125"/>
          </a:xfrm>
        </p:spPr>
        <p:txBody>
          <a:bodyPr anchor="t"/>
          <a:lstStyle/>
          <a:p>
            <a:pPr eaLnBrk="1" hangingPunct="1"/>
            <a:r>
              <a:rPr lang="bg-BG" altLang="en-US" b="1"/>
              <a:t>Какво е интерактивност?</a:t>
            </a:r>
          </a:p>
        </p:txBody>
      </p:sp>
      <p:sp>
        <p:nvSpPr>
          <p:cNvPr id="20492" name="Subtitle 2">
            <a:extLst>
              <a:ext uri="{FF2B5EF4-FFF2-40B4-BE49-F238E27FC236}">
                <a16:creationId xmlns:a16="http://schemas.microsoft.com/office/drawing/2014/main" id="{82304820-054E-52F7-77EE-9CCAF0E9D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625" y="1571625"/>
            <a:ext cx="8248650" cy="4951413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bg-BG" sz="280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I</a:t>
            </a:r>
            <a:r>
              <a:rPr lang="bg-BG" sz="2800" b="1" i="1" dirty="0">
                <a:solidFill>
                  <a:schemeClr val="tx1"/>
                </a:solidFill>
              </a:rPr>
              <a:t>nteract</a:t>
            </a:r>
            <a:endParaRPr lang="en-US" sz="2800" b="1" i="1" dirty="0">
              <a:solidFill>
                <a:schemeClr val="tx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2800" b="1" i="1" dirty="0">
                <a:solidFill>
                  <a:schemeClr val="tx1"/>
                </a:solidFill>
              </a:rPr>
              <a:t>i</a:t>
            </a:r>
            <a:r>
              <a:rPr lang="bg-BG" sz="2800" b="1" i="1" dirty="0">
                <a:solidFill>
                  <a:schemeClr val="tx1"/>
                </a:solidFill>
              </a:rPr>
              <a:t>nter</a:t>
            </a:r>
            <a:r>
              <a:rPr lang="bg-BG" sz="2800" b="1" dirty="0">
                <a:solidFill>
                  <a:schemeClr val="tx1"/>
                </a:solidFill>
              </a:rPr>
              <a:t> – </a:t>
            </a:r>
            <a:r>
              <a:rPr lang="bg-BG" sz="2800" b="1" i="1" dirty="0">
                <a:solidFill>
                  <a:schemeClr val="tx1"/>
                </a:solidFill>
              </a:rPr>
              <a:t>взаимен</a:t>
            </a:r>
            <a:r>
              <a:rPr lang="en-US" sz="2800" b="1" i="1" dirty="0">
                <a:solidFill>
                  <a:schemeClr val="tx1"/>
                </a:solidFill>
              </a:rPr>
              <a:t>		</a:t>
            </a:r>
            <a:r>
              <a:rPr lang="bg-BG" sz="2800" b="1" i="1" dirty="0">
                <a:solidFill>
                  <a:schemeClr val="tx1"/>
                </a:solidFill>
              </a:rPr>
              <a:t>act</a:t>
            </a:r>
            <a:r>
              <a:rPr lang="bg-BG" sz="2800" b="1" dirty="0">
                <a:solidFill>
                  <a:schemeClr val="tx1"/>
                </a:solidFill>
              </a:rPr>
              <a:t> – </a:t>
            </a:r>
            <a:r>
              <a:rPr lang="bg-BG" sz="2800" b="1" i="1" dirty="0">
                <a:solidFill>
                  <a:schemeClr val="tx1"/>
                </a:solidFill>
              </a:rPr>
              <a:t>действам</a:t>
            </a:r>
            <a:endParaRPr lang="bg-BG" sz="2800" b="1" dirty="0">
              <a:solidFill>
                <a:schemeClr val="tx1"/>
              </a:solidFill>
            </a:endParaRPr>
          </a:p>
          <a:p>
            <a:pPr algn="just" eaLnBrk="1" hangingPunct="1">
              <a:buFont typeface="Arial" charset="0"/>
              <a:buNone/>
              <a:defRPr/>
            </a:pPr>
            <a:endParaRPr lang="bg-BG" sz="2800" dirty="0">
              <a:solidFill>
                <a:schemeClr val="tx1"/>
              </a:solidFill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800" b="1" i="1" dirty="0">
                <a:solidFill>
                  <a:schemeClr val="tx1"/>
                </a:solidFill>
              </a:rPr>
              <a:t>	Интерактивен</a:t>
            </a:r>
            <a:r>
              <a:rPr lang="bg-BG" sz="2800" dirty="0">
                <a:solidFill>
                  <a:schemeClr val="tx1"/>
                </a:solidFill>
              </a:rPr>
              <a:t> – свързан с взаимодействие, намиращ се в диалог с някого. 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bg-BG" sz="2800" dirty="0">
              <a:solidFill>
                <a:schemeClr val="tx1"/>
              </a:solidFill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bg-BG" sz="2800" b="1" i="1" dirty="0">
                <a:solidFill>
                  <a:schemeClr val="tx1"/>
                </a:solidFill>
              </a:rPr>
              <a:t>	Интерактивно обучение </a:t>
            </a:r>
            <a:r>
              <a:rPr lang="bg-BG" sz="2800" dirty="0">
                <a:solidFill>
                  <a:schemeClr val="tx1"/>
                </a:solidFill>
              </a:rPr>
              <a:t>– диалогично обучение, в хода на което се осъществява взаимодействие между преподавателя и ученика и между учениците.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224824-5AA9-425E-C4C5-8237D6A6782E}"/>
              </a:ext>
            </a:extLst>
          </p:cNvPr>
          <p:cNvCxnSpPr/>
          <p:nvPr/>
        </p:nvCxnSpPr>
        <p:spPr>
          <a:xfrm rot="10800000" flipV="1">
            <a:off x="2500313" y="1500188"/>
            <a:ext cx="1357312" cy="28575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E19761-25A0-531C-3379-A8CF37A06D34}"/>
              </a:ext>
            </a:extLst>
          </p:cNvPr>
          <p:cNvCxnSpPr/>
          <p:nvPr/>
        </p:nvCxnSpPr>
        <p:spPr>
          <a:xfrm>
            <a:off x="5286375" y="1500188"/>
            <a:ext cx="1500188" cy="28575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489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793B0BA3-AE0D-2758-2A02-1B2A3E5BB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500063"/>
            <a:ext cx="1417637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668C80F8-5601-AC01-A52B-FDEF00077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2875"/>
            <a:ext cx="7772400" cy="1285875"/>
          </a:xfrm>
        </p:spPr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dirty="0"/>
              <a:t>Признаци на интерактивното взаимодействие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76F1F-15CB-2B98-5294-4AE676D9B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1700213"/>
            <a:ext cx="8424862" cy="4514850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   </a:t>
            </a:r>
            <a:r>
              <a:rPr lang="bg-BG" sz="1200" dirty="0">
                <a:solidFill>
                  <a:schemeClr val="tx1"/>
                </a:solidFill>
                <a:sym typeface="Symbol"/>
              </a:rPr>
              <a:t> </a:t>
            </a:r>
            <a:r>
              <a:rPr lang="bg-BG" sz="2800" dirty="0">
                <a:solidFill>
                  <a:schemeClr val="tx1"/>
                </a:solidFill>
              </a:rPr>
              <a:t>пребиваване на участниците в образователния процес в общо смислово пространство;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   </a:t>
            </a:r>
            <a:r>
              <a:rPr lang="bg-BG" sz="2800" dirty="0">
                <a:solidFill>
                  <a:schemeClr val="tx1"/>
                </a:solidFill>
                <a:sym typeface="Symbol"/>
              </a:rPr>
              <a:t> с</a:t>
            </a:r>
            <a:r>
              <a:rPr lang="bg-BG" sz="2800" dirty="0">
                <a:solidFill>
                  <a:schemeClr val="tx1"/>
                </a:solidFill>
              </a:rPr>
              <a:t>ъвместна ангажираност с решаваната задача,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tx1"/>
                </a:solidFill>
              </a:rPr>
              <a:t>т. е. включване в общо творческо пространство;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   </a:t>
            </a:r>
            <a:r>
              <a:rPr lang="bg-BG" sz="2800" dirty="0">
                <a:solidFill>
                  <a:schemeClr val="tx1"/>
                </a:solidFill>
                <a:sym typeface="Symbol"/>
              </a:rPr>
              <a:t> </a:t>
            </a:r>
            <a:r>
              <a:rPr lang="bg-BG" sz="2800" dirty="0">
                <a:solidFill>
                  <a:schemeClr val="tx1"/>
                </a:solidFill>
              </a:rPr>
              <a:t>съгласуваност при избора на средства и методи за решаването на задачата;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accent4">
                    <a:lumMod val="75000"/>
                  </a:schemeClr>
                </a:solidFill>
                <a:sym typeface="Symbol"/>
              </a:rPr>
              <a:t>   </a:t>
            </a:r>
            <a:r>
              <a:rPr lang="bg-BG" sz="2800" dirty="0">
                <a:solidFill>
                  <a:schemeClr val="tx1"/>
                </a:solidFill>
                <a:sym typeface="Symbol"/>
              </a:rPr>
              <a:t> </a:t>
            </a:r>
            <a:r>
              <a:rPr lang="bg-BG" sz="2800" dirty="0">
                <a:solidFill>
                  <a:schemeClr val="tx1"/>
                </a:solidFill>
              </a:rPr>
              <a:t>преживяване на сходни чувства при осмислянето и решаването на задачата.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12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bg-BG" dirty="0"/>
          </a:p>
        </p:txBody>
      </p:sp>
      <p:pic>
        <p:nvPicPr>
          <p:cNvPr id="4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95E3F1CC-F673-AA6F-ABE5-A5EA902F283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642938"/>
            <a:ext cx="1417637" cy="14382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4336C18-2B56-45D8-748B-2534848EB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57188"/>
            <a:ext cx="7772400" cy="1357312"/>
          </a:xfrm>
        </p:spPr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b="1" dirty="0"/>
              <a:t>Същност на интерактивното обучение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AF989-4BFC-FA09-6D1A-8A5ABBC06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188" y="1844675"/>
            <a:ext cx="8462962" cy="4608513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rtlCol="0"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6200" dirty="0">
                <a:solidFill>
                  <a:schemeClr val="tx1"/>
                </a:solidFill>
              </a:rPr>
              <a:t>	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6200" dirty="0">
                <a:solidFill>
                  <a:schemeClr val="tx1"/>
                </a:solidFill>
              </a:rPr>
              <a:t>	</a:t>
            </a:r>
            <a:r>
              <a:rPr lang="bg-BG" sz="9600" dirty="0">
                <a:solidFill>
                  <a:schemeClr val="tx1"/>
                </a:solidFill>
              </a:rPr>
              <a:t>Учебният процес е организиран така, че: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bg-BG" sz="9600" dirty="0">
              <a:solidFill>
                <a:schemeClr val="tx1"/>
              </a:solidFill>
            </a:endParaRPr>
          </a:p>
          <a:p>
            <a:pPr lvl="1" algn="just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9600" dirty="0">
                <a:solidFill>
                  <a:schemeClr val="tx1"/>
                </a:solidFill>
                <a:sym typeface="Symbol"/>
              </a:rPr>
              <a:t> в</a:t>
            </a:r>
            <a:r>
              <a:rPr lang="bg-BG" sz="9600" dirty="0">
                <a:solidFill>
                  <a:schemeClr val="tx1"/>
                </a:solidFill>
              </a:rPr>
              <a:t>сички ученици участват в него;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bg-BG" sz="9600" dirty="0">
              <a:solidFill>
                <a:schemeClr val="tx1"/>
              </a:solidFill>
            </a:endParaRPr>
          </a:p>
          <a:p>
            <a:pPr lvl="1" algn="just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9600" dirty="0">
                <a:solidFill>
                  <a:schemeClr val="tx1"/>
                </a:solidFill>
              </a:rPr>
              <a:t> всички имат възможност да се изявят;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bg-BG" sz="9600" dirty="0">
              <a:solidFill>
                <a:schemeClr val="tx1"/>
              </a:solidFill>
            </a:endParaRPr>
          </a:p>
          <a:p>
            <a:pPr lvl="1" algn="just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9600" dirty="0">
                <a:solidFill>
                  <a:schemeClr val="tx1"/>
                </a:solidFill>
              </a:rPr>
              <a:t> всеки влага своя принос в учебния процес;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bg-BG" sz="9600" dirty="0">
              <a:solidFill>
                <a:schemeClr val="tx1"/>
              </a:solidFill>
            </a:endParaRPr>
          </a:p>
          <a:p>
            <a:pPr lvl="1" algn="just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9600" dirty="0">
                <a:solidFill>
                  <a:schemeClr val="tx1"/>
                </a:solidFill>
              </a:rPr>
              <a:t> протича обмен на знания, идеи и методи на работа;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bg-BG" sz="9600" dirty="0">
              <a:solidFill>
                <a:schemeClr val="tx1"/>
              </a:solidFill>
            </a:endParaRPr>
          </a:p>
          <a:p>
            <a:pPr lvl="1" algn="just" eaLnBrk="1" fontAlgn="auto" hangingPunct="1">
              <a:spcAft>
                <a:spcPts val="0"/>
              </a:spcAft>
              <a:buFont typeface="Symbol" pitchFamily="18" charset="2"/>
              <a:buChar char="·"/>
              <a:defRPr/>
            </a:pPr>
            <a:r>
              <a:rPr lang="bg-BG" sz="9600" dirty="0">
                <a:solidFill>
                  <a:schemeClr val="tx1"/>
                </a:solidFill>
              </a:rPr>
              <a:t> налице са доброжелателност и взаимна подкрепа.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endParaRPr lang="bg-BG" sz="2800" dirty="0">
              <a:solidFill>
                <a:schemeClr val="tx1"/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bg-BG" sz="2800" dirty="0">
                <a:solidFill>
                  <a:schemeClr val="tx1"/>
                </a:solidFill>
              </a:rPr>
              <a:t> 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bg-BG" dirty="0"/>
          </a:p>
        </p:txBody>
      </p:sp>
      <p:pic>
        <p:nvPicPr>
          <p:cNvPr id="22532" name="irc_mi" descr="http://www.gamer.ru/system/attached_images/images/000/645/547/original/elements_connection.png">
            <a:extLst>
              <a:ext uri="{FF2B5EF4-FFF2-40B4-BE49-F238E27FC236}">
                <a16:creationId xmlns:a16="http://schemas.microsoft.com/office/drawing/2014/main" id="{A41A0906-68B7-8DC8-C7B3-940789DAF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643188"/>
            <a:ext cx="1417637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</TotalTime>
  <Words>2215</Words>
  <Application>Microsoft Macintosh PowerPoint</Application>
  <PresentationFormat>On-screen Show (4:3)</PresentationFormat>
  <Paragraphs>291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Symbol</vt:lpstr>
      <vt:lpstr>Office Theme</vt:lpstr>
      <vt:lpstr>ИНТЕРАКТИВНИТЕ МЕТОДИ В УЧЕБНИЯ ПРОЦЕС:   </vt:lpstr>
      <vt:lpstr>Каква е традиционната практика?</vt:lpstr>
      <vt:lpstr>Интеракцията – активно взаимодействие</vt:lpstr>
      <vt:lpstr>PowerPoint Presentation</vt:lpstr>
      <vt:lpstr>Обучението е ефективно, когато:</vt:lpstr>
      <vt:lpstr>Обучението не е ефективно, когато :</vt:lpstr>
      <vt:lpstr>Какво е интерактивност?</vt:lpstr>
      <vt:lpstr>Признаци на интерактивното взаимодействие</vt:lpstr>
      <vt:lpstr>Същност на интерактивното обучение</vt:lpstr>
      <vt:lpstr>Предимствата на интерактивните форми:      провокират интереса на учениците     поощряват активното им участие    гарантират проявата на емоционално отношение    дават възможност за осъществяване на обратна връзка      оказват многостранно въздействие     водят до положителни промени в поведението     </vt:lpstr>
      <vt:lpstr>Основни правила на  интерактивното обучение</vt:lpstr>
      <vt:lpstr>Видове интерактивни методи  Ситуационни методи: </vt:lpstr>
      <vt:lpstr>Дискусионни методи: </vt:lpstr>
      <vt:lpstr>МЕТОДИ ? ТЕХНИКИ</vt:lpstr>
      <vt:lpstr>ИНТЕРАКТИВНИ МЕТОДИ И ТЕХНИКИ</vt:lpstr>
      <vt:lpstr>ИНТЕРАКТИВНИ МЕТОДИ И ТЕХНИКИ</vt:lpstr>
      <vt:lpstr>Светкавица</vt:lpstr>
      <vt:lpstr>Мозъчна атака</vt:lpstr>
      <vt:lpstr>Лавина (снежна топка)</vt:lpstr>
      <vt:lpstr>Пирамида</vt:lpstr>
      <vt:lpstr>Светофар</vt:lpstr>
      <vt:lpstr>Съчинения</vt:lpstr>
      <vt:lpstr>Записване на идеи</vt:lpstr>
      <vt:lpstr>Панелна дискусия</vt:lpstr>
      <vt:lpstr>Аквариум (фишбоулинг)</vt:lpstr>
      <vt:lpstr>Мини лекцията</vt:lpstr>
      <vt:lpstr>ПОПС формула</vt:lpstr>
      <vt:lpstr>Мозъчни карти (майнд мапинг)</vt:lpstr>
      <vt:lpstr>Техника на разделения постер</vt:lpstr>
      <vt:lpstr>Рисуване на идеи</vt:lpstr>
      <vt:lpstr>Ролеви игри</vt:lpstr>
      <vt:lpstr>Използвана литература: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ИНТЕРАКТИВНИТЕ МЕТОДИ В УЧЕБНИЯ ПРОЦЕС:   УСПЕШНИ ПРАКТИКИ</dc:title>
  <dc:creator>Totko</dc:creator>
  <cp:lastModifiedBy>Vessela Mihaylova</cp:lastModifiedBy>
  <cp:revision>308</cp:revision>
  <dcterms:created xsi:type="dcterms:W3CDTF">2015-01-30T10:16:55Z</dcterms:created>
  <dcterms:modified xsi:type="dcterms:W3CDTF">2026-02-01T14:28:23Z</dcterms:modified>
</cp:coreProperties>
</file>